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77" r:id="rId3"/>
    <p:sldId id="304" r:id="rId4"/>
    <p:sldId id="279" r:id="rId5"/>
    <p:sldId id="264" r:id="rId6"/>
    <p:sldId id="271" r:id="rId7"/>
    <p:sldId id="308" r:id="rId8"/>
    <p:sldId id="313" r:id="rId9"/>
    <p:sldId id="294" r:id="rId10"/>
    <p:sldId id="299" r:id="rId11"/>
    <p:sldId id="275" r:id="rId12"/>
    <p:sldId id="281" r:id="rId13"/>
    <p:sldId id="282" r:id="rId14"/>
    <p:sldId id="280" r:id="rId15"/>
    <p:sldId id="283" r:id="rId16"/>
    <p:sldId id="284" r:id="rId17"/>
    <p:sldId id="285" r:id="rId18"/>
    <p:sldId id="286" r:id="rId19"/>
    <p:sldId id="287" r:id="rId20"/>
    <p:sldId id="288" r:id="rId21"/>
    <p:sldId id="259" r:id="rId22"/>
    <p:sldId id="263" r:id="rId2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F4AE"/>
    <a:srgbClr val="F5FBA7"/>
    <a:srgbClr val="DEDAC4"/>
    <a:srgbClr val="D2CD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5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E619E73-8339-4B1C-95FB-0CDEF9630407}" type="datetimeFigureOut">
              <a:rPr lang="ru-RU"/>
              <a:pPr>
                <a:defRPr/>
              </a:pPr>
              <a:t>04.03.2018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46ECC2C-3FD4-4E1C-9FA7-265725376B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98583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C3D863F-E4D9-4B63-86E2-B4E425DF5486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5120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8EADAA3-0150-4247-8332-A7CEA6D88525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5066AA0-805F-4AFE-B0AD-46242F1F65A8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A411567-4DAF-4879-B5A7-AABA488AADAD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4506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8DBFD45-732A-4C75-AE0D-31EE1579473B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4608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8346004-0BED-4C43-B810-BA3BFCDB05A4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4710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5C480B7-6FFB-4AE3-BFCF-8F2FA39F412C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4813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FA4FBFB-2D67-43CA-B6D9-58C7DA71775A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49156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BA108F2-EE1D-4C86-8887-ABBCB68FF02A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5018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314E986-992D-409A-B353-1533723E9DB9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9BF643-7910-4F03-9B20-11F3A3237FFB}" type="datetimeFigureOut">
              <a:rPr lang="ru-RU"/>
              <a:pPr>
                <a:defRPr/>
              </a:pPr>
              <a:t>04.03.2018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F39B70-36DD-4BCB-8E32-F6BA626E4D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19810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03E162-E7EC-4AC4-AA27-E105954A22C6}" type="datetimeFigureOut">
              <a:rPr lang="ru-RU"/>
              <a:pPr>
                <a:defRPr/>
              </a:pPr>
              <a:t>04.03.2018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74709A-A2F7-484D-8544-25074ACCB6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762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70D215-C0AD-4BCC-9F74-772CDF208D43}" type="datetimeFigureOut">
              <a:rPr lang="ru-RU"/>
              <a:pPr>
                <a:defRPr/>
              </a:pPr>
              <a:t>04.03.2018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B46EC9-66BB-4CAA-B670-06FDF80BDA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99702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7419B-D0D7-4F8D-B804-B266C464F66E}" type="datetimeFigureOut">
              <a:rPr lang="ru-RU"/>
              <a:pPr>
                <a:defRPr/>
              </a:pPr>
              <a:t>04.03.2018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B4C12C-F964-42E3-B8EB-304046B3FB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42828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3D3F28-B3C1-4FF4-B576-5C8F8728D088}" type="datetimeFigureOut">
              <a:rPr lang="ru-RU"/>
              <a:pPr>
                <a:defRPr/>
              </a:pPr>
              <a:t>04.03.2018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4754F8-32D6-404F-86CC-D6ADC50CBC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56708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437CEB-17EC-4BDE-A3B0-3C071B621EBA}" type="datetimeFigureOut">
              <a:rPr lang="ru-RU"/>
              <a:pPr>
                <a:defRPr/>
              </a:pPr>
              <a:t>04.03.2018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606E23-DAF8-4123-A3DB-7F5267BA65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52362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F4C42-E7E6-4A3A-AC01-5A5261ECE669}" type="datetimeFigureOut">
              <a:rPr lang="ru-RU"/>
              <a:pPr>
                <a:defRPr/>
              </a:pPr>
              <a:t>04.03.2018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FBB0F7-6670-4E5F-9561-9DF4430736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59965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1E91F2-D348-4278-BF3F-276DCF04E93E}" type="datetimeFigureOut">
              <a:rPr lang="ru-RU"/>
              <a:pPr>
                <a:defRPr/>
              </a:pPr>
              <a:t>04.03.2018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E47B79-3B6C-4714-B52C-1AB99384BF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9875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72DA49-FB59-41F3-8986-239F7EBB21D5}" type="datetimeFigureOut">
              <a:rPr lang="ru-RU"/>
              <a:pPr>
                <a:defRPr/>
              </a:pPr>
              <a:t>04.03.2018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C2DFED-B386-4249-90BA-A6CD86A929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9475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85E0A4-0CDC-48EA-8649-400BF243A6C6}" type="datetimeFigureOut">
              <a:rPr lang="ru-RU"/>
              <a:pPr>
                <a:defRPr/>
              </a:pPr>
              <a:t>04.03.2018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753D0E-7FD0-403F-9E1D-0B025779F5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95756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8DBF48-9E67-4213-901F-B9056CA8F6AE}" type="datetimeFigureOut">
              <a:rPr lang="ru-RU"/>
              <a:pPr>
                <a:defRPr/>
              </a:pPr>
              <a:t>04.03.2018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C15FED-6258-4CC2-BAC0-B881F11975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573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EB73F2-2769-4752-ACDB-164C88AE5DDF}" type="datetimeFigureOut">
              <a:rPr lang="ru-RU"/>
              <a:pPr>
                <a:defRPr/>
              </a:pPr>
              <a:t>04.03.2018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B8CEB8-479B-4172-8356-F66BE34E0A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1821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FE970D-5C5E-4500-9D08-9FBC735BDD7B}" type="datetimeFigureOut">
              <a:rPr lang="ru-RU"/>
              <a:pPr>
                <a:defRPr/>
              </a:pPr>
              <a:t>04.03.2018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B744DB-7BB6-4611-B22A-087065A87CE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7092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FC1A77-FBEA-4307-BC62-89581645C0EC}" type="datetimeFigureOut">
              <a:rPr lang="ru-RU"/>
              <a:pPr>
                <a:defRPr/>
              </a:pPr>
              <a:t>04.03.2018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EC948F-901E-450F-9626-BE5C4F36DD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7487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A75349-4FC2-40C1-AEEE-C8BF21C2F714}" type="datetimeFigureOut">
              <a:rPr lang="ru-RU"/>
              <a:pPr>
                <a:defRPr/>
              </a:pPr>
              <a:t>04.03.2018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A17F64-461E-4A86-A64B-4714086FBB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1672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8FF5BAD-BE62-445D-BEDE-84851C766EA8}" type="datetimeFigureOut">
              <a:rPr lang="ru-RU"/>
              <a:pPr>
                <a:defRPr/>
              </a:pPr>
              <a:t>04.03.2018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6A4A99D-13D4-4AC1-ACD7-A9D933BC25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7" r:id="rId1"/>
    <p:sldLayoutId id="2147484033" r:id="rId2"/>
    <p:sldLayoutId id="2147484034" r:id="rId3"/>
    <p:sldLayoutId id="2147484035" r:id="rId4"/>
    <p:sldLayoutId id="2147484036" r:id="rId5"/>
    <p:sldLayoutId id="2147484037" r:id="rId6"/>
    <p:sldLayoutId id="2147484038" r:id="rId7"/>
    <p:sldLayoutId id="2147484039" r:id="rId8"/>
    <p:sldLayoutId id="2147484040" r:id="rId9"/>
    <p:sldLayoutId id="2147484041" r:id="rId10"/>
    <p:sldLayoutId id="2147484042" r:id="rId11"/>
    <p:sldLayoutId id="2147484043" r:id="rId12"/>
    <p:sldLayoutId id="2147484044" r:id="rId13"/>
    <p:sldLayoutId id="2147484045" r:id="rId14"/>
    <p:sldLayoutId id="2147484046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openxmlformats.org/officeDocument/2006/relationships/slide" Target="slide4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slide" Target="slide4.xml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://podelki-doma.ru/wp-content/uploads/2012/02/zaychik11.gif" TargetMode="External"/><Relationship Id="rId13" Type="http://schemas.openxmlformats.org/officeDocument/2006/relationships/hyperlink" Target="http://www.rukukla.ru/file/0001/1013.jpg" TargetMode="External"/><Relationship Id="rId18" Type="http://schemas.openxmlformats.org/officeDocument/2006/relationships/hyperlink" Target="http://nsportal.ru/shkola/klassnoe-rukovodstvo/library/klassnyy-chas-v-5-klasse-po-teme-v-druzhbe-sila" TargetMode="External"/><Relationship Id="rId3" Type="http://schemas.openxmlformats.org/officeDocument/2006/relationships/hyperlink" Target="http://www.slavyanskaya-kultura.ru/art/trade/slavjanskie-kukly-oberegi.html" TargetMode="External"/><Relationship Id="rId7" Type="http://schemas.openxmlformats.org/officeDocument/2006/relationships/hyperlink" Target="http://www.rukukla.ru/file/0001/0225.jpg" TargetMode="External"/><Relationship Id="rId12" Type="http://schemas.openxmlformats.org/officeDocument/2006/relationships/hyperlink" Target="http://www.rukukla.ru/file/0001/0166.jpg" TargetMode="External"/><Relationship Id="rId17" Type="http://schemas.openxmlformats.org/officeDocument/2006/relationships/hyperlink" Target="http://elenaranko.ucoz.ru/" TargetMode="External"/><Relationship Id="rId2" Type="http://schemas.openxmlformats.org/officeDocument/2006/relationships/hyperlink" Target="http://img0.liveinternet.ru/images/attach/c/0/51/677/51677492_K.jpg" TargetMode="External"/><Relationship Id="rId16" Type="http://schemas.openxmlformats.org/officeDocument/2006/relationships/hyperlink" Target="http://stranamasterov.ru/node/54144" TargetMode="External"/><Relationship Id="rId20" Type="http://schemas.openxmlformats.org/officeDocument/2006/relationships/hyperlink" Target="http://socnt.ru/pages/glavnaya/seminary/nar_kukla/nar_kukla.html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.rukukla.ru/file/0001/0720.jpg" TargetMode="External"/><Relationship Id="rId11" Type="http://schemas.openxmlformats.org/officeDocument/2006/relationships/hyperlink" Target="http://podelki-doma.ru/handmade/iz-tkani/malyishok-golyishok" TargetMode="External"/><Relationship Id="rId5" Type="http://schemas.openxmlformats.org/officeDocument/2006/relationships/hyperlink" Target="http://www.oxanafa.ru/narkykla/132-bereginya-doma.html" TargetMode="External"/><Relationship Id="rId15" Type="http://schemas.openxmlformats.org/officeDocument/2006/relationships/hyperlink" Target="http://www.tridevatoecarstvo.com/showthread.php?tid=4921" TargetMode="External"/><Relationship Id="rId10" Type="http://schemas.openxmlformats.org/officeDocument/2006/relationships/hyperlink" Target="http://www.rukukla.ru/file/0001/4510.jpg" TargetMode="External"/><Relationship Id="rId19" Type="http://schemas.openxmlformats.org/officeDocument/2006/relationships/hyperlink" Target="http://muzofon.com/search/%D1%81%D0%BF%D0%BE%D0%BA%D0%BE%D0%B9%D0%BD%D0%B0%D1%8F%20%D0%BA%D0%BB%D0%B0%D1%81%D1%81%D0%B8%D1%87%D0%B5%D1%81%D0%BA%D0%B0%D1%8F%20%D0%BC%D1%83%D0%B7%D1%8B%D0%BA%D0%B0" TargetMode="External"/><Relationship Id="rId4" Type="http://schemas.openxmlformats.org/officeDocument/2006/relationships/hyperlink" Target="http://images.yandex.ru/yandsearch?text=%D0%91%D0%BE%D0%B6%D1%8C%D0%B5%20%D0%9E%D0%BA%D0%BE&amp;img_url=http://xreferat.ru/image/76/1307083264_1.png&amp;pos=0&amp;rpt=simage&amp;lr=194&amp;noreask=1&amp;source=wiz" TargetMode="External"/><Relationship Id="rId9" Type="http://schemas.openxmlformats.org/officeDocument/2006/relationships/hyperlink" Target="http://www.rukukla.ru/file/0001/0344.jpg" TargetMode="External"/><Relationship Id="rId14" Type="http://schemas.openxmlformats.org/officeDocument/2006/relationships/hyperlink" Target="http://www.krupenichka.ru/narodnie-kukli/kukla-kupavka.html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6.jpeg"/><Relationship Id="rId12" Type="http://schemas.openxmlformats.org/officeDocument/2006/relationships/image" Target="../media/image11.png"/><Relationship Id="rId2" Type="http://schemas.openxmlformats.org/officeDocument/2006/relationships/audio" Target="../media/media1.mp3"/><Relationship Id="rId16" Type="http://schemas.openxmlformats.org/officeDocument/2006/relationships/image" Target="../media/image15.png"/><Relationship Id="rId1" Type="http://schemas.microsoft.com/office/2007/relationships/media" Target="../media/media1.mp3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5" Type="http://schemas.openxmlformats.org/officeDocument/2006/relationships/image" Target="../media/image14.jpe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png"/><Relationship Id="rId1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Relationship Id="rId4" Type="http://schemas.openxmlformats.org/officeDocument/2006/relationships/slide" Target="slide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Подзаголовок 2"/>
          <p:cNvSpPr>
            <a:spLocks noGrp="1"/>
          </p:cNvSpPr>
          <p:nvPr>
            <p:ph type="subTitle" idx="4294967295"/>
          </p:nvPr>
        </p:nvSpPr>
        <p:spPr>
          <a:xfrm rot="20774942">
            <a:off x="2921000" y="2914650"/>
            <a:ext cx="3921125" cy="1728788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 typeface="Arial" charset="0"/>
              <a:buNone/>
            </a:pPr>
            <a:r>
              <a:rPr lang="ru-RU" sz="2000" i="1" dirty="0" smtClean="0">
                <a:cs typeface="Times New Roman" pitchFamily="18" charset="0"/>
              </a:rPr>
              <a:t>подготовила учитель технологии</a:t>
            </a:r>
          </a:p>
          <a:p>
            <a:pPr algn="ctr" eaLnBrk="1" hangingPunct="1">
              <a:spcBef>
                <a:spcPct val="0"/>
              </a:spcBef>
              <a:buFont typeface="Arial" charset="0"/>
              <a:buNone/>
            </a:pPr>
            <a:r>
              <a:rPr lang="ru-RU" sz="2000" i="1" dirty="0" smtClean="0">
                <a:cs typeface="Times New Roman" pitchFamily="18" charset="0"/>
              </a:rPr>
              <a:t>МБОУ «СОШ №1»</a:t>
            </a:r>
          </a:p>
          <a:p>
            <a:pPr algn="ctr" eaLnBrk="1" hangingPunct="1">
              <a:spcBef>
                <a:spcPct val="0"/>
              </a:spcBef>
              <a:buFont typeface="Arial" charset="0"/>
              <a:buNone/>
            </a:pPr>
            <a:r>
              <a:rPr lang="ru-RU" sz="2000" i="1" dirty="0" smtClean="0">
                <a:cs typeface="Times New Roman" pitchFamily="18" charset="0"/>
              </a:rPr>
              <a:t>Энгельсского муниципального </a:t>
            </a:r>
          </a:p>
          <a:p>
            <a:pPr algn="ctr" eaLnBrk="1" hangingPunct="1">
              <a:spcBef>
                <a:spcPct val="0"/>
              </a:spcBef>
              <a:buFont typeface="Arial" charset="0"/>
              <a:buNone/>
            </a:pPr>
            <a:r>
              <a:rPr lang="ru-RU" sz="2000" i="1" dirty="0" smtClean="0">
                <a:cs typeface="Times New Roman" pitchFamily="18" charset="0"/>
              </a:rPr>
              <a:t>района Саратовской области</a:t>
            </a:r>
          </a:p>
          <a:p>
            <a:pPr algn="ctr" eaLnBrk="1" hangingPunct="1">
              <a:spcBef>
                <a:spcPct val="0"/>
              </a:spcBef>
              <a:buFont typeface="Arial" charset="0"/>
              <a:buNone/>
            </a:pPr>
            <a:r>
              <a:rPr lang="ru-RU" sz="2000" i="1" dirty="0" smtClean="0">
                <a:cs typeface="Times New Roman" pitchFamily="18" charset="0"/>
              </a:rPr>
              <a:t>Антонова Надежда Назарьевна</a:t>
            </a:r>
          </a:p>
          <a:p>
            <a:pPr algn="ctr" eaLnBrk="1" hangingPunct="1">
              <a:spcBef>
                <a:spcPct val="0"/>
              </a:spcBef>
              <a:buFont typeface="Arial" charset="0"/>
              <a:buNone/>
            </a:pPr>
            <a:r>
              <a:rPr lang="ru-RU" sz="2000" i="1" dirty="0" smtClean="0">
                <a:cs typeface="Times New Roman" pitchFamily="18" charset="0"/>
              </a:rPr>
              <a:t>   </a:t>
            </a:r>
            <a:endParaRPr lang="ru-RU" sz="2400" i="1" dirty="0" smtClean="0">
              <a:cs typeface="Times New Roman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 rot="20715986">
            <a:off x="1636713" y="1873250"/>
            <a:ext cx="5145087" cy="1382713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400" dirty="0">
                <a:solidFill>
                  <a:srgbClr val="C00000"/>
                </a:solidFill>
                <a:latin typeface="+mn-lt"/>
                <a:ea typeface="+mj-ea"/>
                <a:cs typeface="+mj-cs"/>
              </a:rPr>
              <a:t>Классный час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>
          <a:xfrm>
            <a:off x="169863" y="207963"/>
            <a:ext cx="8669337" cy="936625"/>
          </a:xfrm>
        </p:spPr>
        <p:txBody>
          <a:bodyPr/>
          <a:lstStyle/>
          <a:p>
            <a:r>
              <a:rPr lang="ru-RU" sz="4300" b="1" i="1" smtClean="0">
                <a:solidFill>
                  <a:srgbClr val="C00000"/>
                </a:solidFill>
                <a:latin typeface="Times New Roman" pitchFamily="18" charset="0"/>
              </a:rPr>
              <a:t>Обрядовые куклы</a:t>
            </a:r>
            <a:endParaRPr lang="ru-RU" smtClean="0"/>
          </a:p>
        </p:txBody>
      </p:sp>
      <p:sp>
        <p:nvSpPr>
          <p:cNvPr id="12291" name="Прямоугольник 3"/>
          <p:cNvSpPr>
            <a:spLocks noChangeArrowheads="1"/>
          </p:cNvSpPr>
          <p:nvPr/>
        </p:nvSpPr>
        <p:spPr bwMode="auto">
          <a:xfrm>
            <a:off x="5364163" y="-242888"/>
            <a:ext cx="3573462" cy="1076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3200" b="1" i="1"/>
              <a:t>“</a:t>
            </a:r>
            <a:r>
              <a:rPr lang="ru-RU" sz="3200"/>
              <a:t>.</a:t>
            </a:r>
          </a:p>
          <a:p>
            <a:endParaRPr lang="ru-RU" sz="3200"/>
          </a:p>
        </p:txBody>
      </p:sp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143000"/>
            <a:ext cx="8674100" cy="513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1000125"/>
            <a:ext cx="8459787" cy="534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1000125"/>
            <a:ext cx="8455025" cy="527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928688"/>
            <a:ext cx="8570912" cy="538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928688"/>
            <a:ext cx="8564562" cy="535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9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6035675"/>
            <a:ext cx="1116013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2000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2000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2000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90513"/>
            <a:ext cx="9144000" cy="126682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300" b="1" i="1" dirty="0" smtClean="0">
                <a:solidFill>
                  <a:srgbClr val="C00000"/>
                </a:solidFill>
                <a:latin typeface="+mn-lt"/>
              </a:rPr>
              <a:t>Последовательность выполнения куклы</a:t>
            </a:r>
            <a:endParaRPr lang="ru-RU" sz="4300" i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13315" name="Picture 2" descr="D:\Documents and Settings\Администратор\Рабочий стол\Кукла\Катя 0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2089150"/>
            <a:ext cx="4640262" cy="347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TextBox 2"/>
          <p:cNvSpPr txBox="1">
            <a:spLocks noChangeArrowheads="1"/>
          </p:cNvSpPr>
          <p:nvPr/>
        </p:nvSpPr>
        <p:spPr bwMode="auto">
          <a:xfrm>
            <a:off x="323850" y="1690688"/>
            <a:ext cx="3887788" cy="427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sz="2800" b="1" i="1"/>
              <a:t>Для работы нам понадобятся</a:t>
            </a:r>
            <a:r>
              <a:rPr lang="ru-RU" sz="2800"/>
              <a:t>: </a:t>
            </a:r>
          </a:p>
          <a:p>
            <a:pPr eaLnBrk="1" hangingPunct="1"/>
            <a:r>
              <a:rPr lang="ru-RU" sz="2400" b="1"/>
              <a:t>ткань белая размером 10х10 см; </a:t>
            </a:r>
          </a:p>
          <a:p>
            <a:pPr eaLnBrk="1" hangingPunct="1"/>
            <a:r>
              <a:rPr lang="ru-RU" sz="2400" b="1"/>
              <a:t>ткань цветная размером 10х10см (2 дет.), 25х1см, 10х35, ткань цветная размером 12х12х20 см, ткань для передника 9х6 см; нитки швейные, синтепон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33375"/>
            <a:ext cx="9144000" cy="11430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300" b="1" i="1" dirty="0">
                <a:solidFill>
                  <a:srgbClr val="C00000"/>
                </a:solidFill>
                <a:latin typeface="Times New Roman"/>
              </a:rPr>
              <a:t>Последовательность выполнения куклы</a:t>
            </a:r>
            <a:endParaRPr lang="ru-RU" sz="4300" i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14339" name="Picture 2" descr="D:\Documents and Settings\Администратор\Рабочий стол\Кукла\Катя 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1916113"/>
            <a:ext cx="3151188" cy="354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Прямоугольник 3"/>
          <p:cNvSpPr>
            <a:spLocks noChangeArrowheads="1"/>
          </p:cNvSpPr>
          <p:nvPr/>
        </p:nvSpPr>
        <p:spPr bwMode="auto">
          <a:xfrm>
            <a:off x="395288" y="2476500"/>
            <a:ext cx="43561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2400" b="1">
                <a:solidFill>
                  <a:srgbClr val="000000"/>
                </a:solidFill>
              </a:rPr>
              <a:t>В квадрат светлой ткани размером 10х10 см вложить кусочек синтепона. Сформировать голову. Зафиксировать ниткой, нить не отрывать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90513"/>
            <a:ext cx="9144000" cy="126682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300" b="1" i="1" dirty="0" smtClean="0">
                <a:solidFill>
                  <a:srgbClr val="C00000"/>
                </a:solidFill>
                <a:latin typeface="+mn-lt"/>
              </a:rPr>
              <a:t>Последовательность выполнения куклы</a:t>
            </a:r>
            <a:endParaRPr lang="ru-RU" sz="4300" i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5363" name="TextBox 2"/>
          <p:cNvSpPr txBox="1">
            <a:spLocks noChangeArrowheads="1"/>
          </p:cNvSpPr>
          <p:nvPr/>
        </p:nvSpPr>
        <p:spPr bwMode="auto">
          <a:xfrm>
            <a:off x="344488" y="2701925"/>
            <a:ext cx="4022725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sz="2400" b="1"/>
              <a:t>Завязать на голову косынку из ткани размером 12х12х20  см. Зафиксировать ниткой, нить не отрывать</a:t>
            </a:r>
          </a:p>
        </p:txBody>
      </p:sp>
      <p:pic>
        <p:nvPicPr>
          <p:cNvPr id="15364" name="Picture 2" descr="D:\Documents and Settings\Администратор\Рабочий стол\Кукла\Катя 0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2205038"/>
            <a:ext cx="4525962" cy="352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33375"/>
            <a:ext cx="9144000" cy="11430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300" b="1" i="1" dirty="0">
                <a:solidFill>
                  <a:srgbClr val="C00000"/>
                </a:solidFill>
                <a:latin typeface="Times New Roman"/>
              </a:rPr>
              <a:t>Последовательность выполнения куклы</a:t>
            </a:r>
            <a:endParaRPr lang="ru-RU" sz="4300" i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16387" name="Picture 2" descr="D:\Documents and Settings\Администратор\Рабочий стол\Кукла\Катя 0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25" y="1773238"/>
            <a:ext cx="3095625" cy="232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3" descr="D:\Documents and Settings\Администратор\Рабочий стол\Кукла\Катя 0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5" y="1743075"/>
            <a:ext cx="3095625" cy="232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4" descr="D:\Documents and Settings\Администратор\Рабочий стол\Кукла\Катя 00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963" y="4221163"/>
            <a:ext cx="3095625" cy="225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Прямоугольник 2"/>
          <p:cNvSpPr>
            <a:spLocks noChangeArrowheads="1"/>
          </p:cNvSpPr>
          <p:nvPr/>
        </p:nvSpPr>
        <p:spPr bwMode="auto">
          <a:xfrm>
            <a:off x="392113" y="4675188"/>
            <a:ext cx="4572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2400" b="1">
                <a:solidFill>
                  <a:srgbClr val="000000"/>
                </a:solidFill>
              </a:rPr>
              <a:t>Из двух кусочков ткани размером 10х10 см  сформировать ручки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90513"/>
            <a:ext cx="9144000" cy="126682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300" b="1" i="1" dirty="0" smtClean="0">
                <a:solidFill>
                  <a:srgbClr val="C00000"/>
                </a:solidFill>
                <a:latin typeface="+mn-lt"/>
              </a:rPr>
              <a:t>Последовательность выполнения куклы</a:t>
            </a:r>
            <a:endParaRPr lang="ru-RU" sz="4300" i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7411" name="TextBox 2"/>
          <p:cNvSpPr txBox="1">
            <a:spLocks noChangeArrowheads="1"/>
          </p:cNvSpPr>
          <p:nvPr/>
        </p:nvSpPr>
        <p:spPr bwMode="auto">
          <a:xfrm>
            <a:off x="971550" y="2773363"/>
            <a:ext cx="3024188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sz="2400" b="1"/>
              <a:t>Закрепить ручки  на кукле. </a:t>
            </a:r>
          </a:p>
          <a:p>
            <a:pPr eaLnBrk="1" hangingPunct="1"/>
            <a:r>
              <a:rPr lang="ru-RU" sz="2400" b="1"/>
              <a:t>Нить не отрывать</a:t>
            </a:r>
          </a:p>
          <a:p>
            <a:pPr eaLnBrk="1" hangingPunct="1"/>
            <a:endParaRPr lang="ru-RU" sz="2800"/>
          </a:p>
        </p:txBody>
      </p:sp>
      <p:pic>
        <p:nvPicPr>
          <p:cNvPr id="17412" name="Picture 2" descr="D:\Documents and Settings\Администратор\Рабочий стол\Кукла\Катя 0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713" y="1989138"/>
            <a:ext cx="42672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90513"/>
            <a:ext cx="9144000" cy="126682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300" b="1" i="1" dirty="0" smtClean="0">
                <a:solidFill>
                  <a:srgbClr val="C00000"/>
                </a:solidFill>
                <a:latin typeface="+mn-lt"/>
              </a:rPr>
              <a:t>Последовательность выполнения куклы</a:t>
            </a:r>
            <a:endParaRPr lang="ru-RU" sz="4300" i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8435" name="TextBox 2"/>
          <p:cNvSpPr txBox="1">
            <a:spLocks noChangeArrowheads="1"/>
          </p:cNvSpPr>
          <p:nvPr/>
        </p:nvSpPr>
        <p:spPr bwMode="auto">
          <a:xfrm>
            <a:off x="655638" y="2476500"/>
            <a:ext cx="4022725" cy="274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sz="2400" b="1"/>
              <a:t>Сформировать кукле верхнюю часть сарафана (крест-накрест) из ткани размером 25х1 см. Закрепить нитью, нить не отрывать</a:t>
            </a:r>
          </a:p>
          <a:p>
            <a:pPr eaLnBrk="1" hangingPunct="1"/>
            <a:endParaRPr lang="ru-RU" sz="2800"/>
          </a:p>
        </p:txBody>
      </p:sp>
      <p:pic>
        <p:nvPicPr>
          <p:cNvPr id="18436" name="Picture 2" descr="D:\Documents and Settings\Администратор\Рабочий стол\Кукла\Катя 0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628775"/>
            <a:ext cx="3086100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3" descr="D:\Documents and Settings\Администратор\Рабочий стол\Кукла\Катя 01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4076700"/>
            <a:ext cx="3086100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90513"/>
            <a:ext cx="9144000" cy="126682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300" b="1" i="1" dirty="0" smtClean="0">
                <a:solidFill>
                  <a:srgbClr val="C00000"/>
                </a:solidFill>
                <a:latin typeface="+mn-lt"/>
              </a:rPr>
              <a:t>Последовательность выполнения куклы</a:t>
            </a:r>
            <a:endParaRPr lang="ru-RU" sz="4300" i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9459" name="TextBox 2"/>
          <p:cNvSpPr txBox="1">
            <a:spLocks noChangeArrowheads="1"/>
          </p:cNvSpPr>
          <p:nvPr/>
        </p:nvSpPr>
        <p:spPr bwMode="auto">
          <a:xfrm>
            <a:off x="530225" y="2251075"/>
            <a:ext cx="4022725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sz="2400" b="1"/>
              <a:t>Приложить к кукле изнаночной стороной наверх юбку из ткани размером 10х33 см, распределяя складочки. Прямо под ручками туго закрепить нитью</a:t>
            </a:r>
          </a:p>
        </p:txBody>
      </p:sp>
      <p:pic>
        <p:nvPicPr>
          <p:cNvPr id="19460" name="Picture 2" descr="D:\Documents and Settings\Администратор\Рабочий стол\Кукла\Катя 0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013" y="2205038"/>
            <a:ext cx="42672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90513"/>
            <a:ext cx="9144000" cy="126682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300" b="1" i="1" dirty="0" smtClean="0">
                <a:solidFill>
                  <a:srgbClr val="C00000"/>
                </a:solidFill>
                <a:latin typeface="+mn-lt"/>
              </a:rPr>
              <a:t>Последовательность выполнения куклы</a:t>
            </a:r>
            <a:endParaRPr lang="ru-RU" sz="4300" i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20483" name="TextBox 2"/>
          <p:cNvSpPr txBox="1">
            <a:spLocks noChangeArrowheads="1"/>
          </p:cNvSpPr>
          <p:nvPr/>
        </p:nvSpPr>
        <p:spPr bwMode="auto">
          <a:xfrm>
            <a:off x="530225" y="2251075"/>
            <a:ext cx="4022725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sz="2400" b="1"/>
              <a:t>Закрепить к кукле изнаночной стороной наверх передник из ткани размером 6х9 см, распределяя складочки. Прямо под ручками туго закрепить нитью</a:t>
            </a:r>
          </a:p>
        </p:txBody>
      </p:sp>
      <p:pic>
        <p:nvPicPr>
          <p:cNvPr id="20484" name="Picture 2" descr="D:\Documents and Settings\Администратор\Рабочий стол\Кукла\Катя 0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828800"/>
            <a:ext cx="3986213" cy="383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90513"/>
            <a:ext cx="9144000" cy="126682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300" b="1" i="1" dirty="0" smtClean="0">
                <a:solidFill>
                  <a:srgbClr val="C00000"/>
                </a:solidFill>
                <a:latin typeface="+mn-lt"/>
              </a:rPr>
              <a:t>Последовательность выполнения куклы</a:t>
            </a:r>
            <a:endParaRPr lang="ru-RU" sz="4300" i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21507" name="TextBox 2"/>
          <p:cNvSpPr txBox="1">
            <a:spLocks noChangeArrowheads="1"/>
          </p:cNvSpPr>
          <p:nvPr/>
        </p:nvSpPr>
        <p:spPr bwMode="auto">
          <a:xfrm>
            <a:off x="395288" y="3113088"/>
            <a:ext cx="37449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sz="2400" b="1"/>
              <a:t>Наша куколка готова. </a:t>
            </a:r>
          </a:p>
          <a:p>
            <a:pPr eaLnBrk="1" hangingPunct="1"/>
            <a:r>
              <a:rPr lang="ru-RU" sz="2400" b="1"/>
              <a:t>На талию можно завязать пояс</a:t>
            </a:r>
          </a:p>
        </p:txBody>
      </p:sp>
      <p:pic>
        <p:nvPicPr>
          <p:cNvPr id="21508" name="Picture 2" descr="D:\Documents and Settings\Администратор\Рабочий стол\Кукла\Катя 0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1935163"/>
            <a:ext cx="4298950" cy="389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468313" y="476250"/>
            <a:ext cx="8229600" cy="649288"/>
          </a:xfrm>
        </p:spPr>
        <p:txBody>
          <a:bodyPr/>
          <a:lstStyle/>
          <a:p>
            <a:pPr eaLnBrk="1" hangingPunct="1"/>
            <a:r>
              <a:rPr lang="ru-RU" sz="4300" b="1" i="1" smtClean="0">
                <a:solidFill>
                  <a:srgbClr val="C00000"/>
                </a:solidFill>
              </a:rPr>
              <a:t>Дополните пословицы:</a:t>
            </a:r>
          </a:p>
        </p:txBody>
      </p:sp>
      <p:grpSp>
        <p:nvGrpSpPr>
          <p:cNvPr id="2" name="Группа 7"/>
          <p:cNvGrpSpPr>
            <a:grpSpLocks/>
          </p:cNvGrpSpPr>
          <p:nvPr/>
        </p:nvGrpSpPr>
        <p:grpSpPr bwMode="auto">
          <a:xfrm>
            <a:off x="611188" y="1628775"/>
            <a:ext cx="8348662" cy="5064125"/>
            <a:chOff x="611188" y="1628775"/>
            <a:chExt cx="8348662" cy="5064125"/>
          </a:xfrm>
        </p:grpSpPr>
        <p:sp>
          <p:nvSpPr>
            <p:cNvPr id="4100" name="Прямоугольник 2"/>
            <p:cNvSpPr>
              <a:spLocks noChangeArrowheads="1"/>
            </p:cNvSpPr>
            <p:nvPr/>
          </p:nvSpPr>
          <p:spPr bwMode="auto">
            <a:xfrm>
              <a:off x="611188" y="1628775"/>
              <a:ext cx="5831148" cy="3847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ru-RU" sz="2400" b="1"/>
                <a:t>Кто любит лгать, того нельзя …    брать.</a:t>
              </a:r>
            </a:p>
            <a:p>
              <a:r>
                <a:rPr lang="ru-RU" sz="2400" b="1"/>
                <a:t>Старый друг лучше ...</a:t>
              </a:r>
            </a:p>
            <a:p>
              <a:r>
                <a:rPr lang="ru-RU" sz="2400" b="1"/>
                <a:t>Нет друга – ищи, а нашёл – ...</a:t>
              </a:r>
            </a:p>
            <a:p>
              <a:r>
                <a:rPr lang="ru-RU" sz="2400" b="1"/>
                <a:t>Не имей сто рублей, а имей ...</a:t>
              </a:r>
            </a:p>
            <a:p>
              <a:r>
                <a:rPr lang="ru-RU" sz="2400" b="1"/>
                <a:t>Друзья познаются ...</a:t>
              </a:r>
            </a:p>
            <a:p>
              <a:r>
                <a:rPr lang="ru-RU" sz="2400" b="1"/>
                <a:t>Крепкую дружбу и </a:t>
              </a:r>
            </a:p>
            <a:p>
              <a:r>
                <a:rPr lang="ru-RU" sz="2400" b="1"/>
                <a:t>топором ...</a:t>
              </a:r>
            </a:p>
            <a:p>
              <a:r>
                <a:rPr lang="ru-RU" sz="2400" b="1"/>
                <a:t>Скажи мне кто твой друг, </a:t>
              </a:r>
            </a:p>
            <a:p>
              <a:r>
                <a:rPr lang="ru-RU" sz="2400" b="1"/>
                <a:t>и я скажу, ...</a:t>
              </a:r>
            </a:p>
            <a:p>
              <a:endParaRPr lang="ru-RU" sz="2800"/>
            </a:p>
          </p:txBody>
        </p:sp>
        <p:pic>
          <p:nvPicPr>
            <p:cNvPr id="4101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7763" y="3829050"/>
              <a:ext cx="4002087" cy="2863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49275"/>
            <a:ext cx="9144000" cy="617538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300" b="1" i="1" dirty="0" smtClean="0">
                <a:solidFill>
                  <a:srgbClr val="C00000"/>
                </a:solidFill>
                <a:latin typeface="+mn-lt"/>
              </a:rPr>
              <a:t>Последовательность выполнения куклы</a:t>
            </a:r>
            <a:endParaRPr lang="ru-RU" sz="4300" i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22531" name="TextBox 2"/>
          <p:cNvSpPr txBox="1">
            <a:spLocks noChangeArrowheads="1"/>
          </p:cNvSpPr>
          <p:nvPr/>
        </p:nvSpPr>
        <p:spPr bwMode="auto">
          <a:xfrm>
            <a:off x="250825" y="1370013"/>
            <a:ext cx="4516438" cy="415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sz="2400" b="1"/>
              <a:t>Для оформления общей обережной куклы класса взять три полоски ткани желтого цвета. Из них сплести косичку. Сшить из  косички круг, к которому пришить кукол за ручки. После каждого ряда кукол пришить косичку. Так получится несколько рядов  кукол. Затем пришить кукле косы</a:t>
            </a:r>
          </a:p>
        </p:txBody>
      </p:sp>
      <p:pic>
        <p:nvPicPr>
          <p:cNvPr id="22532" name="Picture 3" descr="D:\Documents and Settings\Администратор\Рабочий стол\Кукла\Катя 0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525" y="4292600"/>
            <a:ext cx="3744913" cy="227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525" y="1628775"/>
            <a:ext cx="3749675" cy="244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7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3" y="5878513"/>
            <a:ext cx="1116012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Прямоугольник 2"/>
          <p:cNvSpPr>
            <a:spLocks noChangeArrowheads="1"/>
          </p:cNvSpPr>
          <p:nvPr/>
        </p:nvSpPr>
        <p:spPr bwMode="auto">
          <a:xfrm>
            <a:off x="0" y="5516563"/>
            <a:ext cx="91440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4300" b="1">
                <a:solidFill>
                  <a:srgbClr val="FFFF00"/>
                </a:solidFill>
              </a:rPr>
              <a:t>Если мы сделаем шаг навстречу друг другу - мир станет лучше…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539750" y="34925"/>
            <a:ext cx="8064500" cy="647700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300" b="1" i="1" dirty="0">
                <a:solidFill>
                  <a:srgbClr val="C00000"/>
                </a:solidFill>
                <a:ea typeface="+mj-ea"/>
                <a:cs typeface="Times New Roman" pitchFamily="18" charset="0"/>
              </a:rPr>
              <a:t>Интернет – ресурсы:</a:t>
            </a:r>
          </a:p>
        </p:txBody>
      </p:sp>
      <p:sp>
        <p:nvSpPr>
          <p:cNvPr id="24579" name="Прямоугольник 3"/>
          <p:cNvSpPr>
            <a:spLocks noChangeArrowheads="1"/>
          </p:cNvSpPr>
          <p:nvPr/>
        </p:nvSpPr>
        <p:spPr bwMode="auto">
          <a:xfrm>
            <a:off x="250825" y="682625"/>
            <a:ext cx="8642350" cy="600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200" u="sng"/>
              <a:t>http://images.yandex.ru/yandsearch?source=wiz&amp;text=%D1%84%D0%BE%D1%82%D0%BE%20%D0%B4%D0%B5%D1%82%D0%B5%D0%B9%20%D1%81%20%D0%BD%D0%B0%D1%80%D0%BE%D0%B4%D0%BD%D1%8B%D0%BC%D0%B8%20%D0%BA%D1%83%D0%BA%D0%BB%D0%B0%D0%BC%D0%B8&amp;noreask=1&amp;pos=9&amp;rpt=simage&amp;lr=194&amp;uinfo=sw-1007-sh-631-fw-782-fh-448-pd-1&amp;img_url=http%3A%2F%2Fwww.deliya-toys.ru%2Fcapsule%2Fimglib%2Fdata%2F50%2F602%2F7%2FNK45.jpg</a:t>
            </a:r>
            <a:r>
              <a:rPr lang="ru-RU" sz="1200" u="sng"/>
              <a:t>  </a:t>
            </a:r>
            <a:r>
              <a:rPr lang="ru-RU" sz="1200" u="sng">
                <a:hlinkClick r:id="rId2"/>
              </a:rPr>
              <a:t>http://img0.liveinternet.ru/images/attach/c/0/51/677/51677492_K.jpg</a:t>
            </a:r>
            <a:r>
              <a:rPr lang="ru-RU" sz="1200" u="sng"/>
              <a:t>  </a:t>
            </a:r>
          </a:p>
          <a:p>
            <a:r>
              <a:rPr lang="ru-RU" sz="1200" u="sng">
                <a:hlinkClick r:id="rId3"/>
              </a:rPr>
              <a:t>http://www.slavyanskaya-kultura.ru/art/trade/slavjanskie-kukly-oberegi.html</a:t>
            </a:r>
            <a:r>
              <a:rPr lang="ru-RU" sz="1200" u="sng"/>
              <a:t> </a:t>
            </a:r>
          </a:p>
          <a:p>
            <a:r>
              <a:rPr lang="ru-RU" sz="1200" u="sng">
                <a:hlinkClick r:id="rId4"/>
              </a:rPr>
              <a:t>http://images.yandex.ru/yandsearch?text=%D0%91%D0%BE%D0%B6%D1%8C%D0%B5%20%D0%9E%D0%BA%D0%BE&amp;img_url=http%3A%2F%2Fxreferat.ru%2Fimage%2F76%2F1307083264_1.png&amp;pos=0&amp;rpt=simage&amp;lr=194&amp;noreask=1&amp;source=wiz</a:t>
            </a:r>
            <a:r>
              <a:rPr lang="ru-RU" sz="1200" u="sng"/>
              <a:t> </a:t>
            </a:r>
          </a:p>
          <a:p>
            <a:r>
              <a:rPr lang="ru-RU" sz="1200" u="sng">
                <a:hlinkClick r:id="rId5"/>
              </a:rPr>
              <a:t>http://www.oxanafa.ru/narkykla/132-bereginya-doma.html</a:t>
            </a:r>
            <a:r>
              <a:rPr lang="ru-RU" sz="1200" u="sng"/>
              <a:t> </a:t>
            </a:r>
          </a:p>
          <a:p>
            <a:r>
              <a:rPr lang="ru-RU" sz="1200" u="sng">
                <a:hlinkClick r:id="rId6"/>
              </a:rPr>
              <a:t>http://www.rukukla.ru/file/0001/0720.jpg</a:t>
            </a:r>
            <a:r>
              <a:rPr lang="ru-RU" sz="1200" u="sng"/>
              <a:t> </a:t>
            </a:r>
          </a:p>
          <a:p>
            <a:r>
              <a:rPr lang="ru-RU" sz="1200" u="sng">
                <a:hlinkClick r:id="rId7"/>
              </a:rPr>
              <a:t>http://www.rukukla.ru/file/0001/0225.jpg</a:t>
            </a:r>
            <a:r>
              <a:rPr lang="ru-RU" sz="1200" u="sng"/>
              <a:t> </a:t>
            </a:r>
          </a:p>
          <a:p>
            <a:r>
              <a:rPr lang="ru-RU" sz="1200" u="sng">
                <a:hlinkClick r:id="rId8"/>
              </a:rPr>
              <a:t>http://podelki-doma.ru/wp-content/uploads/2012/02/zaychik11.gif</a:t>
            </a:r>
            <a:r>
              <a:rPr lang="ru-RU" sz="1200" u="sng"/>
              <a:t> </a:t>
            </a:r>
          </a:p>
          <a:p>
            <a:r>
              <a:rPr lang="ru-RU" sz="1200" u="sng">
                <a:hlinkClick r:id="rId9"/>
              </a:rPr>
              <a:t>http://www.rukukla.ru/file/0001/0344.jpg</a:t>
            </a:r>
            <a:r>
              <a:rPr lang="ru-RU" sz="1200" u="sng"/>
              <a:t> </a:t>
            </a:r>
          </a:p>
          <a:p>
            <a:r>
              <a:rPr lang="ru-RU" sz="1200" u="sng">
                <a:hlinkClick r:id="rId10"/>
              </a:rPr>
              <a:t>http://www.rukukla.ru/file/0001/4510.jpg</a:t>
            </a:r>
            <a:r>
              <a:rPr lang="ru-RU" sz="1200" u="sng"/>
              <a:t> </a:t>
            </a:r>
          </a:p>
          <a:p>
            <a:r>
              <a:rPr lang="ru-RU" sz="1200" u="sng">
                <a:hlinkClick r:id="rId11"/>
              </a:rPr>
              <a:t>http://podelki-doma.ru/handmade/iz-tkani/malyishok-golyishok</a:t>
            </a:r>
            <a:r>
              <a:rPr lang="ru-RU" sz="1200" u="sng"/>
              <a:t> </a:t>
            </a:r>
          </a:p>
          <a:p>
            <a:r>
              <a:rPr lang="ru-RU" sz="1200" u="sng">
                <a:hlinkClick r:id="rId12"/>
              </a:rPr>
              <a:t>http://www.rukukla.ru/file/0001/0166.jpg</a:t>
            </a:r>
            <a:r>
              <a:rPr lang="ru-RU" sz="1200" u="sng"/>
              <a:t> </a:t>
            </a:r>
          </a:p>
          <a:p>
            <a:r>
              <a:rPr lang="ru-RU" sz="1200" u="sng">
                <a:hlinkClick r:id="rId13"/>
              </a:rPr>
              <a:t>http://www.rukukla.ru/file/0001/1013.jpg</a:t>
            </a:r>
            <a:r>
              <a:rPr lang="ru-RU" sz="1200" u="sng"/>
              <a:t>  </a:t>
            </a:r>
          </a:p>
          <a:p>
            <a:r>
              <a:rPr lang="ru-RU" sz="1200" u="sng">
                <a:hlinkClick r:id="rId14"/>
              </a:rPr>
              <a:t>http://www.krupenichka.ru/narodnie-kukli/kukla-kupavka.html</a:t>
            </a:r>
            <a:r>
              <a:rPr lang="ru-RU" sz="1200" u="sng"/>
              <a:t> </a:t>
            </a:r>
          </a:p>
          <a:p>
            <a:r>
              <a:rPr lang="ru-RU" sz="1200" u="sng">
                <a:hlinkClick r:id="rId15"/>
              </a:rPr>
              <a:t>http://www.tridevatoecarstvo.com/showthread.php?tid=4921</a:t>
            </a:r>
            <a:r>
              <a:rPr lang="ru-RU" sz="1200" u="sng"/>
              <a:t> </a:t>
            </a:r>
          </a:p>
          <a:p>
            <a:r>
              <a:rPr lang="ru-RU" sz="1200" u="sng">
                <a:hlinkClick r:id="rId16"/>
              </a:rPr>
              <a:t>http://stranamasterov.ru/node/54144</a:t>
            </a:r>
            <a:r>
              <a:rPr lang="ru-RU" sz="1200" u="sng"/>
              <a:t> </a:t>
            </a:r>
          </a:p>
          <a:p>
            <a:r>
              <a:rPr lang="ru-RU" sz="1200" u="sng">
                <a:hlinkClick r:id="rId17"/>
              </a:rPr>
              <a:t>http://elenaranko.ucoz.ru/</a:t>
            </a:r>
            <a:r>
              <a:rPr lang="ru-RU" sz="1200" u="sng"/>
              <a:t>   -  источник шаблона</a:t>
            </a:r>
          </a:p>
          <a:p>
            <a:r>
              <a:rPr lang="en-US" sz="1200" u="sng">
                <a:hlinkClick r:id="rId18"/>
              </a:rPr>
              <a:t>http://nsportal.ru/shkola/klassnoe-rukovodstvo/library/klassnyy-chas-v-5-klasse-po-teme-v-druzhbe-sila</a:t>
            </a:r>
            <a:r>
              <a:rPr lang="ru-RU" sz="1200" u="sng"/>
              <a:t> </a:t>
            </a:r>
          </a:p>
          <a:p>
            <a:r>
              <a:rPr lang="en-US" sz="1200" u="sng">
                <a:hlinkClick r:id="rId19"/>
              </a:rPr>
              <a:t>http://muzofon.com/search/%D1%81%D0%BF%D0%BE%D0%BA%D0%BE%D0%B9%D0%BD%D0%B0%D1%8F%20%D0%BA%D0%BB%D0%B0%D1%81%D1%81%D0%B8%D1%87%D0%B5%D1%81%D0%BA%D0%B0%D1%8F%20%D0%BC%D1%83%D0%B7%D1%8B%D0%BA%D0%B0</a:t>
            </a:r>
            <a:r>
              <a:rPr lang="ru-RU" sz="1200" u="sng"/>
              <a:t> </a:t>
            </a:r>
          </a:p>
          <a:p>
            <a:r>
              <a:rPr lang="en-US" sz="1200" u="sng"/>
              <a:t>http://www.blagievesti.ru/1433-slavyanskie-obryadovye-kukly.html</a:t>
            </a:r>
          </a:p>
          <a:p>
            <a:r>
              <a:rPr lang="en-US" sz="1200" u="sng"/>
              <a:t>http://www.ozon.ru/context/detail/id/4176959/ </a:t>
            </a:r>
          </a:p>
          <a:p>
            <a:r>
              <a:rPr lang="en-US" sz="1200" u="sng"/>
              <a:t>http://img0.liveinternet.ru/images/attach/b/1/7522/7522512_9.gif </a:t>
            </a:r>
          </a:p>
          <a:p>
            <a:r>
              <a:rPr lang="en-US" sz="1200" u="sng"/>
              <a:t>http://nsportal.ru/nachalnaya-shkola/obshchepedagogicheskie-tekhnologii/fony-dlya-prezentatsii</a:t>
            </a:r>
          </a:p>
          <a:p>
            <a:r>
              <a:rPr lang="en-US" sz="1200" u="sng"/>
              <a:t>http://navseruki.perm.ru/data/15/436_traditsionnaya_russkaya_kukla_veduchka_1.jpg </a:t>
            </a:r>
          </a:p>
          <a:p>
            <a:r>
              <a:rPr lang="en-US" sz="1200" u="sng"/>
              <a:t>http://www.krupenichka.ru/krupenichka/images/inter/kukly.jpg </a:t>
            </a:r>
          </a:p>
          <a:p>
            <a:r>
              <a:rPr lang="en-US" sz="1200" u="sng">
                <a:hlinkClick r:id="rId20"/>
              </a:rPr>
              <a:t>http://socnt.ru/pages/glavnaya/seminary/nar_kukla/nar_kukla.html</a:t>
            </a:r>
            <a:r>
              <a:rPr lang="ru-RU" sz="1200" u="sng"/>
              <a:t>;     Фото автора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>
            <a:grpSpLocks/>
          </p:cNvGrpSpPr>
          <p:nvPr/>
        </p:nvGrpSpPr>
        <p:grpSpPr bwMode="auto">
          <a:xfrm>
            <a:off x="0" y="0"/>
            <a:ext cx="9129713" cy="6858000"/>
            <a:chOff x="0" y="0"/>
            <a:chExt cx="9129713" cy="6858000"/>
          </a:xfrm>
        </p:grpSpPr>
        <p:pic>
          <p:nvPicPr>
            <p:cNvPr id="5143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858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44" name="Picture 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6463" y="0"/>
              <a:ext cx="441325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45" name="Прямоугольник 4"/>
            <p:cNvSpPr>
              <a:spLocks noChangeArrowheads="1"/>
            </p:cNvSpPr>
            <p:nvPr/>
          </p:nvSpPr>
          <p:spPr bwMode="auto">
            <a:xfrm>
              <a:off x="0" y="5949950"/>
              <a:ext cx="9129713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ru-RU" sz="3600" b="1">
                  <a:solidFill>
                    <a:srgbClr val="FFFF00"/>
                  </a:solidFill>
                </a:rPr>
                <a:t>Что такое дружба? </a:t>
              </a:r>
            </a:p>
          </p:txBody>
        </p:sp>
      </p:grpSp>
      <p:grpSp>
        <p:nvGrpSpPr>
          <p:cNvPr id="3" name="Группа 33"/>
          <p:cNvGrpSpPr>
            <a:grpSpLocks/>
          </p:cNvGrpSpPr>
          <p:nvPr/>
        </p:nvGrpSpPr>
        <p:grpSpPr bwMode="auto">
          <a:xfrm>
            <a:off x="500063" y="285750"/>
            <a:ext cx="8501062" cy="6169025"/>
            <a:chOff x="511175" y="280988"/>
            <a:chExt cx="8501063" cy="6169025"/>
          </a:xfrm>
        </p:grpSpPr>
        <p:grpSp>
          <p:nvGrpSpPr>
            <p:cNvPr id="5137" name="Группа 6"/>
            <p:cNvGrpSpPr>
              <a:grpSpLocks/>
            </p:cNvGrpSpPr>
            <p:nvPr/>
          </p:nvGrpSpPr>
          <p:grpSpPr bwMode="auto">
            <a:xfrm>
              <a:off x="4786313" y="280988"/>
              <a:ext cx="4225925" cy="6169025"/>
              <a:chOff x="4786313" y="280988"/>
              <a:chExt cx="4225925" cy="6169025"/>
            </a:xfrm>
          </p:grpSpPr>
          <p:pic>
            <p:nvPicPr>
              <p:cNvPr id="5141" name="Picture 2" descr="D:\Documents and Settings\Администратор\Рабочий стол\2013-14\фестиваль 13\image.php.jpg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59338" y="774700"/>
                <a:ext cx="4014787" cy="56753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142" name="Прямоугольник 1"/>
              <p:cNvSpPr>
                <a:spLocks noChangeArrowheads="1"/>
              </p:cNvSpPr>
              <p:nvPr/>
            </p:nvSpPr>
            <p:spPr bwMode="auto">
              <a:xfrm>
                <a:off x="4786313" y="280988"/>
                <a:ext cx="4225925" cy="5222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ru-RU" sz="2800" b="1"/>
                  <a:t>Кукла «Мы одна семья»</a:t>
                </a:r>
              </a:p>
            </p:txBody>
          </p:sp>
        </p:grpSp>
        <p:grpSp>
          <p:nvGrpSpPr>
            <p:cNvPr id="5138" name="Группа 5"/>
            <p:cNvGrpSpPr>
              <a:grpSpLocks/>
            </p:cNvGrpSpPr>
            <p:nvPr/>
          </p:nvGrpSpPr>
          <p:grpSpPr bwMode="auto">
            <a:xfrm>
              <a:off x="511175" y="1052513"/>
              <a:ext cx="3827463" cy="4281487"/>
              <a:chOff x="511175" y="1052513"/>
              <a:chExt cx="3827463" cy="4281487"/>
            </a:xfrm>
          </p:grpSpPr>
          <p:pic>
            <p:nvPicPr>
              <p:cNvPr id="5139" name="Picture 3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9750" y="1889125"/>
                <a:ext cx="3798888" cy="3444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140" name="Прямоугольник 1"/>
              <p:cNvSpPr>
                <a:spLocks noChangeArrowheads="1"/>
              </p:cNvSpPr>
              <p:nvPr/>
            </p:nvSpPr>
            <p:spPr bwMode="auto">
              <a:xfrm>
                <a:off x="511175" y="1052513"/>
                <a:ext cx="3178175" cy="523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ru-RU" sz="2800" b="1">
                    <a:solidFill>
                      <a:srgbClr val="000000"/>
                    </a:solidFill>
                  </a:rPr>
                  <a:t>Кукла «Берегиня»</a:t>
                </a:r>
              </a:p>
            </p:txBody>
          </p:sp>
        </p:grpSp>
      </p:grpSp>
      <p:grpSp>
        <p:nvGrpSpPr>
          <p:cNvPr id="6" name="Группа 43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1"/>
          </a:xfrm>
        </p:grpSpPr>
        <p:pic>
          <p:nvPicPr>
            <p:cNvPr id="5135" name="Picture 4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9759" y="1"/>
              <a:ext cx="5614241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6" name="Picture 8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37782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Группа 51"/>
          <p:cNvGrpSpPr>
            <a:grpSpLocks/>
          </p:cNvGrpSpPr>
          <p:nvPr/>
        </p:nvGrpSpPr>
        <p:grpSpPr bwMode="auto">
          <a:xfrm>
            <a:off x="179388" y="142875"/>
            <a:ext cx="8555037" cy="6356350"/>
            <a:chOff x="179388" y="142852"/>
            <a:chExt cx="8554322" cy="6356373"/>
          </a:xfrm>
        </p:grpSpPr>
        <p:pic>
          <p:nvPicPr>
            <p:cNvPr id="5131" name="Picture 2" descr="C:\Documents and Settings\Антонова\Рабочий стол\Девочка.jp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3174" y="142852"/>
              <a:ext cx="6090536" cy="4857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132" name="Группа 8"/>
            <p:cNvGrpSpPr>
              <a:grpSpLocks/>
            </p:cNvGrpSpPr>
            <p:nvPr/>
          </p:nvGrpSpPr>
          <p:grpSpPr bwMode="auto">
            <a:xfrm>
              <a:off x="179388" y="188912"/>
              <a:ext cx="2320910" cy="6310313"/>
              <a:chOff x="179388" y="188912"/>
              <a:chExt cx="2320910" cy="6310313"/>
            </a:xfrm>
          </p:grpSpPr>
          <p:sp>
            <p:nvSpPr>
              <p:cNvPr id="55" name="Прямоугольник 54"/>
              <p:cNvSpPr/>
              <p:nvPr/>
            </p:nvSpPr>
            <p:spPr>
              <a:xfrm>
                <a:off x="179388" y="2097072"/>
                <a:ext cx="2293745" cy="4402153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2800" dirty="0">
                    <a:latin typeface="+mn-lt"/>
                    <a:ea typeface="+mj-ea"/>
                    <a:cs typeface="+mj-cs"/>
                  </a:rPr>
                  <a:t>Кукла не рождается сама: </a:t>
                </a:r>
                <a:br>
                  <a:rPr lang="ru-RU" sz="2800" dirty="0">
                    <a:latin typeface="+mn-lt"/>
                    <a:ea typeface="+mj-ea"/>
                    <a:cs typeface="+mj-cs"/>
                  </a:rPr>
                </a:br>
                <a:r>
                  <a:rPr lang="ru-RU" sz="2800" dirty="0">
                    <a:latin typeface="+mn-lt"/>
                    <a:ea typeface="+mj-ea"/>
                    <a:cs typeface="+mj-cs"/>
                  </a:rPr>
                  <a:t>ее создает человек. </a:t>
                </a:r>
                <a:br>
                  <a:rPr lang="ru-RU" sz="2800" dirty="0">
                    <a:latin typeface="+mn-lt"/>
                    <a:ea typeface="+mj-ea"/>
                    <a:cs typeface="+mj-cs"/>
                  </a:rPr>
                </a:br>
                <a:r>
                  <a:rPr lang="ru-RU" sz="2800" dirty="0">
                    <a:latin typeface="+mn-lt"/>
                    <a:ea typeface="+mj-ea"/>
                    <a:cs typeface="+mj-cs"/>
                  </a:rPr>
                  <a:t>Она является частью культуры всего человечества</a:t>
                </a:r>
                <a:endParaRPr lang="ru-RU" sz="2800" dirty="0">
                  <a:latin typeface="+mn-lt"/>
                </a:endParaRPr>
              </a:p>
            </p:txBody>
          </p:sp>
          <p:pic>
            <p:nvPicPr>
              <p:cNvPr id="5134" name="Picture 5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9388" y="188912"/>
                <a:ext cx="2320910" cy="1808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925"/>
            <a:ext cx="9169400" cy="681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Группа 27"/>
          <p:cNvGrpSpPr>
            <a:grpSpLocks/>
          </p:cNvGrpSpPr>
          <p:nvPr/>
        </p:nvGrpSpPr>
        <p:grpSpPr bwMode="auto">
          <a:xfrm>
            <a:off x="231775" y="142875"/>
            <a:ext cx="8434388" cy="6357938"/>
            <a:chOff x="231680" y="142852"/>
            <a:chExt cx="8434780" cy="6357983"/>
          </a:xfrm>
        </p:grpSpPr>
        <p:pic>
          <p:nvPicPr>
            <p:cNvPr id="5129" name="Picture 2" descr="D:\Documents and Settings\Администратор\Рабочий стол\кукла.jp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680" y="142853"/>
              <a:ext cx="4332993" cy="63579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0" name="Picture 3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3372" y="142852"/>
              <a:ext cx="4523088" cy="63579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" name="Ty_da_ya_da_my_s_tobo_-_Ty_da_ya_da_my_s_toboj_(iPlayer.fm)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4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>
          <a:xfrm>
            <a:off x="434975" y="260350"/>
            <a:ext cx="8229600" cy="936625"/>
          </a:xfrm>
        </p:spPr>
        <p:txBody>
          <a:bodyPr/>
          <a:lstStyle/>
          <a:p>
            <a:pPr eaLnBrk="1" hangingPunct="1">
              <a:defRPr/>
            </a:pPr>
            <a:r>
              <a:rPr lang="ru-RU" sz="4300" b="1" i="1" dirty="0" smtClean="0">
                <a:solidFill>
                  <a:srgbClr val="C00000"/>
                </a:solidFill>
                <a:latin typeface="+mn-lt"/>
              </a:rPr>
              <a:t>Сегодня познакомимся: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79388" y="1484313"/>
            <a:ext cx="8785225" cy="936625"/>
          </a:xfrm>
          <a:prstGeom prst="roundRect">
            <a:avLst/>
          </a:prstGeom>
          <a:solidFill>
            <a:srgbClr val="EFF4A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>
                <a:hlinkClick r:id="rId2" action="ppaction://hlinksldjump"/>
              </a:rPr>
              <a:t>История народной куклы</a:t>
            </a:r>
            <a:endParaRPr lang="ru-RU" sz="3600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57163" y="3052763"/>
            <a:ext cx="8785225" cy="936625"/>
          </a:xfrm>
          <a:prstGeom prst="roundRect">
            <a:avLst/>
          </a:prstGeom>
          <a:solidFill>
            <a:srgbClr val="EFF4A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>
                <a:solidFill>
                  <a:srgbClr val="FFFF00"/>
                </a:solidFill>
                <a:hlinkClick r:id="rId3" action="ppaction://hlinksldjump"/>
              </a:rPr>
              <a:t>Виды кукол</a:t>
            </a:r>
            <a:endParaRPr lang="ru-RU" sz="3600" dirty="0">
              <a:solidFill>
                <a:srgbClr val="FFFF00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79388" y="4508500"/>
            <a:ext cx="8785225" cy="1008063"/>
          </a:xfrm>
          <a:prstGeom prst="roundRect">
            <a:avLst/>
          </a:prstGeom>
          <a:solidFill>
            <a:srgbClr val="EFF4A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>
                <a:solidFill>
                  <a:srgbClr val="FFFF00"/>
                </a:solidFill>
                <a:hlinkClick r:id="rId4" action="ppaction://hlinksldjump"/>
              </a:rPr>
              <a:t>Последовательность выполнения куклы</a:t>
            </a:r>
            <a:endParaRPr lang="ru-RU" sz="36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88" y="260350"/>
            <a:ext cx="8785225" cy="792163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800" b="1" i="1" dirty="0" smtClean="0">
                <a:solidFill>
                  <a:srgbClr val="C00000"/>
                </a:solidFill>
                <a:latin typeface="+mn-lt"/>
              </a:rPr>
              <a:t>История народной куклы</a:t>
            </a:r>
            <a:endParaRPr lang="ru-RU" sz="4800" b="1" i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7171" name="Прямоугольник 2"/>
          <p:cNvSpPr>
            <a:spLocks noChangeArrowheads="1"/>
          </p:cNvSpPr>
          <p:nvPr/>
        </p:nvSpPr>
        <p:spPr bwMode="auto">
          <a:xfrm>
            <a:off x="250825" y="1125538"/>
            <a:ext cx="8642350" cy="415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2400" b="1"/>
              <a:t>С давних времен тряпичная кукла была традиционной игрушкой русского народа. Игра в куклы поощрялась взрослыми, т.к. играя в них, ребенок учился вести хозяйство, обретал образ семьи. Кукла была не просто игрушкой, а символом продолжения рода, залогом семейного счастья.</a:t>
            </a:r>
          </a:p>
          <a:p>
            <a:r>
              <a:rPr lang="ru-RU" sz="2400" b="1"/>
              <a:t>Она сопровождала человека с рождения до смерти. Народная тряпичная кукла была не просто игрушкой, она несла в себе определённую функцию: считалось, что такая кукла охраняет детский сон и оберегает ребёнка от злых сил. Часто куклу делали безликой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88" y="260350"/>
            <a:ext cx="8785225" cy="6477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800" b="1" i="1" dirty="0" smtClean="0">
                <a:solidFill>
                  <a:srgbClr val="C00000"/>
                </a:solidFill>
                <a:latin typeface="+mn-lt"/>
              </a:rPr>
              <a:t>История народной куклы</a:t>
            </a:r>
            <a:endParaRPr lang="ru-RU" sz="4800" b="1" i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8195" name="Прямоугольник 2"/>
          <p:cNvSpPr>
            <a:spLocks noChangeArrowheads="1"/>
          </p:cNvSpPr>
          <p:nvPr/>
        </p:nvSpPr>
        <p:spPr bwMode="auto">
          <a:xfrm>
            <a:off x="250825" y="981075"/>
            <a:ext cx="8642350" cy="415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2400" b="1"/>
              <a:t>Во - первых, игрушка не была стандартна даже в пределах одной улицы. В каждой семье её делали по-своему. Куклы Ивановых отличались от кукол Петровых. Они несли отпечаток душевной среды этих семей, их понимания мира. </a:t>
            </a:r>
          </a:p>
          <a:p>
            <a:r>
              <a:rPr lang="ru-RU" sz="2400" b="1"/>
              <a:t>  Во-вторых, в игрушки, которые создавали для своих детей отцы и матери, бабушки и дедушки, они вкладывали свою любовь и мудрость. Дети чувствовали это и относились к своим куклам и игрушкам бережно. Разве можно выбросить родительскую любовь?</a:t>
            </a:r>
          </a:p>
          <a:p>
            <a:r>
              <a:rPr lang="ru-RU" sz="2400" b="1"/>
              <a:t>Большинство кукол на Руси были оберегами. Куклы - обереги на Руси ведут свою историю с древних времен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88" y="115888"/>
            <a:ext cx="8785225" cy="79375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800" b="1" i="1" dirty="0" smtClean="0">
                <a:solidFill>
                  <a:srgbClr val="C00000"/>
                </a:solidFill>
                <a:latin typeface="+mn-lt"/>
              </a:rPr>
              <a:t>История народной куклы</a:t>
            </a:r>
            <a:endParaRPr lang="ru-RU" sz="4800" b="1" i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9219" name="Прямоугольник 2"/>
          <p:cNvSpPr>
            <a:spLocks noChangeArrowheads="1"/>
          </p:cNvSpPr>
          <p:nvPr/>
        </p:nvSpPr>
        <p:spPr bwMode="auto">
          <a:xfrm>
            <a:off x="250825" y="908050"/>
            <a:ext cx="8642350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2400" b="1"/>
              <a:t>Народная кукла и сегодня пользуется всеобщей любовью у детей и взрослых, воспитывает у людей интерес к своим традициям и дарит радость общения с древним и вечно молодым народным искусством. </a:t>
            </a:r>
          </a:p>
          <a:p>
            <a:r>
              <a:rPr lang="ru-RU" sz="2400" b="1"/>
              <a:t>С 21 по 23 марта 2012 года в Саратовском областном центре народного творчества проходил областной семинар-практикум «Традиционная народная кукла». </a:t>
            </a:r>
          </a:p>
          <a:p>
            <a:r>
              <a:rPr lang="ru-RU" sz="2400" b="1"/>
              <a:t>В процессе занятий участники познакомились с большим количеством традиционных и авторских кукол народного мастера РФ М.А. Сысоевой </a:t>
            </a:r>
          </a:p>
        </p:txBody>
      </p:sp>
      <p:sp>
        <p:nvSpPr>
          <p:cNvPr id="4" name="Выноска-облако 3">
            <a:hlinkClick r:id="rId2" action="ppaction://hlinksldjump"/>
          </p:cNvPr>
          <p:cNvSpPr/>
          <p:nvPr/>
        </p:nvSpPr>
        <p:spPr>
          <a:xfrm>
            <a:off x="487363" y="5864225"/>
            <a:ext cx="1079500" cy="504825"/>
          </a:xfrm>
          <a:prstGeom prst="cloudCallout">
            <a:avLst/>
          </a:prstGeom>
          <a:solidFill>
            <a:srgbClr val="EFF4A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9221" name="Picture 2" descr="D:\Documents and Settings\Администратор\Рабочий стол\3_mi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4292600"/>
            <a:ext cx="3097212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468313" y="476250"/>
            <a:ext cx="8229600" cy="1143000"/>
          </a:xfrm>
        </p:spPr>
        <p:txBody>
          <a:bodyPr/>
          <a:lstStyle/>
          <a:p>
            <a:r>
              <a:rPr lang="ru-RU" b="1" i="1" smtClean="0">
                <a:solidFill>
                  <a:srgbClr val="C00000"/>
                </a:solidFill>
              </a:rPr>
              <a:t>Куклы - обереги</a:t>
            </a:r>
            <a:r>
              <a:rPr lang="ru-RU" smtClean="0"/>
              <a:t/>
            </a:r>
            <a:br>
              <a:rPr lang="ru-RU" smtClean="0"/>
            </a:br>
            <a:endParaRPr lang="ru-RU" smtClean="0"/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1357313"/>
            <a:ext cx="7869237" cy="489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1382713"/>
            <a:ext cx="7929562" cy="494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1357313"/>
            <a:ext cx="7820025" cy="491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428750"/>
            <a:ext cx="7588250" cy="490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665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66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665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665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2000"/>
                                        <p:tgtEl>
                                          <p:spTgt spid="665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/>
                                        <p:tgtEl>
                                          <p:spTgt spid="665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665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665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>
          <a:xfrm>
            <a:off x="468313" y="476250"/>
            <a:ext cx="8229600" cy="865188"/>
          </a:xfrm>
        </p:spPr>
        <p:txBody>
          <a:bodyPr/>
          <a:lstStyle/>
          <a:p>
            <a:r>
              <a:rPr lang="ru-RU" sz="4300" b="1" i="1" smtClean="0">
                <a:solidFill>
                  <a:srgbClr val="C00000"/>
                </a:solidFill>
                <a:latin typeface="Times New Roman" pitchFamily="18" charset="0"/>
              </a:rPr>
              <a:t>Игровые куклы</a:t>
            </a:r>
            <a:endParaRPr lang="ru-RU" smtClean="0"/>
          </a:p>
        </p:txBody>
      </p:sp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1357313"/>
            <a:ext cx="7210425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1357313"/>
            <a:ext cx="6918325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1357313"/>
            <a:ext cx="7015163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357313"/>
            <a:ext cx="7759700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20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20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3">
      <a:dk1>
        <a:sysClr val="windowText" lastClr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800000"/>
      </a:hlink>
      <a:folHlink>
        <a:srgbClr val="D99694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2544</TotalTime>
  <Words>740</Words>
  <Application>Microsoft Office PowerPoint</Application>
  <PresentationFormat>Экран (4:3)</PresentationFormat>
  <Paragraphs>101</Paragraphs>
  <Slides>22</Slides>
  <Notes>10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Презентация PowerPoint</vt:lpstr>
      <vt:lpstr>Дополните пословицы:</vt:lpstr>
      <vt:lpstr>Презентация PowerPoint</vt:lpstr>
      <vt:lpstr>Сегодня познакомимся:</vt:lpstr>
      <vt:lpstr>История народной куклы</vt:lpstr>
      <vt:lpstr>История народной куклы</vt:lpstr>
      <vt:lpstr>История народной куклы</vt:lpstr>
      <vt:lpstr>Куклы - обереги </vt:lpstr>
      <vt:lpstr>Игровые куклы</vt:lpstr>
      <vt:lpstr>Обрядовые куклы</vt:lpstr>
      <vt:lpstr>Последовательность выполнения куклы</vt:lpstr>
      <vt:lpstr>Последовательность выполнения куклы</vt:lpstr>
      <vt:lpstr>Последовательность выполнения куклы</vt:lpstr>
      <vt:lpstr>Последовательность выполнения куклы</vt:lpstr>
      <vt:lpstr>Последовательность выполнения куклы</vt:lpstr>
      <vt:lpstr>Последовательность выполнения куклы</vt:lpstr>
      <vt:lpstr>Последовательность выполнения куклы</vt:lpstr>
      <vt:lpstr>Последовательность выполнения куклы</vt:lpstr>
      <vt:lpstr>Последовательность выполнения куклы</vt:lpstr>
      <vt:lpstr>Последовательность выполнения куклы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Елена</dc:creator>
  <cp:lastModifiedBy>Admin</cp:lastModifiedBy>
  <cp:revision>144</cp:revision>
  <dcterms:created xsi:type="dcterms:W3CDTF">2013-07-29T17:42:42Z</dcterms:created>
  <dcterms:modified xsi:type="dcterms:W3CDTF">2018-03-03T22:11:22Z</dcterms:modified>
</cp:coreProperties>
</file>