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notesMasterIdLst>
    <p:notesMasterId r:id="rId22"/>
  </p:notesMasterIdLst>
  <p:sldIdLst>
    <p:sldId id="267" r:id="rId2"/>
    <p:sldId id="287" r:id="rId3"/>
    <p:sldId id="292" r:id="rId4"/>
    <p:sldId id="291" r:id="rId5"/>
    <p:sldId id="266" r:id="rId6"/>
    <p:sldId id="293" r:id="rId7"/>
    <p:sldId id="300" r:id="rId8"/>
    <p:sldId id="272" r:id="rId9"/>
    <p:sldId id="286" r:id="rId10"/>
    <p:sldId id="302" r:id="rId11"/>
    <p:sldId id="274" r:id="rId12"/>
    <p:sldId id="301" r:id="rId13"/>
    <p:sldId id="279" r:id="rId14"/>
    <p:sldId id="296" r:id="rId15"/>
    <p:sldId id="297" r:id="rId16"/>
    <p:sldId id="294" r:id="rId17"/>
    <p:sldId id="273" r:id="rId18"/>
    <p:sldId id="305" r:id="rId19"/>
    <p:sldId id="298" r:id="rId20"/>
    <p:sldId id="299" r:id="rId21"/>
  </p:sldIdLst>
  <p:sldSz cx="9144000" cy="6858000" type="screen4x3"/>
  <p:notesSz cx="6858000" cy="9144000"/>
  <p:embeddedFontLst>
    <p:embeddedFont>
      <p:font typeface="Comic Sans MS" pitchFamily="66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Arial Black" pitchFamily="34" charset="0"/>
      <p:bold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83EF-FFCA-446A-A4B3-BD5FEFB647C9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61C8-FA5D-4B65-958C-2164CC7CCF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E3F7E-F576-47F0-B344-1F60A318A635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14.04.2021</a:t>
            </a:fld>
            <a:endParaRPr lang="ru-RU" dirty="0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14.04.2021</a:t>
            </a:fld>
            <a:endParaRPr lang="ru-RU" dirty="0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14.04.2021</a:t>
            </a:fld>
            <a:endParaRPr lang="ru-RU" dirty="0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14.04.2021</a:t>
            </a:fld>
            <a:endParaRPr lang="ru-RU" dirty="0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14.04.2021</a:t>
            </a:fld>
            <a:endParaRPr lang="ru-RU" dirty="0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68761"/>
            <a:ext cx="7429552" cy="2880320"/>
          </a:xfrm>
        </p:spPr>
        <p:txBody>
          <a:bodyPr anchor="ctr"/>
          <a:lstStyle/>
          <a:p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Современный урок-это серьёзно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857760"/>
            <a:ext cx="5358114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Кафарева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 Викторовна, 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классов,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МАОУ СОШ №18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г.Балаково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728" y="500043"/>
            <a:ext cx="7215238" cy="1000132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геометрического материала на уроках математики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79271\Desktop\IMG_2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500174"/>
            <a:ext cx="3524161" cy="2643206"/>
          </a:xfrm>
          <a:prstGeom prst="rect">
            <a:avLst/>
          </a:prstGeom>
          <a:noFill/>
        </p:spPr>
      </p:pic>
      <p:pic>
        <p:nvPicPr>
          <p:cNvPr id="32771" name="Picture 3" descr="C:\Users\79271\Desktop\IMG_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428915" cy="2571768"/>
          </a:xfrm>
          <a:prstGeom prst="rect">
            <a:avLst/>
          </a:prstGeom>
          <a:noFill/>
        </p:spPr>
      </p:pic>
      <p:pic>
        <p:nvPicPr>
          <p:cNvPr id="32772" name="Picture 4" descr="C:\Users\79271\Desktop\IMG_2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357694"/>
            <a:ext cx="2643206" cy="1982468"/>
          </a:xfrm>
          <a:prstGeom prst="rect">
            <a:avLst/>
          </a:prstGeom>
          <a:noFill/>
        </p:spPr>
      </p:pic>
      <p:pic>
        <p:nvPicPr>
          <p:cNvPr id="32773" name="Picture 5" descr="C:\Users\79271\Desktop\IMG_2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357694"/>
            <a:ext cx="2714644" cy="203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15_130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285992"/>
            <a:ext cx="2500330" cy="3526063"/>
          </a:xfrm>
          <a:prstGeom prst="rect">
            <a:avLst/>
          </a:prstGeom>
        </p:spPr>
      </p:pic>
      <p:pic>
        <p:nvPicPr>
          <p:cNvPr id="4" name="Рисунок 3" descr="IMG_20210315_13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85992"/>
            <a:ext cx="2678889" cy="3571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71435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Урок математики в 3 классе.</a:t>
            </a: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Работа с раздаточным материалом «Палитра».</a:t>
            </a: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Отработка знаний табличных случаев умножения.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0042"/>
            <a:ext cx="7358114" cy="714379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различных объектов при помощи микроскопа.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79271\Desktop\IMG_20180202_09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928926" y="1357298"/>
            <a:ext cx="3643337" cy="2732504"/>
          </a:xfrm>
          <a:prstGeom prst="rect">
            <a:avLst/>
          </a:prstGeom>
          <a:noFill/>
        </p:spPr>
      </p:pic>
      <p:pic>
        <p:nvPicPr>
          <p:cNvPr id="6" name="Рисунок 5" descr="IMG_20180202_10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214818"/>
            <a:ext cx="3214678" cy="2411009"/>
          </a:xfrm>
          <a:prstGeom prst="rect">
            <a:avLst/>
          </a:prstGeom>
        </p:spPr>
      </p:pic>
      <p:pic>
        <p:nvPicPr>
          <p:cNvPr id="7" name="Рисунок 6" descr="IMG_20180202_103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143380"/>
            <a:ext cx="3119459" cy="233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995120" cy="1143000"/>
          </a:xfrm>
        </p:spPr>
        <p:txBody>
          <a:bodyPr/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в рамках проекта «Прочь гони-ка все хворобы! Поучись-ка быть здоровым!»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C:\Documents and Settings\Admin_2\Рабочий стол\IMG_28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2714620"/>
            <a:ext cx="2857520" cy="2143140"/>
          </a:xfrm>
          <a:noFill/>
        </p:spPr>
      </p:pic>
      <p:pic>
        <p:nvPicPr>
          <p:cNvPr id="7" name="Рисунок 6" descr="C:\Documents and Settings\Admin_2\Рабочий стол\IMG_2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643182"/>
            <a:ext cx="2462210" cy="21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572428" cy="1042982"/>
          </a:xfrm>
        </p:spPr>
        <p:txBody>
          <a:bodyPr/>
          <a:lstStyle/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691680" y="274638"/>
            <a:ext cx="69951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 нашего края»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79271\Desktop\Фото 3А дети и родители, поделки\IMG-32b13b320409bca4943c3638d9adf8e7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9271\Desktop\3А класс\Фото 3А дети и родители, поделки\Книга к проекту (4).jpg"/>
          <p:cNvPicPr/>
          <p:nvPr/>
        </p:nvPicPr>
        <p:blipFill>
          <a:blip r:embed="rId3" cstate="print"/>
          <a:srcRect t="4060" r="2565" b="3632"/>
          <a:stretch>
            <a:fillRect/>
          </a:stretch>
        </p:blipFill>
        <p:spPr bwMode="auto">
          <a:xfrm rot="10800000">
            <a:off x="5786446" y="2357430"/>
            <a:ext cx="2071702" cy="14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9271\Desktop\3А класс\Фото 3А дети и родители, поделки\Книга к проекту (5).jpg"/>
          <p:cNvPicPr/>
          <p:nvPr/>
        </p:nvPicPr>
        <p:blipFill>
          <a:blip r:embed="rId4" cstate="print"/>
          <a:srcRect r="2987" b="6430"/>
          <a:stretch>
            <a:fillRect/>
          </a:stretch>
        </p:blipFill>
        <p:spPr bwMode="auto">
          <a:xfrm rot="16200000">
            <a:off x="4750596" y="4393412"/>
            <a:ext cx="2143139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9271\Desktop\Фото 3А дети и родители, поделки\IMG-da87fde2d669547672e567f0607a2962-V.jpg"/>
          <p:cNvPicPr/>
          <p:nvPr/>
        </p:nvPicPr>
        <p:blipFill>
          <a:blip r:embed="rId5" cstate="print"/>
          <a:srcRect t="12779" r="5774"/>
          <a:stretch>
            <a:fillRect/>
          </a:stretch>
        </p:blipFill>
        <p:spPr bwMode="auto">
          <a:xfrm>
            <a:off x="7000892" y="4143380"/>
            <a:ext cx="1643074" cy="21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9271\Desktop\Фото 3А дети и родители, поделки\Маска сорока (2).jpg"/>
          <p:cNvPicPr/>
          <p:nvPr/>
        </p:nvPicPr>
        <p:blipFill>
          <a:blip r:embed="rId6" cstate="print"/>
          <a:srcRect b="6157"/>
          <a:stretch>
            <a:fillRect/>
          </a:stretch>
        </p:blipFill>
        <p:spPr bwMode="auto">
          <a:xfrm>
            <a:off x="3143240" y="2285992"/>
            <a:ext cx="17145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68346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 птиц зимой»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ормуш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739" t="9342" r="10191"/>
          <a:stretch>
            <a:fillRect/>
          </a:stretch>
        </p:blipFill>
        <p:spPr>
          <a:xfrm>
            <a:off x="6357950" y="1350071"/>
            <a:ext cx="2276142" cy="1934914"/>
          </a:xfrm>
          <a:prstGeom prst="rect">
            <a:avLst/>
          </a:prstGeom>
        </p:spPr>
      </p:pic>
      <p:pic>
        <p:nvPicPr>
          <p:cNvPr id="5" name="Picture 2" descr="C:\Users\79271\Desktop\Кормушки1.jpg"/>
          <p:cNvPicPr>
            <a:picLocks noChangeAspect="1" noChangeArrowheads="1"/>
          </p:cNvPicPr>
          <p:nvPr/>
        </p:nvPicPr>
        <p:blipFill>
          <a:blip r:embed="rId3" cstate="print"/>
          <a:srcRect t="4500"/>
          <a:stretch>
            <a:fillRect/>
          </a:stretch>
        </p:blipFill>
        <p:spPr bwMode="auto">
          <a:xfrm>
            <a:off x="1357290" y="1311136"/>
            <a:ext cx="2493473" cy="1829832"/>
          </a:xfrm>
          <a:prstGeom prst="rect">
            <a:avLst/>
          </a:prstGeom>
          <a:noFill/>
        </p:spPr>
      </p:pic>
      <p:pic>
        <p:nvPicPr>
          <p:cNvPr id="6" name="Рисунок 5" descr="C:\Users\79271\Desktop\IMG-f168fe74f63355fea4f396ad30a0ac5a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3016"/>
            <a:ext cx="2328398" cy="188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9271\Desktop\IMG-e6896b9469da3bfb2993f8360ba6c430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7634" y="2972081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рмушка Шамьенова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350070"/>
            <a:ext cx="1500198" cy="1500198"/>
          </a:xfrm>
          <a:prstGeom prst="rect">
            <a:avLst/>
          </a:prstGeom>
        </p:spPr>
      </p:pic>
      <p:pic>
        <p:nvPicPr>
          <p:cNvPr id="9" name="Рисунок 8" descr="Кормушка Петро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6638" y="3647842"/>
            <a:ext cx="2410162" cy="1807621"/>
          </a:xfrm>
          <a:prstGeom prst="rect">
            <a:avLst/>
          </a:prstGeom>
        </p:spPr>
      </p:pic>
      <p:pic>
        <p:nvPicPr>
          <p:cNvPr id="10" name="Рисунок 9" descr="Кормушка Шамьен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50537" y="4804846"/>
            <a:ext cx="1714496" cy="171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85728"/>
            <a:ext cx="688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окружающего мира в 3 классе.                     </a:t>
            </a:r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 калейдоскопом.</a:t>
            </a:r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210322_084922.jpg"/>
          <p:cNvPicPr>
            <a:picLocks noChangeAspect="1"/>
          </p:cNvPicPr>
          <p:nvPr/>
        </p:nvPicPr>
        <p:blipFill>
          <a:blip r:embed="rId2" cstate="print"/>
          <a:srcRect l="9040" t="10170" r="11864" b="5084"/>
          <a:stretch>
            <a:fillRect/>
          </a:stretch>
        </p:blipFill>
        <p:spPr>
          <a:xfrm>
            <a:off x="1571604" y="1071546"/>
            <a:ext cx="1700225" cy="2428892"/>
          </a:xfrm>
          <a:prstGeom prst="rect">
            <a:avLst/>
          </a:prstGeom>
        </p:spPr>
      </p:pic>
      <p:pic>
        <p:nvPicPr>
          <p:cNvPr id="5" name="Рисунок 4" descr="IMG_20210322_084936.jpg"/>
          <p:cNvPicPr>
            <a:picLocks noChangeAspect="1"/>
          </p:cNvPicPr>
          <p:nvPr/>
        </p:nvPicPr>
        <p:blipFill>
          <a:blip r:embed="rId3" cstate="print"/>
          <a:srcRect l="6249" t="7500" r="1875" b="7499"/>
          <a:stretch>
            <a:fillRect/>
          </a:stretch>
        </p:blipFill>
        <p:spPr>
          <a:xfrm rot="16200000">
            <a:off x="6332437" y="1454250"/>
            <a:ext cx="2500329" cy="1734922"/>
          </a:xfrm>
          <a:prstGeom prst="rect">
            <a:avLst/>
          </a:prstGeom>
        </p:spPr>
      </p:pic>
      <p:pic>
        <p:nvPicPr>
          <p:cNvPr id="7" name="Рисунок 6" descr="IMG_20210322_084439.jpg"/>
          <p:cNvPicPr>
            <a:picLocks noChangeAspect="1"/>
          </p:cNvPicPr>
          <p:nvPr/>
        </p:nvPicPr>
        <p:blipFill>
          <a:blip r:embed="rId4" cstate="print"/>
          <a:srcRect l="5797" t="2898" r="7245"/>
          <a:stretch>
            <a:fillRect/>
          </a:stretch>
        </p:blipFill>
        <p:spPr>
          <a:xfrm>
            <a:off x="3643306" y="1285860"/>
            <a:ext cx="2590986" cy="3857652"/>
          </a:xfrm>
          <a:prstGeom prst="rect">
            <a:avLst/>
          </a:prstGeom>
        </p:spPr>
      </p:pic>
      <p:pic>
        <p:nvPicPr>
          <p:cNvPr id="8" name="Рисунок 7" descr="IMG_20210322_084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812709" y="4045152"/>
            <a:ext cx="1446618" cy="1928825"/>
          </a:xfrm>
          <a:prstGeom prst="rect">
            <a:avLst/>
          </a:prstGeom>
        </p:spPr>
      </p:pic>
      <p:pic>
        <p:nvPicPr>
          <p:cNvPr id="9" name="Рисунок 8" descr="IMG_20210322_0845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1952639" cy="146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фото 3А класс\IMG_20200924_072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3048021" cy="2286016"/>
          </a:xfrm>
          <a:prstGeom prst="rect">
            <a:avLst/>
          </a:prstGeom>
          <a:noFill/>
        </p:spPr>
      </p:pic>
      <p:pic>
        <p:nvPicPr>
          <p:cNvPr id="3075" name="Picture 3" descr="E:\ФОТО\фото 3А класс\IMG_20200924_073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095370" cy="2321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643314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Работоспособность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Умение решать логические задачи в условиях дефицита времени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Тренировка памяти</a:t>
            </a:r>
          </a:p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Самодисциплина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предметных декадах, смотрах, олимпиадах,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образовательной площадке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1071546"/>
            <a:ext cx="2227004" cy="1785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3429001"/>
            <a:ext cx="1785950" cy="2381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071546"/>
            <a:ext cx="2380904" cy="1785678"/>
          </a:xfrm>
          <a:prstGeom prst="rect">
            <a:avLst/>
          </a:prstGeom>
        </p:spPr>
      </p:pic>
      <p:pic>
        <p:nvPicPr>
          <p:cNvPr id="10" name="Рисунок 9" descr="IMG_20201111_114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071546"/>
            <a:ext cx="2353368" cy="1765026"/>
          </a:xfrm>
          <a:prstGeom prst="rect">
            <a:avLst/>
          </a:prstGeom>
        </p:spPr>
      </p:pic>
      <p:pic>
        <p:nvPicPr>
          <p:cNvPr id="8" name="Рисунок 7" descr="IMG_20210330_153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3071810"/>
            <a:ext cx="2762269" cy="2071702"/>
          </a:xfrm>
          <a:prstGeom prst="rect">
            <a:avLst/>
          </a:prstGeom>
        </p:spPr>
      </p:pic>
      <p:pic>
        <p:nvPicPr>
          <p:cNvPr id="11" name="Рисунок 10" descr="IMG_20210330_1538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277582" y="2652112"/>
            <a:ext cx="2089562" cy="2786082"/>
          </a:xfrm>
          <a:prstGeom prst="rect">
            <a:avLst/>
          </a:prstGeom>
        </p:spPr>
      </p:pic>
      <p:pic>
        <p:nvPicPr>
          <p:cNvPr id="12" name="Рисунок 11" descr="IMG_20210330_154924.jpg"/>
          <p:cNvPicPr>
            <a:picLocks noChangeAspect="1"/>
          </p:cNvPicPr>
          <p:nvPr/>
        </p:nvPicPr>
        <p:blipFill>
          <a:blip r:embed="rId8" cstate="print"/>
          <a:srcRect t="5978"/>
          <a:stretch>
            <a:fillRect/>
          </a:stretch>
        </p:blipFill>
        <p:spPr>
          <a:xfrm rot="16200000">
            <a:off x="6681489" y="4962849"/>
            <a:ext cx="1424625" cy="1785951"/>
          </a:xfrm>
          <a:prstGeom prst="rect">
            <a:avLst/>
          </a:prstGeom>
        </p:spPr>
      </p:pic>
      <p:pic>
        <p:nvPicPr>
          <p:cNvPr id="13" name="Рисунок 12" descr="IMG_20210330_133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1804891" y="4981663"/>
            <a:ext cx="1399722" cy="18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6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А кла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214422"/>
            <a:ext cx="4357718" cy="32682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2976" y="4929198"/>
            <a:ext cx="76438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cap="none" spc="0" dirty="0">
              <a:ln/>
              <a:solidFill>
                <a:srgbClr val="660066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857760"/>
            <a:ext cx="7265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Современный урок-это серьёзно!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714356"/>
            <a:ext cx="699512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лучше запоминают информацию, которая им интересна.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Роль учителя: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завлечь;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мотивировать;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вдохновить на обучение, а не передать знания от одного человека к другому.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повредит ли такой подход образованию?</a:t>
            </a:r>
          </a:p>
        </p:txBody>
      </p:sp>
      <p:pic>
        <p:nvPicPr>
          <p:cNvPr id="26626" name="Picture 2" descr="https://upload.wikimedia.org/wikipedia/commons/thumb/9/9a/Text-questionmark.svg/1200px-Text-questionma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64318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43042" y="2428868"/>
            <a:ext cx="685804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ффект доктора Фок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48736"/>
            <a:ext cx="7000924" cy="5672491"/>
          </a:xfrm>
        </p:spPr>
      </p:pic>
      <p:sp>
        <p:nvSpPr>
          <p:cNvPr id="2" name="TextBox 1"/>
          <p:cNvSpPr txBox="1"/>
          <p:nvPr/>
        </p:nvSpPr>
        <p:spPr>
          <a:xfrm>
            <a:off x="2987824" y="2996952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Преподаватель/Актёр</a:t>
            </a: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Эффект доктора Фокс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785794"/>
            <a:ext cx="750099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428604"/>
            <a:ext cx="7429552" cy="2143140"/>
          </a:xfrm>
        </p:spPr>
        <p:txBody>
          <a:bodyPr/>
          <a:lstStyle/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должен быть серьезным! </a:t>
            </a:r>
          </a:p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Фундаментальные знания делают урок серьезным, но это не значит скучным, неинтересным. </a:t>
            </a:r>
          </a:p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Серьезным отношением к уроку мы показываем, что к делу следует относиться ответственно. </a:t>
            </a:r>
          </a:p>
          <a:p>
            <a:pPr marL="0"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Урок фото.jpg"/>
          <p:cNvPicPr>
            <a:picLocks noChangeAspect="1"/>
          </p:cNvPicPr>
          <p:nvPr/>
        </p:nvPicPr>
        <p:blipFill>
          <a:blip r:embed="rId2" cstate="print"/>
          <a:srcRect l="9351"/>
          <a:stretch>
            <a:fillRect/>
          </a:stretch>
        </p:blipFill>
        <p:spPr>
          <a:xfrm>
            <a:off x="1928794" y="2357430"/>
            <a:ext cx="5968645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00043"/>
            <a:ext cx="6995120" cy="2214577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«Ученье есть труд и должно остаться трудом, но трудом, полным мысли, так, чтобы самый интерес учения зависел от серьезной мысли, а не от каких-то не идущих к делу прикрас»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К.Д.Ушинский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ru.lafeum.org/img/authors/15980124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5"/>
            <a:ext cx="3643338" cy="4023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.ru/media/i/1/8/2/7/7/6/5/i/1827765.jpg?159534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4903024" cy="36942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28604"/>
            <a:ext cx="6572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Современный первоклассник умеет: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нализировать;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бобщать;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азмышлять о закономерностях;</a:t>
            </a:r>
          </a:p>
          <a:p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авать оценку себе и своим одноклассникам.</a:t>
            </a: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фото 3А класс\IMG_20200924_10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4953035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73581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Урок должен вооружать учащихся знаниями и умениями, значимость которых невозможно оспорить. Это серьезно!</a:t>
            </a:r>
          </a:p>
          <a:p>
            <a:endParaRPr lang="ru-RU" sz="2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Овал 31"/>
          <p:cNvSpPr>
            <a:spLocks noChangeArrowheads="1"/>
          </p:cNvSpPr>
          <p:nvPr/>
        </p:nvSpPr>
        <p:spPr bwMode="auto">
          <a:xfrm>
            <a:off x="899592" y="1196752"/>
            <a:ext cx="1995835" cy="11521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дождь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Овал 24"/>
          <p:cNvSpPr>
            <a:spLocks noChangeArrowheads="1"/>
          </p:cNvSpPr>
          <p:nvPr/>
        </p:nvSpPr>
        <p:spPr bwMode="auto">
          <a:xfrm>
            <a:off x="1043608" y="2708920"/>
            <a:ext cx="1907703" cy="1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99592" y="19168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9"/>
          <p:cNvSpPr>
            <a:spLocks noChangeArrowheads="1"/>
          </p:cNvSpPr>
          <p:nvPr/>
        </p:nvSpPr>
        <p:spPr bwMode="auto">
          <a:xfrm>
            <a:off x="3275856" y="2564904"/>
            <a:ext cx="1800597" cy="165618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34"/>
          <p:cNvSpPr>
            <a:spLocks noChangeArrowheads="1"/>
          </p:cNvSpPr>
          <p:nvPr/>
        </p:nvSpPr>
        <p:spPr bwMode="auto">
          <a:xfrm>
            <a:off x="3059832" y="836712"/>
            <a:ext cx="2160240" cy="13681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32"/>
          <p:cNvSpPr>
            <a:spLocks noChangeArrowheads="1"/>
          </p:cNvSpPr>
          <p:nvPr/>
        </p:nvSpPr>
        <p:spPr bwMode="auto">
          <a:xfrm>
            <a:off x="5508104" y="1052736"/>
            <a:ext cx="2448272" cy="127027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5"/>
          <p:cNvSpPr>
            <a:spLocks noChangeArrowheads="1"/>
          </p:cNvSpPr>
          <p:nvPr/>
        </p:nvSpPr>
        <p:spPr bwMode="auto">
          <a:xfrm>
            <a:off x="5580112" y="2492896"/>
            <a:ext cx="2592288" cy="129614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ая со стрелкой 8"/>
          <p:cNvSpPr>
            <a:spLocks noChangeShapeType="1"/>
          </p:cNvSpPr>
          <p:nvPr/>
        </p:nvSpPr>
        <p:spPr bwMode="auto">
          <a:xfrm rot="16200000">
            <a:off x="3930402" y="2342406"/>
            <a:ext cx="4191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Овал 36"/>
          <p:cNvSpPr>
            <a:spLocks noChangeArrowheads="1"/>
          </p:cNvSpPr>
          <p:nvPr/>
        </p:nvSpPr>
        <p:spPr bwMode="auto">
          <a:xfrm>
            <a:off x="1187624" y="4293096"/>
            <a:ext cx="2581969" cy="151216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туман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1"/>
          <p:cNvSpPr>
            <a:spLocks noChangeArrowheads="1"/>
          </p:cNvSpPr>
          <p:nvPr/>
        </p:nvSpPr>
        <p:spPr bwMode="auto">
          <a:xfrm>
            <a:off x="5220072" y="4149080"/>
            <a:ext cx="2304256" cy="136815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>
            <a:stCxn id="22" idx="6"/>
          </p:cNvCxnSpPr>
          <p:nvPr/>
        </p:nvCxnSpPr>
        <p:spPr>
          <a:xfrm flipV="1">
            <a:off x="5076453" y="3356992"/>
            <a:ext cx="503262" cy="36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ая со стрелкой 8"/>
          <p:cNvSpPr>
            <a:spLocks noChangeShapeType="1"/>
          </p:cNvSpPr>
          <p:nvPr/>
        </p:nvSpPr>
        <p:spPr bwMode="auto">
          <a:xfrm rot="16200000" flipV="1">
            <a:off x="3102310" y="3170498"/>
            <a:ext cx="59060" cy="28803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рямая со стрелкой 8"/>
          <p:cNvSpPr>
            <a:spLocks noChangeShapeType="1"/>
          </p:cNvSpPr>
          <p:nvPr/>
        </p:nvSpPr>
        <p:spPr bwMode="auto">
          <a:xfrm rot="16200000" flipH="1" flipV="1">
            <a:off x="3413398" y="4142606"/>
            <a:ext cx="300980" cy="28803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рямая со стрелкой 8"/>
          <p:cNvSpPr>
            <a:spLocks noChangeShapeType="1"/>
          </p:cNvSpPr>
          <p:nvPr/>
        </p:nvSpPr>
        <p:spPr bwMode="auto">
          <a:xfrm rot="16200000" flipH="1">
            <a:off x="4925566" y="3854574"/>
            <a:ext cx="589012" cy="72008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рямая со стрелкой 8"/>
          <p:cNvSpPr>
            <a:spLocks noChangeShapeType="1"/>
          </p:cNvSpPr>
          <p:nvPr/>
        </p:nvSpPr>
        <p:spPr bwMode="auto">
          <a:xfrm rot="16200000">
            <a:off x="4974518" y="1946362"/>
            <a:ext cx="707132" cy="108012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Прямая со стрелкой 8"/>
          <p:cNvSpPr>
            <a:spLocks noChangeShapeType="1"/>
          </p:cNvSpPr>
          <p:nvPr/>
        </p:nvSpPr>
        <p:spPr bwMode="auto">
          <a:xfrm rot="16200000" flipV="1">
            <a:off x="2742270" y="2090378"/>
            <a:ext cx="707132" cy="7920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283968" y="4766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Кластер  «Что такое  вода?»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20" name="Рисунок 19" descr="https://cdn.oboi7.com/4760715c2df84ec5769b09c6b0b21342c98cbcf2/sneg-rozhdest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80728"/>
            <a:ext cx="1224136" cy="67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c.pxhere.com/photos/9b/86/water_drops_leaf_grass_green_dew_rain_closeup-558321.jpg!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936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howdoright.ru/wp-content/uploads/2017/09/162509-131-9D36AD0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814180" cy="6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static9.depositphotos.com/1008244/1193/v/950/depositphotos_11936715-stock-illustration-clou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cdn.pixabay.com/photo/2015/02/17/21/08/hoarfrost-639980_12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24944"/>
            <a:ext cx="936104" cy="5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cliparting.com/wp-content/uploads/2016/07/Rain-clipart-image-clip-art-rain-clouds-2-imag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196752"/>
            <a:ext cx="765202" cy="7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s://im0-tub-ru.yandex.net/i?id=414d8bbd0bfdede44d1581e58496b833-l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43711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267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Times New Roman</vt:lpstr>
      <vt:lpstr>Calibri</vt:lpstr>
      <vt:lpstr>Arial Black</vt:lpstr>
      <vt:lpstr>1_Тема Office</vt:lpstr>
      <vt:lpstr>Современный урок-это серьёзно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Опытно-экспериментальная деятельность в рамках проекта «Прочь гони-ка все хворобы! Поучись-ка быть здоровым!»  </vt:lpstr>
      <vt:lpstr>Проект «Зимующие птицы нашего края» </vt:lpstr>
      <vt:lpstr>Акция  «Покорми птиц зимой» </vt:lpstr>
      <vt:lpstr>Слайд 16</vt:lpstr>
      <vt:lpstr>Слайд 17</vt:lpstr>
      <vt:lpstr>Участие в предметных декадах, смотрах, олимпиадах, работа на образовательной площадке UCHi.RU 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79271078432</cp:lastModifiedBy>
  <cp:revision>233</cp:revision>
  <dcterms:created xsi:type="dcterms:W3CDTF">2014-07-06T18:18:01Z</dcterms:created>
  <dcterms:modified xsi:type="dcterms:W3CDTF">2021-04-14T16:04:40Z</dcterms:modified>
</cp:coreProperties>
</file>