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8" r:id="rId3"/>
    <p:sldId id="259" r:id="rId4"/>
    <p:sldId id="278" r:id="rId5"/>
    <p:sldId id="279" r:id="rId6"/>
    <p:sldId id="260" r:id="rId7"/>
    <p:sldId id="28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7" r:id="rId18"/>
    <p:sldId id="270" r:id="rId19"/>
    <p:sldId id="274" r:id="rId20"/>
    <p:sldId id="271" r:id="rId21"/>
    <p:sldId id="272" r:id="rId22"/>
    <p:sldId id="273" r:id="rId23"/>
    <p:sldId id="275" r:id="rId24"/>
    <p:sldId id="27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5" d="100"/>
          <a:sy n="55" d="100"/>
        </p:scale>
        <p:origin x="-1123" y="3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D24BA-CAC3-42E1-A36E-9033099A40A2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927EDE-5DEB-49B6-A5AA-30F166385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02.12.2020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714488"/>
            <a:ext cx="7851648" cy="2571768"/>
          </a:xfrm>
        </p:spPr>
        <p:txBody>
          <a:bodyPr>
            <a:normAutofit fontScale="90000"/>
          </a:bodyPr>
          <a:lstStyle/>
          <a:p>
            <a:pPr algn="ctr"/>
            <a:r>
              <a:rPr lang="ru-RU" smtClean="0"/>
              <a:t>Презентация проекта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Этнокультурный комплекс «Питерская мельница»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4214818"/>
            <a:ext cx="7854696" cy="2214578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Подготовила : Гришкова Тамара Васильевна,</a:t>
            </a:r>
          </a:p>
          <a:p>
            <a:r>
              <a:rPr lang="ru-RU" dirty="0" smtClean="0"/>
              <a:t>воспитатель МДОУ «Детский сад </a:t>
            </a:r>
            <a:r>
              <a:rPr lang="ru-RU" dirty="0" err="1" smtClean="0"/>
              <a:t>общеразвивающего</a:t>
            </a:r>
            <a:r>
              <a:rPr lang="ru-RU" dirty="0" smtClean="0"/>
              <a:t> вида «Родничок» </a:t>
            </a:r>
            <a:r>
              <a:rPr lang="ru-RU" dirty="0" err="1" smtClean="0"/>
              <a:t>с.Моршанка</a:t>
            </a:r>
            <a:r>
              <a:rPr lang="ru-RU" dirty="0" smtClean="0"/>
              <a:t> Питерского района Саратовской области</a:t>
            </a:r>
          </a:p>
          <a:p>
            <a:endParaRPr lang="ru-RU" dirty="0" smtClean="0"/>
          </a:p>
          <a:p>
            <a:r>
              <a:rPr lang="ru-RU" dirty="0" smtClean="0"/>
              <a:t>2020год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14290"/>
            <a:ext cx="8229600" cy="1214446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Экскурсовод Юлия Олеговна Мельникова пригласила сначала в домик мельника, где дети рассмотрели убранство в русско-народном стиле. Смогли трогать руками и близко изучать экспонаты: чугуны, пряху, глиняную, старинную посуду, утюги и лапти.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09" name="Picture 1" descr="D:\фото 19-20г\7. 14.10.19г. Экскурсия на мельницу\В доме мельника\20191014_102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357298"/>
            <a:ext cx="2857520" cy="5080036"/>
          </a:xfrm>
          <a:prstGeom prst="rect">
            <a:avLst/>
          </a:prstGeom>
          <a:noFill/>
        </p:spPr>
      </p:pic>
      <p:pic>
        <p:nvPicPr>
          <p:cNvPr id="17410" name="Picture 2" descr="D:\фото 19-20г\7. 14.10.19г. Экскурсия на мельницу\В доме мельника\20191014_1021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1611298"/>
            <a:ext cx="2830718" cy="5032388"/>
          </a:xfrm>
          <a:prstGeom prst="rect">
            <a:avLst/>
          </a:prstGeom>
          <a:noFill/>
        </p:spPr>
      </p:pic>
      <p:pic>
        <p:nvPicPr>
          <p:cNvPr id="17411" name="Picture 3" descr="D:\фото 19-20г\7. 14.10.19г. Экскурсия на мельницу\В доме мельника\20191014_1016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619212"/>
            <a:ext cx="2857520" cy="50800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3786182" cy="171448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помощью загадок ребята узнали много интересного </a:t>
            </a:r>
          </a:p>
          <a:p>
            <a:pPr algn="ctr">
              <a:buNone/>
            </a:pP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 предметах быта.</a:t>
            </a:r>
          </a:p>
          <a:p>
            <a:endParaRPr lang="ru-RU" dirty="0"/>
          </a:p>
        </p:txBody>
      </p:sp>
      <p:pic>
        <p:nvPicPr>
          <p:cNvPr id="16387" name="Picture 3" descr="D:\фото 19-20г\7. 14.10.19г. Экскурсия на мельницу\В доме мельника\20191014_1017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084" y="142853"/>
            <a:ext cx="5715039" cy="3214710"/>
          </a:xfrm>
          <a:prstGeom prst="rect">
            <a:avLst/>
          </a:prstGeom>
          <a:noFill/>
        </p:spPr>
      </p:pic>
      <p:pic>
        <p:nvPicPr>
          <p:cNvPr id="16388" name="Picture 4" descr="D:\фото 19-20г\7. 14.10.19г. Экскурсия на мельницу\В доме мельника\20191014_1015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473649"/>
            <a:ext cx="5762633" cy="3241481"/>
          </a:xfrm>
          <a:prstGeom prst="rect">
            <a:avLst/>
          </a:prstGeom>
          <a:noFill/>
        </p:spPr>
      </p:pic>
      <p:pic>
        <p:nvPicPr>
          <p:cNvPr id="16389" name="Picture 5" descr="D:\фото 19-20г\7. 14.10.19г. Экскурсия на мельницу\В доме мельника\20191014_102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635088"/>
            <a:ext cx="2928958" cy="50800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3071834" cy="228599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Заглянули </a:t>
            </a:r>
            <a:b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печь</a:t>
            </a:r>
            <a:endParaRPr lang="ru-RU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Picture 1" descr="D:\фото 19-20г\7. 14.10.19г. Экскурсия на мельницу\печка\IMG-e9e9e5dee8bfe8e6b13647208bd0baab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49289" y="214290"/>
            <a:ext cx="5880428" cy="2857520"/>
          </a:xfrm>
          <a:prstGeom prst="rect">
            <a:avLst/>
          </a:prstGeom>
          <a:noFill/>
        </p:spPr>
      </p:pic>
      <p:pic>
        <p:nvPicPr>
          <p:cNvPr id="15362" name="Picture 2" descr="D:\фото 19-20г\7. 14.10.19г. Экскурсия на мельницу\печка\IMG-0abbe3f5bab338f21f28139ab3ba9796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3" y="3214686"/>
            <a:ext cx="7101273" cy="3450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D:\фото 19-20г\7. 14.10.19г. Экскурсия на мельницу\беседка тачанка\IMG-b7fe43ba2adbe9c76b879bd503c0992d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67220" y="3500438"/>
            <a:ext cx="6494750" cy="3156042"/>
          </a:xfrm>
          <a:prstGeom prst="rect">
            <a:avLst/>
          </a:prstGeom>
          <a:noFill/>
        </p:spPr>
      </p:pic>
      <p:pic>
        <p:nvPicPr>
          <p:cNvPr id="14338" name="Picture 2" descr="D:\фото 19-20г\7. 14.10.19г. Экскурсия на мельницу\беседка тачанка\IMG-7fca899ebc10514f45c593c6f0c1ed32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142851"/>
            <a:ext cx="5072098" cy="3643339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929322" y="704088"/>
            <a:ext cx="2757478" cy="108183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Обследовали тачанку и беседку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643050"/>
            <a:ext cx="3357586" cy="1857388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Побывали </a:t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роли зрителей </a:t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3" name="Picture 1" descr="D:\фото 19-20г\7. 14.10.19г. Экскурсия на мельницу\сцена\IMG-68738ccb48981b5cea1e74dc6a3243d9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00438"/>
            <a:ext cx="6586202" cy="3200483"/>
          </a:xfrm>
          <a:prstGeom prst="rect">
            <a:avLst/>
          </a:prstGeom>
          <a:noFill/>
        </p:spPr>
      </p:pic>
      <p:pic>
        <p:nvPicPr>
          <p:cNvPr id="13314" name="Picture 2" descr="D:\фото 19-20г\7. 14.10.19г. Экскурсия на мельницу\сцена\IMG-4f380f7774b41a2bc7b2aa36cea3614a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0430" y="142852"/>
            <a:ext cx="5500694" cy="267299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858016" y="2928935"/>
            <a:ext cx="18573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выступили</a:t>
            </a:r>
            <a:b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на сцене </a:t>
            </a:r>
            <a:endParaRPr lang="ru-RU" sz="3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фото 19-20г\7. 14.10.19г. Экскурсия на мельницу\на горках\20191014_0946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3286116" cy="5841984"/>
          </a:xfrm>
          <a:prstGeom prst="rect">
            <a:avLst/>
          </a:prstGeom>
          <a:noFill/>
        </p:spPr>
      </p:pic>
      <p:pic>
        <p:nvPicPr>
          <p:cNvPr id="12291" name="Picture 3" descr="D:\фото 19-20г\7. 14.10.19г. Экскурсия на мельницу\на качелях\20191014_103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3500438"/>
            <a:ext cx="5508664" cy="3170061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3929058" y="785794"/>
            <a:ext cx="4757742" cy="221457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Катались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на горках </a:t>
            </a:r>
          </a:p>
          <a:p>
            <a:pPr>
              <a:buNone/>
            </a:pP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и качелях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D:\фото 19-20г\7. 14.10.19г. Экскурсия на мельницу\грибы\20191014_1045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3451324"/>
            <a:ext cx="5759110" cy="3239499"/>
          </a:xfrm>
          <a:prstGeom prst="rect">
            <a:avLst/>
          </a:prstGeom>
          <a:noFill/>
        </p:spPr>
      </p:pic>
      <p:pic>
        <p:nvPicPr>
          <p:cNvPr id="11266" name="Picture 2" descr="D:\фото 19-20г\7. 14.10.19г. Экскурсия на мельницу\грибы\20191014_1046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5842009" cy="3286130"/>
          </a:xfrm>
          <a:prstGeom prst="rect">
            <a:avLst/>
          </a:prstGeom>
          <a:noFill/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6643702" y="1357298"/>
            <a:ext cx="2043098" cy="48979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Нашли грибы - шампиньоны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58" y="3286124"/>
            <a:ext cx="4757742" cy="357190"/>
          </a:xfrm>
        </p:spPr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Рисунки</a:t>
            </a:r>
            <a:endParaRPr lang="ru-RU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18" name="Picture 2" descr="J:\Мой проект\IMG_20201006_1705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2710" y="214290"/>
            <a:ext cx="4095779" cy="3071834"/>
          </a:xfrm>
          <a:prstGeom prst="rect">
            <a:avLst/>
          </a:prstGeom>
          <a:noFill/>
        </p:spPr>
      </p:pic>
      <p:pic>
        <p:nvPicPr>
          <p:cNvPr id="34819" name="Picture 3" descr="J:\Мой проект\IMG_20201006_1705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625454"/>
            <a:ext cx="4071934" cy="3053951"/>
          </a:xfrm>
          <a:prstGeom prst="rect">
            <a:avLst/>
          </a:prstGeom>
          <a:noFill/>
        </p:spPr>
      </p:pic>
      <p:pic>
        <p:nvPicPr>
          <p:cNvPr id="34820" name="Picture 4" descr="J:\Мой проект\IMG_20201006_1706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643314"/>
            <a:ext cx="4657327" cy="3095555"/>
          </a:xfrm>
          <a:prstGeom prst="rect">
            <a:avLst/>
          </a:prstGeom>
          <a:noFill/>
        </p:spPr>
      </p:pic>
      <p:pic>
        <p:nvPicPr>
          <p:cNvPr id="34821" name="Picture 5" descr="J:\Мой проект\IMG_20201006_1950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4429156" cy="31504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4329114" cy="1531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41" name="Picture 1" descr="D:\фото 19-20г\12. 1.11.19г. Как хлеб на стол пришел Праздник осени\IMG-09059e99c98b01507f2d850b39c60333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3" y="142852"/>
            <a:ext cx="4286281" cy="3214710"/>
          </a:xfrm>
          <a:prstGeom prst="rect">
            <a:avLst/>
          </a:prstGeom>
          <a:noFill/>
        </p:spPr>
      </p:pic>
      <p:pic>
        <p:nvPicPr>
          <p:cNvPr id="10242" name="Picture 2" descr="D:\фото 19-20г\12. 1.11.19г. Как хлеб на стол пришел Праздник осени\IMG-9adf91769aa33408a173669332e972e7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42851"/>
            <a:ext cx="4262414" cy="3196812"/>
          </a:xfrm>
          <a:prstGeom prst="rect">
            <a:avLst/>
          </a:prstGeom>
          <a:noFill/>
        </p:spPr>
      </p:pic>
      <p:pic>
        <p:nvPicPr>
          <p:cNvPr id="10243" name="Picture 3" descr="D:\фото 19-20г\8. 16.10.19г. Всемирный день хлеба праздник каравая\IMG-3a2341b64cea534278c1a9ad4f85da78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29000"/>
            <a:ext cx="4429124" cy="3321843"/>
          </a:xfrm>
          <a:prstGeom prst="rect">
            <a:avLst/>
          </a:prstGeom>
          <a:noFill/>
        </p:spPr>
      </p:pic>
      <p:pic>
        <p:nvPicPr>
          <p:cNvPr id="10244" name="Picture 4" descr="D:\фото 19-20г\8. 16.10.19г. Всемирный день хлеба праздник каравая\IMG-ffd96edf3df8d6151e4b2ac8dc6499a1-V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3" y="3429000"/>
            <a:ext cx="4381531" cy="32861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7148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Музыкальная сказка «Колосок на новый лад» 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5" name="Picture 1" descr="D:\фото 19-20г\14. 19.11.19г. Сказка Колосок\IMG_20191119_101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71480"/>
            <a:ext cx="3929090" cy="2946818"/>
          </a:xfrm>
          <a:prstGeom prst="rect">
            <a:avLst/>
          </a:prstGeom>
          <a:noFill/>
        </p:spPr>
      </p:pic>
      <p:pic>
        <p:nvPicPr>
          <p:cNvPr id="6146" name="Picture 2" descr="D:\фото 19-20г\14. 19.11.19г. Сказка Колосок\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71480"/>
            <a:ext cx="3905277" cy="2928958"/>
          </a:xfrm>
          <a:prstGeom prst="rect">
            <a:avLst/>
          </a:prstGeom>
          <a:noFill/>
        </p:spPr>
      </p:pic>
      <p:pic>
        <p:nvPicPr>
          <p:cNvPr id="6147" name="Picture 3" descr="D:\фото 19-20г\14. 19.11.19г. Сказка Колосок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36157"/>
            <a:ext cx="4429124" cy="3321843"/>
          </a:xfrm>
          <a:prstGeom prst="rect">
            <a:avLst/>
          </a:prstGeom>
          <a:noFill/>
        </p:spPr>
      </p:pic>
      <p:pic>
        <p:nvPicPr>
          <p:cNvPr id="6148" name="Picture 4" descr="D:\фото 19-20г\14. 19.11.19г. Сказка Колосок\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4876" y="3536158"/>
            <a:ext cx="4429124" cy="3321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929330"/>
            <a:ext cx="82296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Герб Питерского района</a:t>
            </a:r>
            <a:endParaRPr lang="ru-RU" dirty="0"/>
          </a:p>
        </p:txBody>
      </p:sp>
      <p:pic>
        <p:nvPicPr>
          <p:cNvPr id="5" name="Содержимое 4" descr="загружено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714356"/>
            <a:ext cx="426269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42852"/>
            <a:ext cx="8358246" cy="57150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 гостях у русской печки»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42852"/>
            <a:ext cx="4071934" cy="6357982"/>
          </a:xfrm>
        </p:spPr>
        <p:txBody>
          <a:bodyPr>
            <a:normAutofit fontScale="62500" lnSpcReduction="20000"/>
          </a:bodyPr>
          <a:lstStyle/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endParaRPr lang="ru-RU" b="1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октябре, </a:t>
            </a:r>
          </a:p>
          <a:p>
            <a:pPr>
              <a:buNone/>
            </a:pP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пору золотой осени нас </a:t>
            </a:r>
          </a:p>
          <a:p>
            <a:pPr>
              <a:buNone/>
            </a:pP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 гости </a:t>
            </a:r>
            <a:r>
              <a:rPr lang="ru-RU" sz="29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«пригласила»</a:t>
            </a: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 русская </a:t>
            </a:r>
          </a:p>
          <a:p>
            <a:pPr>
              <a:buNone/>
            </a:pP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печка, которая находится на </a:t>
            </a:r>
          </a:p>
          <a:p>
            <a:pPr>
              <a:buNone/>
            </a:pP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территории Этнокультурного </a:t>
            </a:r>
          </a:p>
          <a:p>
            <a:pPr>
              <a:buNone/>
            </a:pPr>
            <a:r>
              <a:rPr lang="ru-RU" sz="29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комплекса "Питерская мельница".</a:t>
            </a:r>
          </a:p>
          <a:p>
            <a:endParaRPr lang="ru-RU" dirty="0"/>
          </a:p>
        </p:txBody>
      </p:sp>
      <p:pic>
        <p:nvPicPr>
          <p:cNvPr id="9218" name="Picture 2" descr="D:\фото 19-20г\9. 23.10.19г.  В гости к русской печке. На мельницу\IMG-e9be8c6a64dd074a5f449d0f1e90b904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4286227" cy="3214670"/>
          </a:xfrm>
          <a:prstGeom prst="rect">
            <a:avLst/>
          </a:prstGeom>
          <a:noFill/>
        </p:spPr>
      </p:pic>
      <p:pic>
        <p:nvPicPr>
          <p:cNvPr id="9219" name="Picture 3" descr="D:\фото 19-20г\9. 23.10.19г.  В гости к русской печке. На мельницу\20191023_1014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857628"/>
            <a:ext cx="5080003" cy="2857502"/>
          </a:xfrm>
          <a:prstGeom prst="rect">
            <a:avLst/>
          </a:prstGeom>
          <a:noFill/>
        </p:spPr>
      </p:pic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4643438" y="928670"/>
            <a:ext cx="414340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большим интересом дети рассматривали 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русскую печь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Ведь печь в крестьянском доме занимала большую часть дома. Она кормила семью и служила источником тепла. Печь называли сердцем дома.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3286124"/>
            <a:ext cx="5000660" cy="303847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Со своим помощником колобком </a:t>
            </a:r>
            <a:r>
              <a:rPr lang="ru-RU" i="1" dirty="0" smtClean="0">
                <a:solidFill>
                  <a:srgbClr val="C00000"/>
                </a:solidFill>
              </a:rPr>
              <a:t>«хозяюшка»</a:t>
            </a:r>
            <a:r>
              <a:rPr lang="ru-RU" dirty="0" smtClean="0">
                <a:solidFill>
                  <a:srgbClr val="C00000"/>
                </a:solidFill>
              </a:rPr>
              <a:t> рассказала, что в старину на печи любили </a:t>
            </a:r>
            <a:r>
              <a:rPr lang="ru-RU" dirty="0" err="1" smtClean="0">
                <a:solidFill>
                  <a:srgbClr val="C00000"/>
                </a:solidFill>
              </a:rPr>
              <a:t>греться,</a:t>
            </a:r>
            <a:r>
              <a:rPr lang="ru-RU" u="sng" dirty="0" err="1" smtClean="0">
                <a:solidFill>
                  <a:srgbClr val="C00000"/>
                </a:solidFill>
              </a:rPr>
              <a:t>петь</a:t>
            </a:r>
            <a:r>
              <a:rPr lang="ru-RU" u="sng" dirty="0" smtClean="0">
                <a:solidFill>
                  <a:srgbClr val="C00000"/>
                </a:solidFill>
              </a:rPr>
              <a:t> веселые песни и играть</a:t>
            </a:r>
            <a:r>
              <a:rPr lang="ru-RU" dirty="0" smtClean="0">
                <a:solidFill>
                  <a:srgbClr val="C00000"/>
                </a:solidFill>
              </a:rPr>
              <a:t>: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-</a:t>
            </a:r>
            <a:r>
              <a:rPr lang="ru-RU" dirty="0" err="1" smtClean="0">
                <a:solidFill>
                  <a:srgbClr val="C00000"/>
                </a:solidFill>
              </a:rPr>
              <a:t>Ча</a:t>
            </a:r>
            <a:r>
              <a:rPr lang="ru-RU" dirty="0" smtClean="0">
                <a:solidFill>
                  <a:srgbClr val="C00000"/>
                </a:solidFill>
              </a:rPr>
              <a:t>, </a:t>
            </a:r>
            <a:r>
              <a:rPr lang="ru-RU" dirty="0" err="1" smtClean="0">
                <a:solidFill>
                  <a:srgbClr val="C00000"/>
                </a:solidFill>
              </a:rPr>
              <a:t>ча</a:t>
            </a:r>
            <a:r>
              <a:rPr lang="ru-RU" dirty="0" smtClean="0">
                <a:solidFill>
                  <a:srgbClr val="C00000"/>
                </a:solidFill>
              </a:rPr>
              <a:t>, </a:t>
            </a:r>
            <a:r>
              <a:rPr lang="ru-RU" dirty="0" err="1" smtClean="0">
                <a:solidFill>
                  <a:srgbClr val="C00000"/>
                </a:solidFill>
              </a:rPr>
              <a:t>ча</a:t>
            </a:r>
            <a:r>
              <a:rPr lang="ru-RU" dirty="0" smtClean="0">
                <a:solidFill>
                  <a:srgbClr val="C00000"/>
                </a:solidFill>
              </a:rPr>
              <a:t>, наша печка горяча,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-</a:t>
            </a:r>
            <a:r>
              <a:rPr lang="ru-RU" dirty="0" err="1" smtClean="0">
                <a:solidFill>
                  <a:srgbClr val="C00000"/>
                </a:solidFill>
              </a:rPr>
              <a:t>Чи</a:t>
            </a:r>
            <a:r>
              <a:rPr lang="ru-RU" dirty="0" smtClean="0">
                <a:solidFill>
                  <a:srgbClr val="C00000"/>
                </a:solidFill>
              </a:rPr>
              <a:t>, </a:t>
            </a:r>
            <a:r>
              <a:rPr lang="ru-RU" dirty="0" err="1" smtClean="0">
                <a:solidFill>
                  <a:srgbClr val="C00000"/>
                </a:solidFill>
              </a:rPr>
              <a:t>чи</a:t>
            </a:r>
            <a:r>
              <a:rPr lang="ru-RU" dirty="0" smtClean="0">
                <a:solidFill>
                  <a:srgbClr val="C00000"/>
                </a:solidFill>
              </a:rPr>
              <a:t>, </a:t>
            </a:r>
            <a:r>
              <a:rPr lang="ru-RU" dirty="0" err="1" smtClean="0">
                <a:solidFill>
                  <a:srgbClr val="C00000"/>
                </a:solidFill>
              </a:rPr>
              <a:t>чи</a:t>
            </a:r>
            <a:r>
              <a:rPr lang="ru-RU" dirty="0" smtClean="0">
                <a:solidFill>
                  <a:srgbClr val="C00000"/>
                </a:solidFill>
              </a:rPr>
              <a:t>, достаем мы калачи.</a:t>
            </a:r>
          </a:p>
          <a:p>
            <a:endParaRPr lang="ru-RU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ru-RU" dirty="0" smtClean="0">
              <a:solidFill>
                <a:srgbClr val="C00000"/>
              </a:solidFill>
            </a:endParaRP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А когда из печки достали свежеиспеченные </a:t>
            </a:r>
          </a:p>
          <a:p>
            <a:pPr>
              <a:buNone/>
            </a:pPr>
            <a:r>
              <a:rPr lang="ru-RU" dirty="0" smtClean="0">
                <a:solidFill>
                  <a:srgbClr val="C00000"/>
                </a:solidFill>
              </a:rPr>
              <a:t>пироги, то радости у детей не было предела!</a:t>
            </a:r>
          </a:p>
          <a:p>
            <a:endParaRPr lang="ru-RU" dirty="0"/>
          </a:p>
        </p:txBody>
      </p:sp>
      <p:pic>
        <p:nvPicPr>
          <p:cNvPr id="8193" name="Picture 1" descr="D:\фото 19-20г\9. 23.10.19г.  В гости к русской печке. На мельницу\IMG-178938b58554cedc76c3fcd0fb9e6f43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2071678"/>
            <a:ext cx="3500444" cy="4667259"/>
          </a:xfrm>
          <a:prstGeom prst="rect">
            <a:avLst/>
          </a:prstGeom>
          <a:noFill/>
        </p:spPr>
      </p:pic>
      <p:pic>
        <p:nvPicPr>
          <p:cNvPr id="8194" name="Picture 2" descr="D:\фото 19-20г\9. 23.10.19г.  В гости к русской печке. На мельницу\20191023_1013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5373714" cy="30227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714356"/>
            <a:ext cx="8543956" cy="1132732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огромным столом с пирогами, вареньем и медом все вместе пили чай из самовара.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69" name="Picture 1" descr="D:\фото 19-20г\9. 23.10.19г.  В гости к русской печке. На мельницу\IMG-355787ee90af307d9eabecba935a2440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9" y="1236644"/>
            <a:ext cx="7143800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 память о нашем посещении в домике мельника мы оставили свои подарки.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121" name="Picture 1" descr="D:\фото 19-20г\9. 23.10.19г.  В гости к русской печке. На мельницу\IMG-e47155009ac472f44c1403eb7efcff45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3" y="1285860"/>
            <a:ext cx="3964809" cy="5286412"/>
          </a:xfrm>
          <a:prstGeom prst="rect">
            <a:avLst/>
          </a:prstGeom>
          <a:noFill/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4572000" y="1785926"/>
            <a:ext cx="4572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Наша 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экскурсия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помогла детям представить целостность картины мира и исторического процесса, а самое главное – это воспитание любви и уважения к своему народу, его обычаям и традициям, передаваемых веками. Хочется надеяться, что то уцелевшее, та </a:t>
            </a:r>
            <a:r>
              <a:rPr kumimoji="0" lang="ru-RU" sz="2000" b="0" i="1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«старина»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которая осталась жить – сохранится для потомков. Молодому поколению будет легче разобраться во всём и выбрать нужные ориентиры для воспитания своих детей, ориентиры, которые помогут им любить свою Родину.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28670"/>
            <a:ext cx="8229600" cy="5395930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В ходе реализации проекта дети приобрели знания об истории села, достопримечательностях,  узнали имена тех, кто основал и прославил село, начали проявлять интерес к событиям сельской жизни и отражать свои впечатления в продуктивной деятельности.   </a:t>
            </a:r>
          </a:p>
          <a:p>
            <a:pPr>
              <a:buNone/>
            </a:pPr>
            <a:endParaRPr lang="ru-RU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Работа над проектом помогла развить нравственные качества детей, обогатить активный словарь детей специфическими терминами и названиями, познакомить со старинными русскими обычаями, а так же привлекла родителей к образовательному процессу в детском саду.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93909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«История </a:t>
            </a:r>
            <a:br>
              <a:rPr lang="ru-RU" dirty="0" smtClean="0"/>
            </a:br>
            <a:r>
              <a:rPr lang="ru-RU" dirty="0" smtClean="0"/>
              <a:t>возникновения </a:t>
            </a:r>
            <a:br>
              <a:rPr lang="ru-RU" dirty="0" smtClean="0"/>
            </a:br>
            <a:r>
              <a:rPr lang="ru-RU" dirty="0" smtClean="0"/>
              <a:t>мельницы»</a:t>
            </a:r>
            <a:endParaRPr lang="ru-RU" dirty="0"/>
          </a:p>
        </p:txBody>
      </p:sp>
      <p:pic>
        <p:nvPicPr>
          <p:cNvPr id="4" name="Содержимое 4" descr="загружено.jpg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57159" y="2857496"/>
            <a:ext cx="4572032" cy="353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4929190" y="714356"/>
            <a:ext cx="421481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Единственная сохранившаяся 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Саратовской области, 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селе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Моршанка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Построена она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была без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единого гвоздя 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1840 году, во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времена заселения этих мест. Выстроил ее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один из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первопоселенцев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зажиточный крестьянин Иван Иванович Дудин. По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воспоминаниям его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правнука 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четвертом поколении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Владимира Ивановича Дудина, весь строительный материал был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привезен из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Новоузенска 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быках 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лошадях. Жернова были заграничные (предположительно из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Англии), центральная ось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из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Москвы. Их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доставляли водным путем.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Молол старый мельник муку всем желающим за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умеренную плату. Если видел, что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приехали люди малого достатка, молол бесплатно.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приходом советской власти мельница была передана 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колхоз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Зерновая фабрика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позже переименованный в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колхоз имени Калинина. Её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использовали для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помола муки, затем крупы 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дроблёнки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скоту. Местные жители рассказывают, что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последние годы она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работала уже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ветра, 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электричестве.</a:t>
            </a: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Внутри сохранились многие оригинальные механизмы, огромные деревянные шестерёнки. Да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сама мельница впечатляет своей высотой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—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четырехэтажный дом. Половина увесистого английского жернова лежит поблизости.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56"/>
            <a:ext cx="3500430" cy="5610244"/>
          </a:xfrm>
        </p:spPr>
        <p:txBody>
          <a:bodyPr>
            <a:normAutofit lnSpcReduction="10000"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Реставрация 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16 марта в селе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Моршанка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состоялась церемония освящения закладки первого бревна восстанавливаемой ветряной мельницы. В мероприятии приняли участие глава Питерского района С.И. Егоров, первый заместитель главы администрации района О.Е.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Чиженьков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глава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Мироновского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МО В.В. Машенцев и рабочие бригады реставраторов. Священник Сергий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Ясиновский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зачитал благословение на реставрационные работы и окропил святой водой возводимый объект и всех присутствующих на мероприятии. Напоминаем, что реставрационные работы по восстановлению мельницы ведутся за счет денежных средств добровольных пожертвований, перечисляемых на счет «Фонда содействия восстановлению ветряной мельницы с.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Моршанка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Питерского района». На 15 марта 2017 года собрано денежных средств около 700 тыс. рублей. Из них часть денег уже потрачена на закупку строительных материалов.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J:\Мой проект\img235_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7686" y="214290"/>
            <a:ext cx="4500594" cy="3000396"/>
          </a:xfrm>
          <a:prstGeom prst="rect">
            <a:avLst/>
          </a:prstGeom>
          <a:noFill/>
        </p:spPr>
      </p:pic>
      <p:pic>
        <p:nvPicPr>
          <p:cNvPr id="35843" name="Picture 3" descr="J:\Мой проект\img235_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643182"/>
            <a:ext cx="3071834" cy="2303251"/>
          </a:xfrm>
          <a:prstGeom prst="rect">
            <a:avLst/>
          </a:prstGeom>
          <a:noFill/>
        </p:spPr>
      </p:pic>
      <p:pic>
        <p:nvPicPr>
          <p:cNvPr id="35844" name="Picture 4" descr="J:\Мой проект\img235_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4679136"/>
            <a:ext cx="2736855" cy="20520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ПИТЕРСКАЯ МЕЛЬНИЦА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428860" y="1935480"/>
            <a:ext cx="6257940" cy="438912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уходит в туман веков,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Канет в темноту бесконечность,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она возрождается вновь –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Символ Питерки, наша вечность!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Значит будет район цвести,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Будут жители улыбаться,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Будет хлеб на полях расти,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Будут дети в степи рождаться…!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 когда под усталым небом,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Жизнь сомкнется моя кольцом,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Она даст мне краюху хлеба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без ветра махнет крылом…</a:t>
            </a:r>
          </a:p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                                                   Юрий </a:t>
            </a:r>
            <a:r>
              <a:rPr lang="ru-RU" dirty="0" err="1" smtClean="0">
                <a:solidFill>
                  <a:srgbClr val="FF0000"/>
                </a:solidFill>
              </a:rPr>
              <a:t>Бозин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6186502" cy="1071570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Этнокультурный комплекс «Питерская мельница» 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027" name="Picture 3" descr="J:\Мой проект\img235_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786190"/>
            <a:ext cx="3901440" cy="2926080"/>
          </a:xfrm>
          <a:prstGeom prst="rect">
            <a:avLst/>
          </a:prstGeom>
          <a:noFill/>
        </p:spPr>
      </p:pic>
      <p:pic>
        <p:nvPicPr>
          <p:cNvPr id="1028" name="Picture 4" descr="J:\Мой проект\img235_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527" y="357166"/>
            <a:ext cx="2464611" cy="3286148"/>
          </a:xfrm>
          <a:prstGeom prst="rect">
            <a:avLst/>
          </a:prstGeom>
          <a:noFill/>
        </p:spPr>
      </p:pic>
      <p:pic>
        <p:nvPicPr>
          <p:cNvPr id="1029" name="Picture 5" descr="J:\Мой проект\img235_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142984"/>
            <a:ext cx="3901440" cy="2520696"/>
          </a:xfrm>
          <a:prstGeom prst="rect">
            <a:avLst/>
          </a:prstGeom>
          <a:noFill/>
        </p:spPr>
      </p:pic>
      <p:pic>
        <p:nvPicPr>
          <p:cNvPr id="1030" name="Picture 6" descr="J:\Мой проект\img235_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786190"/>
            <a:ext cx="3901440" cy="29260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36759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/>
              <a:t>ПИТЕРСКИЙ  </a:t>
            </a:r>
            <a:r>
              <a:rPr lang="ru-RU" sz="5400" b="1" dirty="0" smtClean="0"/>
              <a:t>ЭТНОУГОЛОК</a:t>
            </a:r>
            <a:br>
              <a:rPr lang="ru-RU" sz="5400" b="1" dirty="0" smtClean="0"/>
            </a:br>
            <a:r>
              <a:rPr lang="ru-RU" sz="4000" i="1" dirty="0" err="1" smtClean="0"/>
              <a:t>Л.Колотовкина</a:t>
            </a:r>
            <a:r>
              <a:rPr lang="ru-RU" sz="4000" i="1" dirty="0" smtClean="0"/>
              <a:t>, с. Питерка</a:t>
            </a:r>
            <a:endParaRPr lang="ru-RU" sz="4000" dirty="0" smtClean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071678"/>
            <a:ext cx="8329642" cy="4643470"/>
          </a:xfrm>
        </p:spPr>
        <p:txBody>
          <a:bodyPr numCol="2">
            <a:normAutofit lnSpcReduction="10000"/>
          </a:bodyPr>
          <a:lstStyle/>
          <a:p>
            <a:pPr>
              <a:buNone/>
            </a:pPr>
            <a:r>
              <a:rPr lang="ru-RU" sz="1800" dirty="0" smtClean="0"/>
              <a:t> 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Наш край далек от всех столиц,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Но здесь, в степи горячей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Светлей улыбки наших лиц,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Общеньем мы богаче!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Столица явно удивит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Любого чем-то может,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Но </a:t>
            </a:r>
            <a:r>
              <a:rPr lang="ru-RU" sz="1800" b="1" dirty="0" err="1" smtClean="0">
                <a:solidFill>
                  <a:srgbClr val="FF0000"/>
                </a:solidFill>
              </a:rPr>
              <a:t>этно-комплекс</a:t>
            </a:r>
            <a:r>
              <a:rPr lang="ru-RU" sz="1800" b="1" dirty="0" smtClean="0">
                <a:solidFill>
                  <a:srgbClr val="FF0000"/>
                </a:solidFill>
              </a:rPr>
              <a:t> посетить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Нам для души дороже!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Создали всё своим трудом,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Вложив сердец частицы.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Листает мельница крылом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Истории страницы.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Мелькают дни, за веком – век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И предков наших лица,</a:t>
            </a:r>
          </a:p>
          <a:p>
            <a:pPr>
              <a:buNone/>
            </a:pPr>
            <a:endParaRPr lang="ru-RU" sz="18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Здесь </a:t>
            </a:r>
            <a:r>
              <a:rPr lang="ru-RU" sz="1800" b="1" dirty="0" smtClean="0">
                <a:solidFill>
                  <a:srgbClr val="FF0000"/>
                </a:solidFill>
              </a:rPr>
              <a:t>вечно хлебом человек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Мог искренне гордиться!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Сегодня также на полях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Янтарная пшеница,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И мы имеем все права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На деле похвалиться.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В степной любимой стороне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Династий – вереницы,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Кто посвятил себя земле,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Успешно смог раскрыться.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И этот </a:t>
            </a:r>
            <a:r>
              <a:rPr lang="ru-RU" sz="1800" b="1" dirty="0" err="1" smtClean="0">
                <a:solidFill>
                  <a:srgbClr val="FF0000"/>
                </a:solidFill>
              </a:rPr>
              <a:t>этноуголок</a:t>
            </a:r>
            <a:r>
              <a:rPr lang="ru-RU" sz="1800" b="1" dirty="0" smtClean="0">
                <a:solidFill>
                  <a:srgbClr val="FF0000"/>
                </a:solidFill>
              </a:rPr>
              <a:t> – 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Связь нескольких столетий,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Воссоздан нами, как залог,</a:t>
            </a:r>
          </a:p>
          <a:p>
            <a:pPr>
              <a:buNone/>
            </a:pPr>
            <a:r>
              <a:rPr lang="ru-RU" sz="1800" b="1" dirty="0" smtClean="0">
                <a:solidFill>
                  <a:srgbClr val="FF0000"/>
                </a:solidFill>
              </a:rPr>
              <a:t>Чтоб по  стопам шли дети.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Экскурсия на Этнокультурный комплекс «Питерская мельница» 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D:\фото 19-20г\7. 14.10.19г. Экскурсия на мельницу\мы пришли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5857916" cy="2846581"/>
          </a:xfrm>
          <a:prstGeom prst="rect">
            <a:avLst/>
          </a:prstGeom>
          <a:noFill/>
        </p:spPr>
      </p:pic>
      <p:pic>
        <p:nvPicPr>
          <p:cNvPr id="2051" name="Picture 3" descr="D:\фото 19-20г\7. 14.10.19г. Экскурсия на мельницу\в мельнице\IMG-3ef63cfd0c445c54ab92c707c975144a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3923038"/>
            <a:ext cx="5760487" cy="27992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D:\фото 19-20г\7. 14.10.19г. Экскурсия на мельницу\в мельнице\IMG-e4ee28ab3a1158c99fd8b82bd4e14c3e-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3" y="214290"/>
            <a:ext cx="4424990" cy="2150269"/>
          </a:xfrm>
          <a:prstGeom prst="rect">
            <a:avLst/>
          </a:prstGeom>
          <a:noFill/>
        </p:spPr>
      </p:pic>
      <p:pic>
        <p:nvPicPr>
          <p:cNvPr id="3075" name="Picture 3" descr="D:\фото 19-20г\7. 14.10.19г. Экскурсия на мельницу\в мельнице\IMG-f1cef4c69fc07970d90e52532aead410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4290"/>
            <a:ext cx="4489978" cy="2181849"/>
          </a:xfrm>
          <a:prstGeom prst="rect">
            <a:avLst/>
          </a:prstGeom>
          <a:noFill/>
        </p:spPr>
      </p:pic>
      <p:pic>
        <p:nvPicPr>
          <p:cNvPr id="3076" name="Picture 4" descr="D:\фото 19-20г\7. 14.10.19г. Экскурсия на мельницу\в мельнице\IMG-2da965d3cb1bd855ae89a4c3f22df890-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4174336"/>
            <a:ext cx="4357718" cy="2469373"/>
          </a:xfrm>
          <a:prstGeom prst="rect">
            <a:avLst/>
          </a:prstGeom>
          <a:noFill/>
        </p:spPr>
      </p:pic>
      <p:pic>
        <p:nvPicPr>
          <p:cNvPr id="3077" name="Picture 5" descr="D:\фото 19-20г\7. 14.10.19г. Экскурсия на мельницу\в мельнице\20191014_100436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4214818"/>
            <a:ext cx="4306537" cy="2422427"/>
          </a:xfrm>
          <a:prstGeom prst="rect">
            <a:avLst/>
          </a:prstGeom>
          <a:noFill/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271462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Экскурсия включала в себя посещение и осмотр мельницы, </a:t>
            </a:r>
            <a:r>
              <a:rPr kumimoji="0" lang="ru-RU" sz="2400" b="1" i="0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демонстрацию работы мельничного механизма: </a:t>
            </a:r>
          </a:p>
          <a:p>
            <a:pPr marL="0" marR="0" lvl="0" indent="2286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вращение лопастей и жерновов.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159</TotalTime>
  <Words>427</Words>
  <PresentationFormat>Экран (4:3)</PresentationFormat>
  <Paragraphs>113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Поток</vt:lpstr>
      <vt:lpstr>Презентация проекта  Этнокультурный комплекс «Питерская мельница» </vt:lpstr>
      <vt:lpstr>Герб Питерского района</vt:lpstr>
      <vt:lpstr>«История  возникновения  мельницы»</vt:lpstr>
      <vt:lpstr>Слайд 4</vt:lpstr>
      <vt:lpstr>ПИТЕРСКАЯ МЕЛЬНИЦА</vt:lpstr>
      <vt:lpstr>Этнокультурный комплекс «Питерская мельница» </vt:lpstr>
      <vt:lpstr>ПИТЕРСКИЙ  ЭТНОУГОЛОК Л.Колотовкина, с. Питерка</vt:lpstr>
      <vt:lpstr>Экскурсия на Этнокультурный комплекс «Питерская мельница» </vt:lpstr>
      <vt:lpstr>Слайд 9</vt:lpstr>
      <vt:lpstr>Слайд 10</vt:lpstr>
      <vt:lpstr>Слайд 11</vt:lpstr>
      <vt:lpstr>Заглянули  в печь</vt:lpstr>
      <vt:lpstr>Обследовали тачанку и беседку</vt:lpstr>
      <vt:lpstr>Побывали  в роли зрителей  </vt:lpstr>
      <vt:lpstr>Слайд 15</vt:lpstr>
      <vt:lpstr>Нашли грибы - шампиньоны</vt:lpstr>
      <vt:lpstr>Рисунки</vt:lpstr>
      <vt:lpstr>Слайд 18</vt:lpstr>
      <vt:lpstr>Музыкальная сказка «Колосок на новый лад» </vt:lpstr>
      <vt:lpstr> «В гостях у русской печки»</vt:lpstr>
      <vt:lpstr>Слайд 21</vt:lpstr>
      <vt:lpstr>За огромным столом с пирогами, вареньем и медом все вместе пили чай из самовара. </vt:lpstr>
      <vt:lpstr>На память о нашем посещении в домике мельника мы оставили свои подарки. 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Волга</dc:title>
  <cp:lastModifiedBy>Лена</cp:lastModifiedBy>
  <cp:revision>19</cp:revision>
  <dcterms:modified xsi:type="dcterms:W3CDTF">2020-12-02T16:57:27Z</dcterms:modified>
</cp:coreProperties>
</file>