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78" r:id="rId3"/>
    <p:sldId id="282" r:id="rId4"/>
    <p:sldId id="279" r:id="rId5"/>
    <p:sldId id="271" r:id="rId6"/>
    <p:sldId id="272" r:id="rId7"/>
    <p:sldId id="273" r:id="rId8"/>
    <p:sldId id="275" r:id="rId9"/>
    <p:sldId id="274" r:id="rId10"/>
    <p:sldId id="277" r:id="rId11"/>
    <p:sldId id="280" r:id="rId12"/>
    <p:sldId id="261" r:id="rId13"/>
    <p:sldId id="26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24073-1DAE-4C9B-8027-B4BD418F65B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7F17-5A58-47AF-BC9A-EA88876F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7F17-5A58-47AF-BC9A-EA88876F28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CBD5-69BB-4447-96DE-7F849DF00629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A3BE-3314-4364-A8E6-6113D9404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RevjakinVasDm.jpg?uselang=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iogr.znate.ru/pars_docs/refs/1/206/206_html_m37561313.png" TargetMode="External"/><Relationship Id="rId3" Type="http://schemas.openxmlformats.org/officeDocument/2006/relationships/hyperlink" Target="http://cs306814.userapi.com/v306814931/47ff/gm2KZeClwk4.jpg" TargetMode="External"/><Relationship Id="rId7" Type="http://schemas.openxmlformats.org/officeDocument/2006/relationships/hyperlink" Target="http://1941-1945.at.ua/photo/den_pobedy_1/9-0-2265" TargetMode="External"/><Relationship Id="rId2" Type="http://schemas.openxmlformats.org/officeDocument/2006/relationships/hyperlink" Target="http://s019.radikal.ru/i610/1205/3b/33f74cb6ee3a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eteransrussian-rt.ru/assets/Uploads/ge.png" TargetMode="External"/><Relationship Id="rId5" Type="http://schemas.openxmlformats.org/officeDocument/2006/relationships/hyperlink" Target="http://stihi.ru/pics/2012/01/18/8746.jpg" TargetMode="External"/><Relationship Id="rId4" Type="http://schemas.openxmlformats.org/officeDocument/2006/relationships/hyperlink" Target="http://www.playcast.ru/uploads/2014/04/17/8261725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heroes.ru/content/images/heroes/Kolchev_NP.jpg" TargetMode="External"/><Relationship Id="rId2" Type="http://schemas.openxmlformats.org/officeDocument/2006/relationships/hyperlink" Target="http://1941-1945.at.ua/photo/den_pobedy_1/9-0-226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79;&#1085;&#1072;&#1095;&#1077;&#1085;&#1080;&#1077;-&#1080;&#1084;&#1077;&#1085;.&#1088;&#1092;/uploads/images/znamenit/logo/tc/ivan-masychev.jpg" TargetMode="External"/><Relationship Id="rId5" Type="http://schemas.openxmlformats.org/officeDocument/2006/relationships/hyperlink" Target="https://upload.wikimedia.org/wikipedia/ru/3/3f/Chalov_EM.jpg" TargetMode="External"/><Relationship Id="rId4" Type="http://schemas.openxmlformats.org/officeDocument/2006/relationships/hyperlink" Target="http://pomninas.ru/images/news/articles/thmb_358/987b75e2727ae55289abd70d3f5864e6suroshnikov_mihail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8/289/58289264_RevjakinVasDm.jpg" TargetMode="External"/><Relationship Id="rId2" Type="http://schemas.openxmlformats.org/officeDocument/2006/relationships/hyperlink" Target="http://www.warheroes.ru/content/images/heroes/Markin_FD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rvideo.tv/uploads/posts/2009-02/1235035258_1191638465_novyjj_risunok_48.jpg" TargetMode="External"/><Relationship Id="rId4" Type="http://schemas.openxmlformats.org/officeDocument/2006/relationships/hyperlink" Target="http://moypolk.ru/sites/default/files/soldier-awards/11529/orden_lenina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&#1043;&#1055;&#1044;\&#1084;&#1086;&#1105;\&#1083;&#1102;&#1076;&#1080;%20&#1083;&#1077;&#1075;&#1077;&#1085;&#1076;&#1072;&#1088;&#1085;&#1086;&#1075;&#1086;%20&#1087;&#1086;&#1076;&#1074;&#1080;&#1075;&#1072;\nachalo_voiny_levitan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&#1043;&#1055;&#1044;\&#1084;&#1086;&#1105;\&#1083;&#1102;&#1076;&#1080;%20&#1083;&#1077;&#1075;&#1077;&#1085;&#1076;&#1072;&#1088;&#1085;&#1086;&#1075;&#1086;%20&#1087;&#1086;&#1076;&#1074;&#1080;&#1075;&#1072;\&#1089;&#1074;&#1103;&#1097;.%20&#1074;&#1086;&#1081;&#1085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7172348" cy="714379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Monotype Corsiva" pitchFamily="66" charset="0"/>
                <a:cs typeface="Arial" pitchFamily="34" charset="0"/>
              </a:rPr>
              <a:t>МБОУ«СОШ №2 р.п. Самойловка Самойловского района Саратовской области»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5214974"/>
          </a:xfrm>
        </p:spPr>
        <p:txBody>
          <a:bodyPr>
            <a:normAutofit fontScale="85000" lnSpcReduction="20000"/>
          </a:bodyPr>
          <a:lstStyle/>
          <a:p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Люди легендарного подвига – 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         герои-земляки</a:t>
            </a:r>
            <a:endParaRPr lang="en-US" sz="4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Автор: Полковниченко З.В.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воспитатель ГПД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Самойловка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0000"/>
            <a:ext cx="1652753" cy="1188000"/>
          </a:xfrm>
          <a:prstGeom prst="rect">
            <a:avLst/>
          </a:prstGeom>
          <a:noFill/>
        </p:spPr>
      </p:pic>
      <p:sp>
        <p:nvSpPr>
          <p:cNvPr id="1026" name="AutoShape 2" descr="https://img-fotki.yandex.ru/get/232848/13952499.170/0_183054_ef79c44d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o1.imgsmail.ru/imgpreview?key=27a6190f9b44d2c8&amp;mb=imgdb_preview_1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admkamyshin.info/uploads/posts/2013-01/1359642188_3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544000" cy="19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429420" cy="1643074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Ревякин Василий Дмитриевич</a:t>
            </a:r>
            <a:br>
              <a:rPr lang="ru-RU" sz="3200" dirty="0" smtClean="0"/>
            </a:br>
            <a:r>
              <a:rPr lang="ru-RU" sz="3200" dirty="0" smtClean="0"/>
              <a:t>        </a:t>
            </a:r>
            <a:r>
              <a:rPr lang="ru-RU" sz="3200" b="1" dirty="0" smtClean="0"/>
              <a:t>(26.04.1918 -14.04.1944)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000240"/>
            <a:ext cx="6500858" cy="4500594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rgbClr val="C00000"/>
                </a:solidFill>
              </a:rPr>
              <a:t>Участник ВОВ с 1941 года</a:t>
            </a:r>
            <a:r>
              <a:rPr lang="ru-RU" sz="9600" dirty="0" smtClean="0">
                <a:solidFill>
                  <a:schemeClr val="tx1"/>
                </a:solidFill>
              </a:rPr>
              <a:t>;  участвовал в обороне </a:t>
            </a:r>
            <a:r>
              <a:rPr lang="ru-RU" sz="9600" dirty="0" smtClean="0">
                <a:solidFill>
                  <a:srgbClr val="C00000"/>
                </a:solidFill>
              </a:rPr>
              <a:t>Одессы </a:t>
            </a:r>
            <a:r>
              <a:rPr lang="ru-RU" sz="9600" dirty="0" smtClean="0">
                <a:solidFill>
                  <a:schemeClr val="tx1"/>
                </a:solidFill>
              </a:rPr>
              <a:t>и </a:t>
            </a:r>
            <a:r>
              <a:rPr lang="ru-RU" sz="9600" dirty="0" smtClean="0">
                <a:solidFill>
                  <a:srgbClr val="C00000"/>
                </a:solidFill>
              </a:rPr>
              <a:t>Севастополя</a:t>
            </a:r>
            <a:r>
              <a:rPr lang="ru-RU" sz="9600" dirty="0" smtClean="0">
                <a:solidFill>
                  <a:schemeClr val="tx1"/>
                </a:solidFill>
              </a:rPr>
              <a:t>. Был в плену, бежал и создал в Крыму подпольную группу.</a:t>
            </a:r>
          </a:p>
          <a:p>
            <a:pPr algn="l"/>
            <a:r>
              <a:rPr lang="ru-RU" sz="9600" dirty="0" smtClean="0">
                <a:solidFill>
                  <a:srgbClr val="C00000"/>
                </a:solidFill>
              </a:rPr>
              <a:t>В марте 1944г.</a:t>
            </a:r>
            <a:r>
              <a:rPr lang="ru-RU" sz="9600" dirty="0" smtClean="0">
                <a:solidFill>
                  <a:schemeClr val="tx1"/>
                </a:solidFill>
              </a:rPr>
              <a:t> большинство членов группы было арестовано. Ревякина  расстреляли. В то время ему было </a:t>
            </a:r>
            <a:r>
              <a:rPr lang="ru-RU" sz="9600" dirty="0" smtClean="0">
                <a:solidFill>
                  <a:srgbClr val="C00000"/>
                </a:solidFill>
              </a:rPr>
              <a:t>25 лет</a:t>
            </a:r>
            <a:r>
              <a:rPr lang="ru-RU" sz="9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9600" dirty="0" smtClean="0">
                <a:solidFill>
                  <a:srgbClr val="C00000"/>
                </a:solidFill>
              </a:rPr>
              <a:t>8  Мая 1965г</a:t>
            </a:r>
            <a:r>
              <a:rPr lang="ru-RU" sz="9600" dirty="0" smtClean="0">
                <a:solidFill>
                  <a:schemeClr val="tx1"/>
                </a:solidFill>
              </a:rPr>
              <a:t>. В. Д. Ревякину было посмертно присвоено звание Героя Советского Союза </a:t>
            </a:r>
            <a:r>
              <a:rPr lang="ru-RU" sz="9600" dirty="0" smtClean="0">
                <a:solidFill>
                  <a:srgbClr val="C00000"/>
                </a:solidFill>
              </a:rPr>
              <a:t>«за создание и руководство подпольной партийной организацией в Севастополе в годы Великой Отечественной войны, за выдающиеся заслуги, мужество и отвагу, проявленные в борьбе с немецко-фашистскими захватчиками».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Именем Ревякина названа улица в Севастополе.</a:t>
            </a:r>
          </a:p>
          <a:p>
            <a:r>
              <a:rPr lang="ru-RU" sz="9600" dirty="0" smtClean="0"/>
              <a:t> </a:t>
            </a:r>
          </a:p>
          <a:p>
            <a:r>
              <a:rPr lang="ru-RU" sz="5100" dirty="0" smtClean="0"/>
              <a:t> 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RevjakinVasD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1512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2436851" cy="82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643314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Вечная </a:t>
            </a:r>
            <a:r>
              <a:rPr lang="ru-RU" smtClean="0"/>
              <a:t>слава героям!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нь Победы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64000" cy="51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714356"/>
            <a:ext cx="7072362" cy="592935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Этот праздник со слезами на глазах. </a:t>
            </a:r>
            <a:r>
              <a:rPr lang="en-US" sz="2400" dirty="0" smtClean="0">
                <a:hlinkClick r:id="rId2"/>
              </a:rPr>
              <a:t>http://s019.radikal.ru/i610/1205/3b/33f74cb6ee3a.gif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Ю.Б.Левитан.       </a:t>
            </a:r>
            <a:r>
              <a:rPr lang="en-US" sz="2400" dirty="0" smtClean="0">
                <a:hlinkClick r:id="rId3"/>
              </a:rPr>
              <a:t>http://cs306814.userapi.com/v306814931/47ff/gm2KZeClwk4.jpg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Гвоздики</a:t>
            </a:r>
            <a:r>
              <a:rPr lang="ru-RU" sz="2400" dirty="0" smtClean="0"/>
              <a:t> - </a:t>
            </a:r>
            <a:r>
              <a:rPr lang="en-US" sz="2400" dirty="0" smtClean="0">
                <a:hlinkClick r:id="rId4"/>
              </a:rPr>
              <a:t>http://www.playcast.ru/uploads/2014/04/17/8261725.png</a:t>
            </a:r>
            <a:endParaRPr lang="ru-RU" sz="2400" dirty="0" smtClean="0"/>
          </a:p>
          <a:p>
            <a:pPr algn="l"/>
            <a:r>
              <a:rPr lang="en-US" sz="2400" dirty="0" smtClean="0">
                <a:hlinkClick r:id="rId5"/>
              </a:rPr>
              <a:t>http://stihi.ru/pics/2012/01/18/8746.jpg</a:t>
            </a:r>
            <a:r>
              <a:rPr lang="ru-RU" sz="2400" dirty="0" smtClean="0"/>
              <a:t> - </a:t>
            </a:r>
            <a:r>
              <a:rPr lang="ru-RU" sz="2400" dirty="0" smtClean="0">
                <a:solidFill>
                  <a:schemeClr val="tx1"/>
                </a:solidFill>
              </a:rPr>
              <a:t>Мамаев Курган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Георгиевская лента - </a:t>
            </a:r>
            <a:r>
              <a:rPr lang="en-US" sz="2400" dirty="0" smtClean="0">
                <a:hlinkClick r:id="rId6"/>
              </a:rPr>
              <a:t>http://veteransrussian-rt.ru/assets/Uploads/ge.png</a:t>
            </a:r>
            <a:r>
              <a:rPr lang="ru-RU" sz="2400" dirty="0" smtClean="0"/>
              <a:t>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День Победы - </a:t>
            </a:r>
          </a:p>
          <a:p>
            <a:pPr algn="l"/>
            <a:r>
              <a:rPr lang="ru-RU" dirty="0" smtClean="0">
                <a:hlinkClick r:id="rId7"/>
              </a:rPr>
              <a:t> </a:t>
            </a:r>
            <a:r>
              <a:rPr lang="en-US" sz="2400" dirty="0" smtClean="0">
                <a:hlinkClick r:id="rId7"/>
              </a:rPr>
              <a:t>http://1941-1945.at.ua/photo/den_pobedy_1/9-0-2265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5 - </a:t>
            </a:r>
            <a:r>
              <a:rPr lang="en-US" sz="2400" dirty="0" smtClean="0">
                <a:hlinkClick r:id="rId8"/>
              </a:rPr>
              <a:t>http://biogr.znate.ru/pars_docs/refs/1/206/206_html_m37561313.png</a:t>
            </a:r>
            <a:endParaRPr lang="ru-RU" sz="2400" dirty="0" smtClean="0"/>
          </a:p>
          <a:p>
            <a:pPr algn="l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928670"/>
            <a:ext cx="7286644" cy="57150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день Победы - </a:t>
            </a:r>
            <a:r>
              <a:rPr lang="en-US" sz="2400" dirty="0" smtClean="0">
                <a:hlinkClick r:id="rId2"/>
              </a:rPr>
              <a:t>http://1941-1945.at.ua/photo/den_pobedy_1/9-0-2265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Колчев</a:t>
            </a:r>
            <a:r>
              <a:rPr lang="ru-RU" sz="2400" dirty="0" smtClean="0">
                <a:solidFill>
                  <a:schemeClr val="tx1"/>
                </a:solidFill>
              </a:rPr>
              <a:t> Н.П.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http://www.warheroes.ru/content/images/heroes/Kolchev_NP.jpg</a:t>
            </a:r>
            <a:endParaRPr lang="ru-RU" sz="2400" dirty="0" smtClean="0"/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Сурошников</a:t>
            </a:r>
            <a:r>
              <a:rPr lang="ru-RU" sz="2400" dirty="0" smtClean="0">
                <a:solidFill>
                  <a:schemeClr val="tx1"/>
                </a:solidFill>
              </a:rPr>
              <a:t> М.М. - </a:t>
            </a:r>
            <a:r>
              <a:rPr lang="en-US" sz="2400" dirty="0" smtClean="0">
                <a:hlinkClick r:id="rId4"/>
              </a:rPr>
              <a:t>http://pomninas.ru/images/news/articles/thmb_358/987b75e2727ae55289abd70d3f5864e6suroshnikov_mihail.jpg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Чалов Е.М. -</a:t>
            </a:r>
            <a:r>
              <a:rPr lang="ru-RU" sz="2400" dirty="0" smtClean="0"/>
              <a:t> </a:t>
            </a:r>
          </a:p>
          <a:p>
            <a:pPr algn="l"/>
            <a:r>
              <a:rPr lang="en-US" sz="2400" dirty="0" smtClean="0">
                <a:hlinkClick r:id="rId5"/>
              </a:rPr>
              <a:t>https://upload.wikimedia.org/wikipedia/ru/3/3f/Chalov_EM.jpg</a:t>
            </a:r>
            <a:endParaRPr lang="ru-RU" sz="2400" dirty="0" smtClean="0"/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Масычев</a:t>
            </a:r>
            <a:r>
              <a:rPr lang="ru-RU" sz="2400" dirty="0" smtClean="0">
                <a:solidFill>
                  <a:schemeClr val="tx1"/>
                </a:solidFill>
              </a:rPr>
              <a:t> И.М. </a:t>
            </a:r>
            <a:r>
              <a:rPr lang="ru-RU" sz="2400" dirty="0" smtClean="0"/>
              <a:t>- </a:t>
            </a:r>
            <a:r>
              <a:rPr lang="en-US" sz="2400" dirty="0" smtClean="0">
                <a:hlinkClick r:id="rId6"/>
              </a:rPr>
              <a:t>http://</a:t>
            </a:r>
            <a:r>
              <a:rPr lang="ru-RU" sz="2400" dirty="0" err="1" smtClean="0">
                <a:hlinkClick r:id="rId6"/>
              </a:rPr>
              <a:t>значение-имен.рф</a:t>
            </a:r>
            <a:r>
              <a:rPr lang="ru-RU" sz="2400" dirty="0" smtClean="0">
                <a:hlinkClick r:id="rId6"/>
              </a:rPr>
              <a:t>/</a:t>
            </a:r>
            <a:r>
              <a:rPr lang="en-US" sz="2400" dirty="0" smtClean="0">
                <a:hlinkClick r:id="rId6"/>
              </a:rPr>
              <a:t>uploads/images/</a:t>
            </a:r>
            <a:r>
              <a:rPr lang="en-US" sz="2400" dirty="0" err="1" smtClean="0">
                <a:hlinkClick r:id="rId6"/>
              </a:rPr>
              <a:t>znamenit</a:t>
            </a:r>
            <a:r>
              <a:rPr lang="en-US" sz="2400" dirty="0" smtClean="0">
                <a:hlinkClick r:id="rId6"/>
              </a:rPr>
              <a:t>/logo/</a:t>
            </a:r>
            <a:r>
              <a:rPr lang="en-US" sz="2400" dirty="0" err="1" smtClean="0">
                <a:hlinkClick r:id="rId6"/>
              </a:rPr>
              <a:t>tc</a:t>
            </a:r>
            <a:r>
              <a:rPr lang="en-US" sz="2400" dirty="0" smtClean="0">
                <a:hlinkClick r:id="rId6"/>
              </a:rPr>
              <a:t>/ivan-masychev.jpg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7343804" cy="61436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Маркин Ф.Д. - </a:t>
            </a:r>
            <a:r>
              <a:rPr lang="en-US" sz="2400" dirty="0" smtClean="0">
                <a:hlinkClick r:id="rId2"/>
              </a:rPr>
              <a:t>http://www.warheroes.ru/content/images/heroes/Markin_FD.jpg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Ревякин В.Д. - </a:t>
            </a:r>
          </a:p>
          <a:p>
            <a:pPr algn="l"/>
            <a:r>
              <a:rPr lang="en-US" sz="2400" dirty="0" smtClean="0">
                <a:hlinkClick r:id="rId3"/>
              </a:rPr>
              <a:t>http://img0.liveinternet.ru/images/attach/c/1/58/289/58289264_RevjakinVasDm.jpg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Орден Ленина - </a:t>
            </a:r>
          </a:p>
          <a:p>
            <a:pPr algn="l"/>
            <a:r>
              <a:rPr lang="en-US" sz="2400" dirty="0" smtClean="0">
                <a:hlinkClick r:id="rId4"/>
              </a:rPr>
              <a:t>http://moypolk.ru/sites/default/files/soldier-awards/11529/orden_lenina.png</a:t>
            </a:r>
            <a:endParaRPr lang="ru-RU" sz="2400" dirty="0" smtClean="0"/>
          </a:p>
          <a:p>
            <a:pPr algn="l"/>
            <a:r>
              <a:rPr lang="en-US" sz="2400" dirty="0" smtClean="0">
                <a:hlinkClick r:id="rId5"/>
              </a:rPr>
              <a:t>02/1235035258_1191638465_novyjj_risunok_48.jpg</a:t>
            </a:r>
            <a:r>
              <a:rPr lang="ru-RU" sz="2400" dirty="0" smtClean="0"/>
              <a:t>  - </a:t>
            </a:r>
            <a:r>
              <a:rPr lang="ru-RU" sz="2400" dirty="0" smtClean="0">
                <a:solidFill>
                  <a:schemeClr val="tx1"/>
                </a:solidFill>
              </a:rPr>
              <a:t>парад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1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22 июня 1941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3000396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Ю.Левитан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cs306814.userapi.com/v306814931/47ff/gm2KZeClw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311999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Прощани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2716560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  <p:pic>
        <p:nvPicPr>
          <p:cNvPr id="8" name="Picture 2" descr="Любовь и вой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071546"/>
            <a:ext cx="334427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1941-1945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Письмо мам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386675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Салют, победа!\за Родину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027129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mirvideo.tv/uploads/posts/2009-02/1235035258_1191638465_novyjj_risunok_48.jpg"/>
          <p:cNvPicPr>
            <a:picLocks noChangeAspect="1" noChangeArrowheads="1"/>
          </p:cNvPicPr>
          <p:nvPr/>
        </p:nvPicPr>
        <p:blipFill>
          <a:blip r:embed="rId5" cstate="print"/>
          <a:srcRect b="6450"/>
          <a:stretch>
            <a:fillRect/>
          </a:stretch>
        </p:blipFill>
        <p:spPr bwMode="auto">
          <a:xfrm>
            <a:off x="5000628" y="3857628"/>
            <a:ext cx="3404190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biogr.znate.ru/pars_docs/refs/1/206/206_html_m37561313.png"/>
          <p:cNvPicPr>
            <a:picLocks noChangeAspect="1" noChangeArrowheads="1"/>
          </p:cNvPicPr>
          <p:nvPr/>
        </p:nvPicPr>
        <p:blipFill>
          <a:blip r:embed="rId6" cstate="print"/>
          <a:srcRect t="7832"/>
          <a:stretch>
            <a:fillRect/>
          </a:stretch>
        </p:blipFill>
        <p:spPr bwMode="auto">
          <a:xfrm>
            <a:off x="571472" y="928670"/>
            <a:ext cx="3692779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вящ.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1"/>
            <a:ext cx="5857916" cy="571503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статистики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000108"/>
            <a:ext cx="4500594" cy="5715040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Война длилась </a:t>
            </a:r>
            <a:r>
              <a:rPr lang="ru-RU" dirty="0" smtClean="0">
                <a:solidFill>
                  <a:srgbClr val="C00000"/>
                </a:solidFill>
              </a:rPr>
              <a:t>1418 дней</a:t>
            </a:r>
            <a:r>
              <a:rPr lang="ru-RU" dirty="0" smtClean="0">
                <a:solidFill>
                  <a:schemeClr val="tx1"/>
                </a:solidFill>
              </a:rPr>
              <a:t> (почти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года).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Свыше </a:t>
            </a:r>
            <a:r>
              <a:rPr lang="ru-RU" dirty="0" smtClean="0">
                <a:solidFill>
                  <a:srgbClr val="C00000"/>
                </a:solidFill>
              </a:rPr>
              <a:t>7 000 000 </a:t>
            </a:r>
            <a:r>
              <a:rPr lang="ru-RU" dirty="0" smtClean="0">
                <a:solidFill>
                  <a:schemeClr val="tx1"/>
                </a:solidFill>
              </a:rPr>
              <a:t>бойцов награждены боевыми орденами и </a:t>
            </a:r>
            <a:r>
              <a:rPr lang="ru-RU" dirty="0" smtClean="0">
                <a:solidFill>
                  <a:srgbClr val="C00000"/>
                </a:solidFill>
              </a:rPr>
              <a:t>11 600</a:t>
            </a:r>
            <a:r>
              <a:rPr lang="ru-RU" dirty="0" smtClean="0">
                <a:solidFill>
                  <a:schemeClr val="tx1"/>
                </a:solidFill>
              </a:rPr>
              <a:t> удостоены звания </a:t>
            </a:r>
            <a:r>
              <a:rPr lang="ru-RU" dirty="0" smtClean="0">
                <a:solidFill>
                  <a:srgbClr val="C00000"/>
                </a:solidFill>
              </a:rPr>
              <a:t>Героя Советского Союза </a:t>
            </a:r>
            <a:r>
              <a:rPr lang="ru-RU" dirty="0" smtClean="0">
                <a:solidFill>
                  <a:schemeClr val="tx1"/>
                </a:solidFill>
              </a:rPr>
              <a:t>с вручением </a:t>
            </a:r>
            <a:r>
              <a:rPr lang="ru-RU" dirty="0" smtClean="0">
                <a:solidFill>
                  <a:srgbClr val="C00000"/>
                </a:solidFill>
              </a:rPr>
              <a:t>ордена Ленина и медали «Золотая звезда».</a:t>
            </a:r>
            <a:r>
              <a:rPr lang="ru-RU" dirty="0" smtClean="0">
                <a:solidFill>
                  <a:schemeClr val="tx1"/>
                </a:solidFill>
              </a:rPr>
              <a:t> Среди них </a:t>
            </a: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 человек – наши земляки.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4" name="Picture 6" descr="Гражданская ли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951" y="855951"/>
            <a:ext cx="1223082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  <p:pic>
        <p:nvPicPr>
          <p:cNvPr id="2074" name="Picture 26" descr="Авдеев Тимофей Петрович Бессмертный пол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00240"/>
            <a:ext cx="3744000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89"/>
            <a:ext cx="6215106" cy="1000133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Колчев Николай Петрович </a:t>
            </a:r>
            <a:r>
              <a:rPr lang="ru-RU" sz="3200" dirty="0" smtClean="0"/>
              <a:t>(</a:t>
            </a:r>
            <a:r>
              <a:rPr lang="ru-RU" sz="3200" b="1" dirty="0" smtClean="0"/>
              <a:t>20.12.1922 - 05.07.1960)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428736"/>
            <a:ext cx="6357982" cy="4643470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Участник ВОВ </a:t>
            </a:r>
            <a:r>
              <a:rPr lang="ru-RU" sz="2400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августа 1941 года</a:t>
            </a:r>
            <a:r>
              <a:rPr lang="ru-RU" sz="2400" dirty="0" smtClean="0">
                <a:solidFill>
                  <a:schemeClr val="tx1"/>
                </a:solidFill>
              </a:rPr>
              <a:t>. Принимал участие в оборонительных боях первого периода войны, </a:t>
            </a:r>
            <a:r>
              <a:rPr lang="ru-RU" sz="2400" dirty="0" smtClean="0">
                <a:solidFill>
                  <a:srgbClr val="C00000"/>
                </a:solidFill>
              </a:rPr>
              <a:t>Сталинградской битве</a:t>
            </a:r>
            <a:r>
              <a:rPr lang="ru-RU" sz="2400" dirty="0" smtClean="0">
                <a:solidFill>
                  <a:schemeClr val="tx1"/>
                </a:solidFill>
              </a:rPr>
              <a:t>, освобождении </a:t>
            </a:r>
            <a:r>
              <a:rPr lang="ru-RU" sz="2400" dirty="0" smtClean="0">
                <a:solidFill>
                  <a:srgbClr val="C00000"/>
                </a:solidFill>
              </a:rPr>
              <a:t>Украины, Белоруссии, Польши</a:t>
            </a:r>
            <a:r>
              <a:rPr lang="ru-RU" sz="2400" dirty="0" smtClean="0">
                <a:solidFill>
                  <a:schemeClr val="tx1"/>
                </a:solidFill>
              </a:rPr>
              <a:t>, разгроме гитлеровских войск на территории </a:t>
            </a:r>
            <a:r>
              <a:rPr lang="ru-RU" sz="2400" dirty="0" smtClean="0">
                <a:solidFill>
                  <a:srgbClr val="C00000"/>
                </a:solidFill>
              </a:rPr>
              <a:t>Германии</a:t>
            </a:r>
            <a:r>
              <a:rPr lang="ru-RU" sz="2400" dirty="0" smtClean="0">
                <a:solidFill>
                  <a:schemeClr val="tx1"/>
                </a:solidFill>
              </a:rPr>
              <a:t>. Форсировал реки </a:t>
            </a:r>
            <a:r>
              <a:rPr lang="ru-RU" sz="2400" dirty="0" smtClean="0">
                <a:solidFill>
                  <a:srgbClr val="C00000"/>
                </a:solidFill>
              </a:rPr>
              <a:t>Днепр, Южный Буг, Днестр,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Вислу и Одер</a:t>
            </a:r>
            <a:r>
              <a:rPr lang="ru-RU" sz="2400" dirty="0" smtClean="0">
                <a:solidFill>
                  <a:schemeClr val="tx1"/>
                </a:solidFill>
              </a:rPr>
              <a:t>. За мужество и героизм, проявленные в боях, присвоено звание Героя Советского Союза.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Награждён орденами Ленина (1945), Красной Звезды (1944), медалями.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pic>
        <p:nvPicPr>
          <p:cNvPr id="4" name="Рисунок 3" descr="Колчев Николай Петро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1728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2522953" cy="857256"/>
          </a:xfrm>
          <a:prstGeom prst="rect">
            <a:avLst/>
          </a:prstGeom>
          <a:noFill/>
        </p:spPr>
      </p:pic>
      <p:pic>
        <p:nvPicPr>
          <p:cNvPr id="6150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2000"/>
            <a:ext cx="1803002" cy="12960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379248" y="3571876"/>
          <a:ext cx="50800" cy="548640"/>
        </p:xfrm>
        <a:graphic>
          <a:graphicData uri="http://schemas.openxmlformats.org/drawingml/2006/table">
            <a:tbl>
              <a:tblPr/>
              <a:tblGrid>
                <a:gridCol w="25400"/>
                <a:gridCol w="25400"/>
              </a:tblGrid>
              <a:tr h="221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7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3" name="Рисунок 35" descr="http://www.warheroes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85750"/>
          </a:xfrm>
          <a:prstGeom prst="rect">
            <a:avLst/>
          </a:prstGeom>
          <a:noFill/>
        </p:spPr>
      </p:pic>
      <p:pic>
        <p:nvPicPr>
          <p:cNvPr id="6152" name="Рисунок 36" descr="http://www.warheroes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28650" cy="9525"/>
          </a:xfrm>
          <a:prstGeom prst="rect">
            <a:avLst/>
          </a:prstGeom>
          <a:noFill/>
        </p:spPr>
      </p:pic>
      <p:pic>
        <p:nvPicPr>
          <p:cNvPr id="6151" name="Рисунок 37" descr="http://www.warheroes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14282" y="3429000"/>
            <a:ext cx="2286016" cy="162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42852"/>
            <a:ext cx="6500858" cy="150019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</a:t>
            </a:r>
            <a:r>
              <a:rPr lang="ru-RU" sz="4000" dirty="0" err="1" smtClean="0">
                <a:latin typeface="+mn-lt"/>
              </a:rPr>
              <a:t>Сурошников</a:t>
            </a:r>
            <a:r>
              <a:rPr lang="ru-RU" sz="4000" dirty="0" smtClean="0">
                <a:latin typeface="+mn-lt"/>
              </a:rPr>
              <a:t> Михаил Матвеевич</a:t>
            </a:r>
            <a:br>
              <a:rPr lang="ru-RU" sz="40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(</a:t>
            </a:r>
            <a:r>
              <a:rPr lang="ru-RU" sz="3600" b="1" dirty="0" smtClean="0"/>
              <a:t>21.08.1915 - 24.05.1997)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+mn-lt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785926"/>
            <a:ext cx="5929354" cy="4643470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Участник ВОВ </a:t>
            </a:r>
            <a:r>
              <a:rPr lang="ru-RU" sz="2400" dirty="0" smtClean="0">
                <a:solidFill>
                  <a:srgbClr val="C00000"/>
                </a:solidFill>
              </a:rPr>
              <a:t>с февраля 1942г .  </a:t>
            </a:r>
            <a:r>
              <a:rPr lang="ru-RU" sz="2400" dirty="0" smtClean="0">
                <a:solidFill>
                  <a:schemeClr val="tx1"/>
                </a:solidFill>
              </a:rPr>
              <a:t>Участвовал в освобождении </a:t>
            </a:r>
            <a:r>
              <a:rPr lang="ru-RU" sz="2400" dirty="0" smtClean="0">
                <a:solidFill>
                  <a:srgbClr val="C00000"/>
                </a:solidFill>
              </a:rPr>
              <a:t>Украины, Румынии и Венгрии</a:t>
            </a:r>
            <a:r>
              <a:rPr lang="ru-RU" sz="2400" dirty="0" smtClean="0">
                <a:solidFill>
                  <a:schemeClr val="tx1"/>
                </a:solidFill>
              </a:rPr>
              <a:t>. Был дважды ранен.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 мужество и героизм, проявленные в боях в районе населённого пункта </a:t>
            </a:r>
            <a:r>
              <a:rPr lang="ru-RU" sz="2400" dirty="0" err="1" smtClean="0">
                <a:solidFill>
                  <a:schemeClr val="tx1"/>
                </a:solidFill>
              </a:rPr>
              <a:t>Шандор</a:t>
            </a:r>
            <a:r>
              <a:rPr lang="ru-RU" sz="2400" dirty="0" smtClean="0">
                <a:solidFill>
                  <a:schemeClr val="tx1"/>
                </a:solidFill>
              </a:rPr>
              <a:t> (Венгрия) присвоено звание Героя Советского Союза. После войны жил в г. Борисов Минской области.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Награждён орденами Ленина (1945), Отечественной войны 1-й степени (1985), Красной Звезды (1944), медалями.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урошников Михаил Матвее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1728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2522953" cy="857256"/>
          </a:xfrm>
          <a:prstGeom prst="rect">
            <a:avLst/>
          </a:prstGeom>
          <a:noFill/>
        </p:spPr>
      </p:pic>
      <p:pic>
        <p:nvPicPr>
          <p:cNvPr id="6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4000"/>
            <a:ext cx="1702836" cy="1224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633208"/>
            <a:ext cx="2643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6000792" cy="928694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/>
              <a:t>Чалов Егор Михайлович </a:t>
            </a:r>
            <a:br>
              <a:rPr lang="ru-RU" sz="4000" dirty="0" smtClean="0"/>
            </a:br>
            <a:r>
              <a:rPr lang="ru-RU" sz="3600" dirty="0" smtClean="0"/>
              <a:t>(</a:t>
            </a:r>
            <a:r>
              <a:rPr lang="ru-RU" sz="3600" b="1" dirty="0" smtClean="0"/>
              <a:t>06.05.1919 - 22.04.1983)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285860"/>
            <a:ext cx="6143668" cy="4714908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С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сентября 1942 года</a:t>
            </a:r>
            <a:r>
              <a:rPr lang="ru-RU" sz="9600" dirty="0" smtClean="0">
                <a:solidFill>
                  <a:schemeClr val="tx1"/>
                </a:solidFill>
              </a:rPr>
              <a:t> до победы летчик-штурмовик  сражался  на Сталинградском, Северокавказском, 4-м Украинском и 2-м Прибалтийском фронтах. Принимал участие в обороне </a:t>
            </a:r>
            <a:r>
              <a:rPr lang="ru-RU" sz="9600" dirty="0" smtClean="0">
                <a:solidFill>
                  <a:srgbClr val="C00000"/>
                </a:solidFill>
              </a:rPr>
              <a:t>Сталинграда и Кавказа</a:t>
            </a:r>
            <a:r>
              <a:rPr lang="ru-RU" sz="9600" dirty="0" smtClean="0">
                <a:solidFill>
                  <a:schemeClr val="tx1"/>
                </a:solidFill>
              </a:rPr>
              <a:t>, освобождении </a:t>
            </a:r>
            <a:r>
              <a:rPr lang="ru-RU" sz="9600" dirty="0" smtClean="0">
                <a:solidFill>
                  <a:srgbClr val="C00000"/>
                </a:solidFill>
              </a:rPr>
              <a:t>Крыма, Псковской области и Латвии. </a:t>
            </a:r>
            <a:r>
              <a:rPr lang="ru-RU" sz="9600" u="sng" dirty="0" smtClean="0">
                <a:solidFill>
                  <a:schemeClr val="tx1"/>
                </a:solidFill>
              </a:rPr>
              <a:t/>
            </a:r>
            <a:br>
              <a:rPr lang="ru-RU" sz="9600" u="sng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ru-RU" sz="9600" b="1" dirty="0" smtClean="0">
                <a:solidFill>
                  <a:srgbClr val="C00000"/>
                </a:solidFill>
              </a:rPr>
              <a:t>Награждён орденом Ленина (1945), орденами Красного Знамени (1943), двумя орденами Отечественной войны 1-й степени (1944), Красной Звезды (1943), медалями «За оборону Сталинграда», «За оборону Кавказа» и другими медалями.</a:t>
            </a:r>
            <a:endParaRPr lang="ru-RU" sz="96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Чалов Егор Михайло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1728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522953" cy="857256"/>
          </a:xfrm>
          <a:prstGeom prst="rect">
            <a:avLst/>
          </a:prstGeom>
          <a:noFill/>
        </p:spPr>
      </p:pic>
      <p:pic>
        <p:nvPicPr>
          <p:cNvPr id="6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643314"/>
            <a:ext cx="2357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42852"/>
            <a:ext cx="6357982" cy="857256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err="1" smtClean="0"/>
              <a:t>Масычев</a:t>
            </a:r>
            <a:r>
              <a:rPr lang="ru-RU" sz="4000" dirty="0" smtClean="0"/>
              <a:t> Иван Анисимович </a:t>
            </a:r>
            <a:br>
              <a:rPr lang="ru-RU" sz="4000" dirty="0" smtClean="0"/>
            </a:br>
            <a:r>
              <a:rPr lang="ru-RU" sz="3600" dirty="0" smtClean="0"/>
              <a:t>(</a:t>
            </a:r>
            <a:r>
              <a:rPr lang="ru-RU" sz="3600" b="1" dirty="0" smtClean="0"/>
              <a:t>03.02.1923 - 23.08.2000)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071546"/>
            <a:ext cx="6429420" cy="5643602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Принимал участие </a:t>
            </a:r>
            <a:r>
              <a:rPr lang="ru-RU" sz="2400" dirty="0" smtClean="0">
                <a:solidFill>
                  <a:srgbClr val="C00000"/>
                </a:solidFill>
              </a:rPr>
              <a:t>в Курской битве, освобождении Украины, Польши, Чехословакии</a:t>
            </a:r>
            <a:r>
              <a:rPr lang="ru-RU" sz="2400" dirty="0" smtClean="0">
                <a:solidFill>
                  <a:schemeClr val="tx1"/>
                </a:solidFill>
              </a:rPr>
              <a:t>, в разгроме врага на территории </a:t>
            </a:r>
            <a:r>
              <a:rPr lang="ru-RU" sz="2400" dirty="0" smtClean="0">
                <a:solidFill>
                  <a:srgbClr val="C00000"/>
                </a:solidFill>
              </a:rPr>
              <a:t>Германии</a:t>
            </a:r>
            <a:r>
              <a:rPr lang="ru-RU" sz="2400" dirty="0" smtClean="0">
                <a:solidFill>
                  <a:schemeClr val="tx1"/>
                </a:solidFill>
              </a:rPr>
              <a:t>. Звание Героя Советского Союза присвоено за отвагу и героизм, проявленные при </a:t>
            </a:r>
            <a:r>
              <a:rPr lang="ru-RU" sz="2400" dirty="0" smtClean="0">
                <a:solidFill>
                  <a:srgbClr val="C00000"/>
                </a:solidFill>
              </a:rPr>
              <a:t>форсировании реки Одер.</a:t>
            </a:r>
            <a:r>
              <a:rPr lang="ru-RU" sz="2400" dirty="0" smtClean="0"/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Награждён орденами Ленина (1945), Красного Знамени (1945), Богдана Хмельницкого 3-й степени (1944), Александра Невского (1944), Отечественной войны 1-й степени (1985), "За службу Родине в Вооруженных Силах СССР" 3-й степени, Красной Звезды (1957), медалями "За боевые заслуги" (1953), "За взятие Берлина", "За освобождение Праги", другими медалями.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асычев Иван Анисимо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1728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436851" cy="828000"/>
          </a:xfrm>
          <a:prstGeom prst="rect">
            <a:avLst/>
          </a:prstGeom>
          <a:noFill/>
        </p:spPr>
      </p:pic>
      <p:pic>
        <p:nvPicPr>
          <p:cNvPr id="6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0" y="3460046"/>
            <a:ext cx="23574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029340" cy="928694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Маркин Федор Дмитриевич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</a:t>
            </a:r>
            <a:r>
              <a:rPr lang="ru-RU" sz="3200" b="1" dirty="0" smtClean="0"/>
              <a:t>05.03.1915 - 25.03.1982)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500174"/>
            <a:ext cx="6072230" cy="4929222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endParaRPr lang="ru-RU" sz="9600" dirty="0" smtClean="0">
              <a:solidFill>
                <a:schemeClr val="tx1"/>
              </a:solidFill>
            </a:endParaRP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 Участвовал в освобождении </a:t>
            </a:r>
            <a:r>
              <a:rPr lang="ru-RU" sz="9600" dirty="0" smtClean="0">
                <a:solidFill>
                  <a:srgbClr val="C00000"/>
                </a:solidFill>
              </a:rPr>
              <a:t>Украины, Молдавии, Румынии, Венгрии и Австрии</a:t>
            </a:r>
            <a:r>
              <a:rPr lang="ru-RU" sz="9600" dirty="0" smtClean="0">
                <a:solidFill>
                  <a:schemeClr val="tx1"/>
                </a:solidFill>
              </a:rPr>
              <a:t>. Трижды ранен. </a:t>
            </a:r>
            <a:r>
              <a:rPr lang="ru-RU" sz="9600" u="sng" dirty="0" smtClean="0">
                <a:solidFill>
                  <a:schemeClr val="tx1"/>
                </a:solidFill>
              </a:rPr>
              <a:t/>
            </a:r>
            <a:br>
              <a:rPr lang="ru-RU" sz="9600" u="sng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Звание Героя Советского Союза 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smtClean="0">
                <a:solidFill>
                  <a:schemeClr val="tx1"/>
                </a:solidFill>
              </a:rPr>
              <a:t>присвоено </a:t>
            </a:r>
            <a:r>
              <a:rPr lang="ru-RU" sz="9600" dirty="0" smtClean="0">
                <a:solidFill>
                  <a:srgbClr val="C00000"/>
                </a:solidFill>
              </a:rPr>
              <a:t>в 1944 </a:t>
            </a:r>
            <a:r>
              <a:rPr lang="ru-RU" sz="9600" dirty="0" smtClean="0">
                <a:solidFill>
                  <a:schemeClr val="tx1"/>
                </a:solidFill>
              </a:rPr>
              <a:t>г. за доблесть и мужество, проявленные при </a:t>
            </a:r>
            <a:r>
              <a:rPr lang="ru-RU" sz="9600" dirty="0" smtClean="0">
                <a:solidFill>
                  <a:srgbClr val="C00000"/>
                </a:solidFill>
              </a:rPr>
              <a:t>форсировании реки Днестр</a:t>
            </a:r>
            <a:r>
              <a:rPr lang="ru-RU" sz="9600" dirty="0" smtClean="0">
                <a:solidFill>
                  <a:schemeClr val="tx1"/>
                </a:solidFill>
              </a:rPr>
              <a:t>.</a:t>
            </a:r>
            <a:br>
              <a:rPr lang="ru-RU" sz="9600" dirty="0" smtClean="0">
                <a:solidFill>
                  <a:schemeClr val="tx1"/>
                </a:solidFill>
              </a:rPr>
            </a:br>
            <a:endParaRPr lang="ru-RU" sz="9600" dirty="0" smtClean="0">
              <a:solidFill>
                <a:schemeClr val="tx1"/>
              </a:solidFill>
            </a:endParaRPr>
          </a:p>
          <a:p>
            <a:pPr algn="l"/>
            <a:r>
              <a:rPr lang="ru-RU" sz="9600" b="1" dirty="0" smtClean="0">
                <a:solidFill>
                  <a:srgbClr val="C00000"/>
                </a:solidFill>
              </a:rPr>
              <a:t>За боевые отличия награжден орденами Красной Звезды (1943), Славы 3-й степени (1944) и медалями "За взятие Будапешта", "За взятие Вены", "За победу над Германией в Великой Отечественной войне 1941 - 1945 гг." и двумя юбилейными медалями.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Маркин Федор Дмитрие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1728000" cy="23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а удаление\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436851" cy="828000"/>
          </a:xfrm>
          <a:prstGeom prst="rect">
            <a:avLst/>
          </a:prstGeom>
          <a:noFill/>
        </p:spPr>
      </p:pic>
      <p:pic>
        <p:nvPicPr>
          <p:cNvPr id="6" name="Picture 6" descr="http://www.playcast.ru/uploads/2014/04/17/82617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8000"/>
            <a:ext cx="2003334" cy="14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857628"/>
            <a:ext cx="2285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459</Words>
  <Application>Microsoft Office PowerPoint</Application>
  <PresentationFormat>Экран (4:3)</PresentationFormat>
  <Paragraphs>74</Paragraphs>
  <Slides>14</Slides>
  <Notes>1</Notes>
  <HiddenSlides>3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МБОУ«СОШ №2 р.п. Самойловка Самойловского района Саратовской области»</vt:lpstr>
      <vt:lpstr>22 июня 1941 года</vt:lpstr>
      <vt:lpstr>1941-1945</vt:lpstr>
      <vt:lpstr>Немного статистики</vt:lpstr>
      <vt:lpstr>Колчев Николай Петрович (20.12.1922 - 05.07.1960)</vt:lpstr>
      <vt:lpstr>     Сурошников Михаил Матвеевич (21.08.1915 - 24.05.1997)    </vt:lpstr>
      <vt:lpstr>Чалов Егор Михайлович  (06.05.1919 - 22.04.1983)</vt:lpstr>
      <vt:lpstr> Масычев Иван Анисимович  (03.02.1923 - 23.08.2000) </vt:lpstr>
      <vt:lpstr>Маркин Федор Дмитриевич  (05.03.1915 - 25.03.1982)</vt:lpstr>
      <vt:lpstr>Ревякин Василий Дмитриевич         (26.04.1918 -14.04.1944)</vt:lpstr>
      <vt:lpstr>Вечная слава героям!</vt:lpstr>
      <vt:lpstr>Интернет- ресурсы</vt:lpstr>
      <vt:lpstr>Интернет-ресурсы</vt:lpstr>
      <vt:lpstr>Интернет -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МБОУ«СОШ №2 р.п. Самойловка Самойловского района Саратовской области» </dc:title>
  <dc:creator>Admin</dc:creator>
  <cp:lastModifiedBy>Admin</cp:lastModifiedBy>
  <cp:revision>68</cp:revision>
  <dcterms:created xsi:type="dcterms:W3CDTF">2015-02-11T05:32:52Z</dcterms:created>
  <dcterms:modified xsi:type="dcterms:W3CDTF">2021-02-07T20:18:45Z</dcterms:modified>
</cp:coreProperties>
</file>