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5" r:id="rId3"/>
    <p:sldId id="257" r:id="rId4"/>
    <p:sldId id="259" r:id="rId5"/>
    <p:sldId id="260" r:id="rId6"/>
    <p:sldId id="261" r:id="rId7"/>
    <p:sldId id="264" r:id="rId8"/>
    <p:sldId id="276" r:id="rId9"/>
    <p:sldId id="265" r:id="rId10"/>
    <p:sldId id="277" r:id="rId11"/>
    <p:sldId id="278" r:id="rId12"/>
    <p:sldId id="266" r:id="rId13"/>
    <p:sldId id="279" r:id="rId14"/>
    <p:sldId id="282" r:id="rId15"/>
    <p:sldId id="281" r:id="rId16"/>
    <p:sldId id="267" r:id="rId17"/>
    <p:sldId id="280" r:id="rId18"/>
    <p:sldId id="273" r:id="rId19"/>
    <p:sldId id="285" r:id="rId20"/>
    <p:sldId id="283" r:id="rId21"/>
    <p:sldId id="274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0066"/>
    <a:srgbClr val="6600FF"/>
    <a:srgbClr val="33CC33"/>
    <a:srgbClr val="996633"/>
    <a:srgbClr val="00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6458-7750-4928-B362-F1D97C78F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24C6-A782-49B2-90EA-9B39FACE6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55AA-271E-40C3-A44E-01CC0D81A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648048-EB0D-49A8-B205-57D8BE0E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8784-ADC1-4DB1-B767-EC985B940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7BB7-4F00-4591-959A-4A4FE0E60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5CED-D03E-4536-9EC4-F17D7B418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99F38B-732A-43DE-AD68-131045C4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8806-1D90-4B80-A7DE-EFF3BBCE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90153B-8C8B-4FFC-A7F8-6D82F2AC1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4B7FF1-6DE0-40F6-869C-7E9550F0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0C6E01-058B-4395-BB4D-6B4783BFC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58" r:id="rId4"/>
    <p:sldLayoutId id="2147483859" r:id="rId5"/>
    <p:sldLayoutId id="2147483866" r:id="rId6"/>
    <p:sldLayoutId id="2147483860" r:id="rId7"/>
    <p:sldLayoutId id="2147483867" r:id="rId8"/>
    <p:sldLayoutId id="2147483868" r:id="rId9"/>
    <p:sldLayoutId id="2147483861" r:id="rId10"/>
    <p:sldLayoutId id="21474838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irint.ru/pubhouse/327/" TargetMode="External"/><Relationship Id="rId2" Type="http://schemas.openxmlformats.org/officeDocument/2006/relationships/hyperlink" Target="http://www.cvartplus.ru/catalogue/product/3779/1071/fgt-v-dou-ot-rogdeniya-do-shkoli/ot-rogdeniya-do-shkoli-primernaya-osnovnaya-obshch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5&amp;text=%D0%BA%D0%B0%D1%80%D1%82%D0%B8%D0%BD%D0%BA%D0%B8%20%20%D0%B4%D0%B5%D1%82%D0%B8%20%D0%B8%20%D0%BF%D1%80%D0%B0%D0%B2%D0%B0&amp;noreask=1&amp;img_url=ads.mpcstudios.com/uploads/2424/2009/2/24/medium_nature.jpg&amp;pos=166&amp;rpt=simage&amp;lr=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7391400" cy="27432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altLang="zh-CN" sz="6000" dirty="0" smtClean="0">
                <a:solidFill>
                  <a:srgbClr val="FF00FF"/>
                </a:solidFill>
              </a:rPr>
              <a:t>«Маленьким  детям – большие  права» </a:t>
            </a:r>
            <a:endParaRPr lang="ru-RU" sz="6000" dirty="0" smtClean="0">
              <a:solidFill>
                <a:srgbClr val="FF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09600"/>
            <a:ext cx="5257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</p:txBody>
      </p:sp>
      <p:pic>
        <p:nvPicPr>
          <p:cNvPr id="7" name="Рисунок 6" descr="1338534504_28948_20090410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124200"/>
            <a:ext cx="3352800" cy="3536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28800" y="5053013"/>
            <a:ext cx="487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FF0000"/>
                </a:solidFill>
                <a:latin typeface="Century Schoolbook" pitchFamily="18" charset="0"/>
              </a:rPr>
              <a:t>Авторы  проекта:</a:t>
            </a:r>
          </a:p>
          <a:p>
            <a:pPr algn="ctr" eaLnBrk="0" hangingPunct="0"/>
            <a:r>
              <a:rPr lang="ru-RU" sz="2000" dirty="0">
                <a:solidFill>
                  <a:srgbClr val="FF0000"/>
                </a:solidFill>
                <a:latin typeface="Century Schoolbook" pitchFamily="18" charset="0"/>
              </a:rPr>
              <a:t> Воспитатель: </a:t>
            </a:r>
            <a:r>
              <a:rPr lang="ru-RU" sz="2000" dirty="0" err="1">
                <a:solidFill>
                  <a:srgbClr val="FF0000"/>
                </a:solidFill>
                <a:latin typeface="Century Schoolbook" pitchFamily="18" charset="0"/>
              </a:rPr>
              <a:t>С.А.Желтова</a:t>
            </a:r>
            <a:r>
              <a:rPr lang="ru-RU" sz="2000" dirty="0">
                <a:solidFill>
                  <a:srgbClr val="FF0000"/>
                </a:solidFill>
                <a:latin typeface="Century Schoolbook" pitchFamily="18" charset="0"/>
              </a:rPr>
              <a:t>  </a:t>
            </a:r>
          </a:p>
          <a:p>
            <a:pPr algn="ctr" eaLnBrk="0" hangingPunct="0"/>
            <a:r>
              <a:rPr lang="ru-RU" sz="2000" dirty="0">
                <a:solidFill>
                  <a:srgbClr val="FF0000"/>
                </a:solidFill>
                <a:latin typeface="Century Schoolbook" pitchFamily="18" charset="0"/>
              </a:rPr>
              <a:t>Социальный педагог: </a:t>
            </a:r>
            <a:r>
              <a:rPr lang="ru-RU" sz="2000" dirty="0" err="1" smtClean="0">
                <a:solidFill>
                  <a:srgbClr val="FF0000"/>
                </a:solidFill>
                <a:latin typeface="Century Schoolbook" pitchFamily="18" charset="0"/>
              </a:rPr>
              <a:t>М.Н.Скипина</a:t>
            </a:r>
            <a:endParaRPr lang="ru-RU" sz="20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 eaLnBrk="0" hangingPunct="0"/>
            <a:r>
              <a:rPr lang="ru-RU" sz="2000" dirty="0" smtClean="0">
                <a:solidFill>
                  <a:srgbClr val="FF0000"/>
                </a:solidFill>
                <a:latin typeface="Century Schoolbook" pitchFamily="18" charset="0"/>
              </a:rPr>
              <a:t>2015-2016 </a:t>
            </a:r>
            <a:r>
              <a:rPr lang="ru-RU" sz="2000" dirty="0" err="1" smtClean="0">
                <a:solidFill>
                  <a:srgbClr val="FF0000"/>
                </a:solidFill>
                <a:latin typeface="Century Schoolbook" pitchFamily="18" charset="0"/>
              </a:rPr>
              <a:t>уч.год</a:t>
            </a:r>
            <a:endParaRPr lang="ru-RU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5881687" cy="887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</a:rPr>
              <a:t>Реализация проекта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04800" y="1882775"/>
            <a:ext cx="84582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Показывать родителям значение матери, отца, а так же дедушек, бабушек, воспитателей, детей-сверстников в развитии взаимодействия ребенка с социумом, понимание социальных норм поведения.</a:t>
            </a:r>
            <a:endParaRPr lang="ru-RU" sz="240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Подчеркивать ценность каждого ребёнка для общества вне зависимости от его индивидуальных особенностей и этнической принадлежности.</a:t>
            </a:r>
            <a:endParaRPr lang="ru-RU" sz="2400">
              <a:solidFill>
                <a:srgbClr val="002060"/>
              </a:solidFill>
            </a:endParaRPr>
          </a:p>
          <a:p>
            <a:pPr eaLnBrk="0" hangingPunct="0"/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Беседы :</a:t>
            </a:r>
            <a:endParaRPr lang="ru-RU" sz="2400">
              <a:solidFill>
                <a:srgbClr val="002060"/>
              </a:solidFill>
            </a:endParaRPr>
          </a:p>
          <a:p>
            <a:pPr eaLnBrk="0" hangingPunct="0"/>
            <a:r>
              <a:rPr lang="ru-RU" sz="2400">
                <a:solidFill>
                  <a:srgbClr val="002060"/>
                </a:solidFill>
              </a:rPr>
              <a:t>«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 Роль бабушки и дедушки в воспитании детей</a:t>
            </a:r>
            <a:r>
              <a:rPr lang="ru-RU" sz="2400">
                <a:solidFill>
                  <a:srgbClr val="002060"/>
                </a:solidFill>
              </a:rPr>
              <a:t>»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400">
              <a:solidFill>
                <a:srgbClr val="002060"/>
              </a:solidFill>
            </a:endParaRP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«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 Маму очень я люблю</a:t>
            </a:r>
            <a:r>
              <a:rPr lang="ru-RU" sz="2400">
                <a:solidFill>
                  <a:srgbClr val="002060"/>
                </a:solidFill>
              </a:rPr>
              <a:t>»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17412" name="Рисунок 6" descr="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4832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Сюжетно-ролевые  игры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 </a:t>
            </a:r>
            <a:r>
              <a:rPr lang="ru-RU" sz="2800" dirty="0" smtClean="0">
                <a:solidFill>
                  <a:srgbClr val="7030A0"/>
                </a:solidFill>
              </a:rPr>
              <a:t>«Семья».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«Детский  сад»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«Больница»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«Магазин»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«Строители»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▪  </a:t>
            </a:r>
            <a:r>
              <a:rPr lang="ru-RU" sz="2800" b="1" dirty="0" smtClean="0">
                <a:solidFill>
                  <a:srgbClr val="7030A0"/>
                </a:solidFill>
              </a:rPr>
              <a:t>Словесные  дидактические  игры</a:t>
            </a:r>
            <a:r>
              <a:rPr lang="ru-RU" sz="2800" dirty="0" smtClean="0">
                <a:solidFill>
                  <a:srgbClr val="7030A0"/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«Назови  меня  ласково»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«Назови  меня  полным  именем»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«Можно – нельзя»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 Кто тебя позвал»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«Я должен…»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Развивающие  игры  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«Мои  права»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«Кто  нарушил  права?»  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8436" name="Рисунок 3" descr="Dey_zashiti.jpg"/>
          <p:cNvPicPr>
            <a:picLocks noChangeAspect="1"/>
          </p:cNvPicPr>
          <p:nvPr/>
        </p:nvPicPr>
        <p:blipFill>
          <a:blip r:embed="rId2"/>
          <a:srcRect t="13559"/>
          <a:stretch>
            <a:fillRect/>
          </a:stretch>
        </p:blipFill>
        <p:spPr bwMode="auto">
          <a:xfrm>
            <a:off x="4876800" y="457200"/>
            <a:ext cx="3619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58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Реализация проекта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81000" y="984250"/>
            <a:ext cx="7620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66"/>
                </a:solidFill>
                <a:latin typeface="Times New Roman" pitchFamily="18" charset="0"/>
              </a:rPr>
              <a:t>Познавательное развитие</a:t>
            </a:r>
            <a:endParaRPr lang="ru-RU" sz="2800">
              <a:solidFill>
                <a:srgbClr val="FF0066"/>
              </a:solidFill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Задачи: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Привлекать родителей к совместно с детьми исследовательской, проектной и продуктивной деятельности в детском саду и дома. 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Ориентировать родителей на развитие у ребенка потребности к общению со взрослыми и сверстниками.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Вводная беседа с детьми по знакомству с Конвенцией о правах ребенка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▪   Циклы  познавательных  бесед </a:t>
            </a:r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Права  детей</a:t>
            </a:r>
            <a:r>
              <a:rPr lang="ru-RU" sz="2000">
                <a:solidFill>
                  <a:srgbClr val="002060"/>
                </a:solidFill>
              </a:rPr>
              <a:t>»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"Что такое право?". 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"Права и обязанности в семье"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Мы разные". 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Профессии</a:t>
            </a:r>
            <a:r>
              <a:rPr lang="ru-RU" sz="2000">
                <a:solidFill>
                  <a:srgbClr val="002060"/>
                </a:solidFill>
              </a:rPr>
              <a:t>»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Моя семья</a:t>
            </a:r>
            <a:r>
              <a:rPr lang="ru-RU" sz="2000">
                <a:solidFill>
                  <a:srgbClr val="002060"/>
                </a:solidFill>
              </a:rPr>
              <a:t>»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Какие мы</a:t>
            </a:r>
            <a:r>
              <a:rPr lang="ru-RU" sz="200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9460" name="Рисунок 5" descr="conven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114800"/>
            <a:ext cx="34290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Реализация проекта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6450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Речевое развитие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Задачи:</a:t>
            </a:r>
            <a:endParaRPr lang="ru-RU" sz="2800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Ориентировать родителей на совместное с ребенком чтение литературы, посвящённой различным профессиям, труду, просмотр соответствующих художественных и мультипликационных фильмов.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Обращать внимание детей на отношение членов семьи к труду.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 Беседа «Права и обязанности детей в семье».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М/</a:t>
            </a:r>
            <a:r>
              <a:rPr lang="ru-RU" sz="2800" dirty="0" err="1" smtClean="0">
                <a:solidFill>
                  <a:srgbClr val="002060"/>
                </a:solidFill>
              </a:rPr>
              <a:t>ф</a:t>
            </a:r>
            <a:r>
              <a:rPr lang="ru-RU" sz="2800" dirty="0" smtClean="0">
                <a:solidFill>
                  <a:srgbClr val="002060"/>
                </a:solidFill>
              </a:rPr>
              <a:t> « Песенка мышонка», «</a:t>
            </a:r>
            <a:r>
              <a:rPr lang="ru-RU" sz="2800" dirty="0" err="1" smtClean="0">
                <a:solidFill>
                  <a:srgbClr val="002060"/>
                </a:solidFill>
              </a:rPr>
              <a:t>Чебурашка</a:t>
            </a:r>
            <a:r>
              <a:rPr lang="ru-RU" sz="2800" dirty="0" smtClean="0">
                <a:solidFill>
                  <a:srgbClr val="002060"/>
                </a:solidFill>
              </a:rPr>
              <a:t> и крокодил Гена».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Совместно  с  родителями  подбор  картотеки  «Профессии  мам и пап»  и «Профессии задействованные в правосудии».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Изготовление  атрибутов для игр.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Сюжетно-ролевая игра «Мамины помощники».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Рассматривание серии картинок «Кем быть?».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484" name="Рисунок 4" descr="l_7.jpg"/>
          <p:cNvPicPr>
            <a:picLocks noChangeAspect="1"/>
          </p:cNvPicPr>
          <p:nvPr/>
        </p:nvPicPr>
        <p:blipFill>
          <a:blip r:embed="rId2"/>
          <a:srcRect t="8453"/>
          <a:stretch>
            <a:fillRect/>
          </a:stretch>
        </p:blipFill>
        <p:spPr bwMode="auto">
          <a:xfrm>
            <a:off x="4927600" y="0"/>
            <a:ext cx="36449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Реализация проекта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/>
            <a:endParaRPr lang="ru-RU" sz="2000" b="1" smtClean="0">
              <a:solidFill>
                <a:srgbClr val="33CC3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b="1" smtClean="0">
              <a:solidFill>
                <a:srgbClr val="33CC33"/>
              </a:solidFill>
            </a:endParaRPr>
          </a:p>
          <a:p>
            <a:pPr eaLnBrk="1" hangingPunct="1"/>
            <a:endParaRPr lang="ru-RU" sz="2000" b="1" smtClean="0">
              <a:solidFill>
                <a:srgbClr val="33CC33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33CC33"/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28600" y="140335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Показывать родителям ценность домашнего чтения.</a:t>
            </a:r>
            <a:endParaRPr lang="ru-RU" sz="2400" dirty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Продолжать работу по формированию доброжелательных взаимоотношений между детьми.</a:t>
            </a:r>
            <a:endParaRPr lang="ru-RU" sz="2400" dirty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Учить оценивать поступки героев произведений, драматизировать отрывки сказок.</a:t>
            </a:r>
          </a:p>
          <a:p>
            <a:pPr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Картотека  пословиц  и  поговорок  о  семье.</a:t>
            </a:r>
            <a:endParaRPr lang="ru-RU" sz="2400" dirty="0">
              <a:solidFill>
                <a:srgbClr val="002060"/>
              </a:solidFill>
            </a:endParaRPr>
          </a:p>
          <a:p>
            <a:pPr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Чтение: З.Воскресенская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Мама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Мамины руки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С.Михалков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А что у вас?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Е.Благинина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Посидим в тишине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</a:t>
            </a:r>
            <a:r>
              <a:rPr lang="ru-RU" sz="24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Г.Х.Андерсен «Гадкий утенок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, А.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</a:rPr>
              <a:t>Барто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Одиночество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В.Осеева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Сторож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.Русские народные сказки: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Мужик и медведь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Лиса, волы и медведь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</a:p>
          <a:p>
            <a:pPr eaLnBrk="0" hangingPunct="0"/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Лисичка сестричка и волк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С.В.Михалков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 Три поросёнка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Волк и семеро козлят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Гуси лебеди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</a:p>
          <a:p>
            <a:pPr algn="ctr" eaLnBrk="0" hangingPunc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Павел Астахов «Детям о праве»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1509" name="Рисунок 5" descr="63136665_5f8350820dd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2876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38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Реализация проекта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0066"/>
                </a:solidFill>
              </a:rPr>
              <a:t>Физическое развитие.</a:t>
            </a:r>
            <a:endParaRPr lang="ru-RU" smtClean="0">
              <a:solidFill>
                <a:srgbClr val="FF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u="sng" smtClean="0">
                <a:solidFill>
                  <a:srgbClr val="002060"/>
                </a:solidFill>
              </a:rPr>
              <a:t>Задачи: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2060"/>
              </a:solidFill>
            </a:endParaRP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Объяснять родителям, как образ жизни семь воздействует на здоровье ребенка.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На основе просмотра художественных и мультипликационных фильмов ориентировать познание детей на сохранение и укрепление здоровья.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Дид/игра « Крепыши-малыши»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М/ф « Айболит», « Бегемот который боялся прививок»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rgbClr val="33CC33"/>
              </a:solidFill>
            </a:endParaRPr>
          </a:p>
        </p:txBody>
      </p:sp>
      <p:pic>
        <p:nvPicPr>
          <p:cNvPr id="22532" name="Рисунок 6" descr="0006-006-deti-imejut-pravo-na-meditsinskij-ukho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733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38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Реализация проекта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2060"/>
                </a:solidFill>
              </a:rPr>
              <a:t>Знакомить родителей с опасными для здоровья ситуациями, возникающими дома, на дороге и т.д. </a:t>
            </a:r>
            <a:r>
              <a:rPr lang="ru-RU" dirty="0" err="1" smtClean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 способами поведения в них.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2060"/>
                </a:solidFill>
              </a:rPr>
              <a:t>Информировать родителей о необходимости создания безопасных условий пребывания детей дома.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2060"/>
                </a:solidFill>
              </a:rPr>
              <a:t>Знакомить детей с правилами поведения в различных жизненных ситуаций.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Игра-беседа  «Если   чужой стучится в дверь».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002060"/>
                </a:solidFill>
              </a:rPr>
              <a:t>Дидактическая игра «Как обеспечить безопасность?»,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« Если ты поранился», « Пожар 01», «Скорая помощь 03</a:t>
            </a:r>
            <a:r>
              <a:rPr lang="ru-RU" dirty="0" smtClean="0">
                <a:solidFill>
                  <a:srgbClr val="008000"/>
                </a:solidFill>
              </a:rPr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33CC33"/>
              </a:solidFill>
            </a:endParaRPr>
          </a:p>
        </p:txBody>
      </p:sp>
      <p:pic>
        <p:nvPicPr>
          <p:cNvPr id="23556" name="Рисунок 4" descr="post-137360-13700667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450" y="0"/>
            <a:ext cx="2470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388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Реализация проекта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001000" cy="51054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300" b="1" u="sng" dirty="0" smtClean="0">
                <a:solidFill>
                  <a:srgbClr val="002060"/>
                </a:solidFill>
              </a:rPr>
              <a:t>Цель:</a:t>
            </a:r>
            <a:r>
              <a:rPr lang="ru-RU" sz="3300" dirty="0" smtClean="0">
                <a:solidFill>
                  <a:srgbClr val="002060"/>
                </a:solidFill>
              </a:rPr>
              <a:t> Поддерживать стремление родителей развивать художественную деятельность детей в детском саду и дома;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</a:rPr>
              <a:t>организовывать выставки семейного художественного творчества </a:t>
            </a:r>
            <a:r>
              <a:rPr lang="ru-RU" sz="29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600" b="1" u="sng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u="sng" dirty="0" smtClean="0">
                <a:solidFill>
                  <a:srgbClr val="008000"/>
                </a:solidFill>
              </a:rPr>
              <a:t>Аппликация. </a:t>
            </a:r>
            <a:endParaRPr lang="ru-RU" sz="2600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 smtClean="0">
                <a:solidFill>
                  <a:srgbClr val="008000"/>
                </a:solidFill>
              </a:rPr>
              <a:t>Тема:</a:t>
            </a:r>
            <a:r>
              <a:rPr lang="ru-RU" sz="2600" dirty="0" smtClean="0">
                <a:solidFill>
                  <a:srgbClr val="008000"/>
                </a:solidFill>
              </a:rPr>
              <a:t>  по мотивам русской народной сказки « </a:t>
            </a:r>
            <a:r>
              <a:rPr lang="ru-RU" sz="2600" dirty="0" err="1" smtClean="0">
                <a:solidFill>
                  <a:srgbClr val="008000"/>
                </a:solidFill>
              </a:rPr>
              <a:t>Заюшкина</a:t>
            </a:r>
            <a:r>
              <a:rPr lang="ru-RU" sz="2600" dirty="0" smtClean="0">
                <a:solidFill>
                  <a:srgbClr val="008000"/>
                </a:solidFill>
              </a:rPr>
              <a:t> избушка»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 smtClean="0">
                <a:solidFill>
                  <a:srgbClr val="008000"/>
                </a:solidFill>
              </a:rPr>
              <a:t>Задача:</a:t>
            </a:r>
            <a:r>
              <a:rPr lang="ru-RU" sz="2600" dirty="0" smtClean="0">
                <a:solidFill>
                  <a:srgbClr val="008000"/>
                </a:solidFill>
              </a:rPr>
              <a:t> Закреплять знание детей  о правах, что каждый имеет право на неприкосновенность жилища.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u="sng" dirty="0" smtClean="0">
                <a:solidFill>
                  <a:srgbClr val="008000"/>
                </a:solidFill>
              </a:rPr>
              <a:t>Аппликация</a:t>
            </a:r>
            <a:endParaRPr lang="ru-RU" sz="2600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 smtClean="0">
                <a:solidFill>
                  <a:srgbClr val="008000"/>
                </a:solidFill>
              </a:rPr>
              <a:t>Тема</a:t>
            </a:r>
            <a:r>
              <a:rPr lang="ru-RU" sz="2600" dirty="0" smtClean="0">
                <a:solidFill>
                  <a:srgbClr val="008000"/>
                </a:solidFill>
              </a:rPr>
              <a:t>: « Кошка с воздушными шариками» -  каждый имеет </a:t>
            </a:r>
            <a:r>
              <a:rPr lang="ru-RU" sz="2600" b="1" dirty="0" smtClean="0">
                <a:solidFill>
                  <a:srgbClr val="008000"/>
                </a:solidFill>
              </a:rPr>
              <a:t>право на медицинскую помощь</a:t>
            </a:r>
            <a:r>
              <a:rPr lang="ru-RU" sz="2600" dirty="0" smtClean="0">
                <a:solidFill>
                  <a:srgbClr val="00800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u="sng" dirty="0" smtClean="0">
                <a:solidFill>
                  <a:srgbClr val="008000"/>
                </a:solidFill>
              </a:rPr>
              <a:t>Лепка</a:t>
            </a:r>
            <a:endParaRPr lang="ru-RU" sz="2600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 smtClean="0">
                <a:solidFill>
                  <a:srgbClr val="008000"/>
                </a:solidFill>
              </a:rPr>
              <a:t>Тема:</a:t>
            </a:r>
            <a:r>
              <a:rPr lang="ru-RU" sz="2600" dirty="0" smtClean="0">
                <a:solidFill>
                  <a:srgbClr val="008000"/>
                </a:solidFill>
              </a:rPr>
              <a:t>  по мотивам венгерской сказки « Два жадных медвежонка» - Закреплять знание детей  о </a:t>
            </a:r>
            <a:r>
              <a:rPr lang="ru-RU" sz="2600" b="1" dirty="0" smtClean="0">
                <a:solidFill>
                  <a:srgbClr val="008000"/>
                </a:solidFill>
              </a:rPr>
              <a:t>праве на защиту чести и достоинства.</a:t>
            </a:r>
            <a:r>
              <a:rPr lang="ru-RU" sz="2600" dirty="0" smtClean="0">
                <a:solidFill>
                  <a:srgbClr val="008000"/>
                </a:solidFill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u="sng" dirty="0" smtClean="0">
                <a:solidFill>
                  <a:srgbClr val="008000"/>
                </a:solidFill>
              </a:rPr>
              <a:t>Лепка</a:t>
            </a:r>
            <a:endParaRPr lang="ru-RU" sz="2600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 smtClean="0">
                <a:solidFill>
                  <a:srgbClr val="008000"/>
                </a:solidFill>
              </a:rPr>
              <a:t>Тема</a:t>
            </a:r>
            <a:r>
              <a:rPr lang="ru-RU" sz="2600" dirty="0" smtClean="0">
                <a:solidFill>
                  <a:srgbClr val="008000"/>
                </a:solidFill>
              </a:rPr>
              <a:t>: рельефная декоративная из солёного теста « Цветы – сердечки  в подарок мамам, бабушкам». - Каждый ребенок имеет </a:t>
            </a:r>
            <a:r>
              <a:rPr lang="ru-RU" sz="2600" b="1" dirty="0" smtClean="0">
                <a:solidFill>
                  <a:srgbClr val="008000"/>
                </a:solidFill>
              </a:rPr>
              <a:t>право на семью.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u="sng" dirty="0" smtClean="0">
                <a:solidFill>
                  <a:srgbClr val="008000"/>
                </a:solidFill>
              </a:rPr>
              <a:t>Рисование</a:t>
            </a:r>
            <a:endParaRPr lang="ru-RU" sz="2600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b="1" dirty="0" smtClean="0">
                <a:solidFill>
                  <a:srgbClr val="008000"/>
                </a:solidFill>
              </a:rPr>
              <a:t>Тема:</a:t>
            </a:r>
            <a:r>
              <a:rPr lang="ru-RU" sz="2600" dirty="0" smtClean="0">
                <a:solidFill>
                  <a:srgbClr val="008000"/>
                </a:solidFill>
              </a:rPr>
              <a:t> «Кто в рукавичке живет» по мотивам сказки «Рукавичка» - </a:t>
            </a:r>
            <a:r>
              <a:rPr lang="ru-RU" sz="2600" b="1" dirty="0" smtClean="0">
                <a:solidFill>
                  <a:srgbClr val="008000"/>
                </a:solidFill>
              </a:rPr>
              <a:t>Право на имущество. </a:t>
            </a:r>
            <a:endParaRPr lang="ru-RU" sz="2600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008000"/>
              </a:solidFill>
            </a:endParaRPr>
          </a:p>
        </p:txBody>
      </p:sp>
      <p:pic>
        <p:nvPicPr>
          <p:cNvPr id="24580" name="Рисунок 4" descr="1562289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2466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Реализация проекта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7467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6600FF"/>
                </a:solidFill>
              </a:rPr>
              <a:t>Музыкальное развитие</a:t>
            </a:r>
            <a:endParaRPr lang="ru-RU" sz="2800" smtClean="0">
              <a:solidFill>
                <a:srgbClr val="66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u="sng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u="sng" smtClean="0">
                <a:solidFill>
                  <a:srgbClr val="002060"/>
                </a:solidFill>
              </a:rPr>
              <a:t>Задачи:</a:t>
            </a:r>
            <a:endParaRPr lang="ru-RU" u="sng" smtClean="0">
              <a:solidFill>
                <a:srgbClr val="002060"/>
              </a:solidFill>
            </a:endParaRP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Привлекать родителей к разнообразным формам совместной музыкально-художественной деятельности с детьми детского сада, способствующим возникновения ярких эмоций, творческого вдохновения, развитию общения. 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8000"/>
                </a:solidFill>
              </a:rPr>
              <a:t/>
            </a:r>
            <a:br>
              <a:rPr lang="ru-RU" b="1" smtClean="0">
                <a:solidFill>
                  <a:srgbClr val="008000"/>
                </a:solidFill>
              </a:rPr>
            </a:br>
            <a:endParaRPr lang="ru-RU" b="1" smtClean="0"/>
          </a:p>
        </p:txBody>
      </p:sp>
      <p:pic>
        <p:nvPicPr>
          <p:cNvPr id="25604" name="Рисунок 4" descr="det_sad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762000" y="474663"/>
            <a:ext cx="73152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b="1">
                <a:solidFill>
                  <a:srgbClr val="008000"/>
                </a:solidFill>
              </a:rPr>
              <a:t/>
            </a:r>
            <a:br>
              <a:rPr lang="ru-RU" b="1">
                <a:solidFill>
                  <a:srgbClr val="008000"/>
                </a:solidFill>
              </a:rPr>
            </a:br>
            <a:r>
              <a:rPr lang="ru-RU" sz="2000" b="1">
                <a:solidFill>
                  <a:srgbClr val="FF0066"/>
                </a:solidFill>
              </a:rPr>
              <a:t>«Город счастья» (развлечение по правам ребёнка с участием родителей).</a:t>
            </a:r>
            <a:endParaRPr lang="ru-RU" sz="2000">
              <a:solidFill>
                <a:srgbClr val="FF0066"/>
              </a:solidFill>
            </a:endParaRPr>
          </a:p>
          <a:p>
            <a:pPr marL="273050" indent="-273050"/>
            <a:endParaRPr lang="ru-RU" sz="2000" b="1" u="sng">
              <a:solidFill>
                <a:srgbClr val="6600FF"/>
              </a:solidFill>
            </a:endParaRPr>
          </a:p>
          <a:p>
            <a:pPr marL="273050" indent="-273050"/>
            <a:r>
              <a:rPr lang="ru-RU" sz="2400" b="1" u="sng">
                <a:solidFill>
                  <a:srgbClr val="008000"/>
                </a:solidFill>
              </a:rPr>
              <a:t>Цель: </a:t>
            </a:r>
          </a:p>
          <a:p>
            <a:pPr marL="273050" indent="-273050"/>
            <a:endParaRPr lang="ru-RU" sz="2000" u="sng">
              <a:solidFill>
                <a:srgbClr val="008000"/>
              </a:solidFill>
            </a:endParaRPr>
          </a:p>
          <a:p>
            <a:pPr marL="273050" indent="-273050"/>
            <a:r>
              <a:rPr lang="ru-RU" sz="2000">
                <a:solidFill>
                  <a:srgbClr val="002060"/>
                </a:solidFill>
              </a:rPr>
              <a:t>Закрепить знания детей и родителей о Конвенции ООН о правах ребенка. </a:t>
            </a:r>
          </a:p>
          <a:p>
            <a:pPr marL="273050" indent="-273050"/>
            <a:r>
              <a:rPr lang="ru-RU" sz="2400" b="1" u="sng">
                <a:solidFill>
                  <a:srgbClr val="008000"/>
                </a:solidFill>
              </a:rPr>
              <a:t>Задачи: </a:t>
            </a:r>
          </a:p>
          <a:p>
            <a:pPr marL="273050" indent="-273050"/>
            <a:endParaRPr lang="ru-RU" b="1" u="sng">
              <a:solidFill>
                <a:srgbClr val="008000"/>
              </a:solidFill>
            </a:endParaRPr>
          </a:p>
          <a:p>
            <a:pPr marL="273050" indent="-273050">
              <a:buFont typeface="Wingdings" pitchFamily="2" charset="2"/>
              <a:buChar char=""/>
            </a:pPr>
            <a:r>
              <a:rPr lang="ru-RU" sz="2000">
                <a:solidFill>
                  <a:srgbClr val="002060"/>
                </a:solidFill>
              </a:rPr>
              <a:t>Способствовать развитию правового мировоззрения и нравственных представлений.</a:t>
            </a:r>
          </a:p>
          <a:p>
            <a:pPr marL="273050" indent="-273050">
              <a:buFont typeface="Wingdings" pitchFamily="2" charset="2"/>
              <a:buChar char=""/>
            </a:pPr>
            <a:r>
              <a:rPr lang="ru-RU" sz="2000">
                <a:solidFill>
                  <a:srgbClr val="002060"/>
                </a:solidFill>
              </a:rPr>
              <a:t>Развивать умение рассуждать и делать выводы.</a:t>
            </a:r>
          </a:p>
          <a:p>
            <a:pPr marL="273050" indent="-273050">
              <a:buFont typeface="Wingdings" pitchFamily="2" charset="2"/>
              <a:buChar char=""/>
            </a:pPr>
            <a:r>
              <a:rPr lang="ru-RU" sz="2000">
                <a:solidFill>
                  <a:srgbClr val="002060"/>
                </a:solidFill>
              </a:rPr>
              <a:t>Воспитывать чувство самоуважения и уважения к другим.</a:t>
            </a:r>
          </a:p>
          <a:p>
            <a:pPr marL="273050" indent="-273050">
              <a:buFont typeface="Wingdings" pitchFamily="2" charset="2"/>
              <a:buChar char=""/>
            </a:pPr>
            <a:r>
              <a:rPr lang="ru-RU" sz="2000">
                <a:solidFill>
                  <a:srgbClr val="002060"/>
                </a:solidFill>
              </a:rPr>
              <a:t>Прослушивание песни «Мама для мамонтёнка», «Рыжий, рыжий конопатый» и др.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914400"/>
            <a:ext cx="80009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Права человека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Calibri" pitchFamily="34" charset="0"/>
                <a:cs typeface="Arial" pitchFamily="34" charset="0"/>
              </a:rPr>
              <a:t>–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это то, что защитит от произвола и несправедливости. Современное общество предъявляет человеку высокие требования. В настоящее время требуется активный человек, знающий свои права и умеющий уважать права других людей.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А права ребенка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Calibri" pitchFamily="34" charset="0"/>
                <a:cs typeface="Arial" pitchFamily="34" charset="0"/>
              </a:rPr>
              <a:t>–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обязательный и неотъемлемый компонент эффективного современного общества.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Дети не имеют достаточного, полного представления о своих правах, оттого мы считаем, что оптимальным возрастом формирования правовой грамотности является дошкольный возраст.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Поэтому наш проект посвящен этой проблеме, и он отвечает возрастным особенностям наших воспитанников.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/>
                <a:ea typeface="Calibri" pitchFamily="34" charset="0"/>
                <a:cs typeface="Arial" pitchFamily="34" charset="0"/>
              </a:rPr>
              <a:t> 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Основу любого проекта составляет замысел, т.к. именно замысел определяет направленность проекта и ту социальную реальность, в которой он может найти практическое применение.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Закон-это то, что не мешает, а помогает гражданину жить, поэтому детям нужно знать свои права и обязанности.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533400" y="3048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3CC33"/>
                </a:solidFill>
              </a:rPr>
              <a:t>АКТУАЛЬНОСТЬ</a:t>
            </a:r>
            <a:endParaRPr lang="ru-RU" sz="320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6934200" cy="64738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solidFill>
                  <a:srgbClr val="FF0066"/>
                </a:solidFill>
              </a:rPr>
              <a:t>Ожидаемые  конечные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000" b="1" dirty="0" smtClean="0">
                <a:solidFill>
                  <a:srgbClr val="FF0066"/>
                </a:solidFill>
              </a:rPr>
              <a:t> результаты:</a:t>
            </a:r>
            <a:endParaRPr lang="ru-RU" dirty="0" smtClean="0">
              <a:solidFill>
                <a:srgbClr val="FF0066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Повышение интереса родителей и совместной деятельности детей, педагогов и родителей. Научить ребенка соблюдать закон не оставаться равнодушным к происходящему.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Акция </a:t>
            </a:r>
            <a:r>
              <a:rPr lang="ru-RU" sz="2200" dirty="0" smtClean="0">
                <a:solidFill>
                  <a:srgbClr val="002060"/>
                </a:solidFill>
              </a:rPr>
              <a:t>к международному Дню семьи «Счастье ребёнка в наших руках».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u="sng" dirty="0" smtClean="0">
                <a:solidFill>
                  <a:srgbClr val="008000"/>
                </a:solidFill>
              </a:rPr>
              <a:t>Цель мероприятия:</a:t>
            </a:r>
            <a:r>
              <a:rPr lang="ru-RU" sz="2200" u="sng" dirty="0" smtClean="0">
                <a:solidFill>
                  <a:srgbClr val="008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Сплотить семьи в совместной деятельности.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u="sng" dirty="0" smtClean="0">
                <a:solidFill>
                  <a:srgbClr val="008000"/>
                </a:solidFill>
              </a:rPr>
              <a:t>Задачи:</a:t>
            </a:r>
            <a:endParaRPr lang="ru-RU" sz="2200" u="sng" dirty="0" smtClean="0">
              <a:solidFill>
                <a:srgbClr val="008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 Обратить внимание членов каждой семьи друг к другу, уметь вместе обсудить и сформулировать свои семейные цели, мечты.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Дать понять о важности в семье единства, уважения, понимания  всех членов семьи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6" name="Рисунок 5" descr="1338534504_28948_20090410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0"/>
            <a:ext cx="2514600" cy="257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Реализация проекта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6781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b="1" smtClean="0">
                <a:solidFill>
                  <a:srgbClr val="33CC33"/>
                </a:solidFill>
              </a:rPr>
              <a:t>Формы взаимодействия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b="1" smtClean="0">
                <a:solidFill>
                  <a:srgbClr val="33CC33"/>
                </a:solidFill>
              </a:rPr>
              <a:t> с семьей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b="1" smtClean="0"/>
              <a:t>▪ </a:t>
            </a:r>
            <a:r>
              <a:rPr lang="ru-RU" altLang="zh-CN" smtClean="0"/>
              <a:t>Анкетирование  «Какие  вы  знаете  документы  по  правам  ребенка», «Хорошие  ли  вы родители».</a:t>
            </a:r>
            <a:endParaRPr lang="ru-RU" altLang="zh-CN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b="1" smtClean="0"/>
              <a:t>▪ </a:t>
            </a:r>
            <a:r>
              <a:rPr lang="ru-RU" altLang="zh-CN" smtClean="0"/>
              <a:t>Консультации.  </a:t>
            </a:r>
            <a:endParaRPr lang="ru-RU" altLang="zh-CN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b="1" smtClean="0"/>
              <a:t>▪ </a:t>
            </a:r>
            <a:r>
              <a:rPr lang="ru-RU" altLang="zh-CN" smtClean="0"/>
              <a:t>Творческие  задания  совместно  с  родителями,  сочинения  на  тему: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smtClean="0"/>
              <a:t>- «Домашние обязанности  детей»;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smtClean="0"/>
              <a:t>- «Мой мир» (с рисунками и  фото).</a:t>
            </a:r>
            <a:endParaRPr lang="ru-RU" altLang="zh-CN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b="1" smtClean="0"/>
              <a:t>▪ </a:t>
            </a:r>
            <a:r>
              <a:rPr lang="ru-RU" altLang="zh-CN" smtClean="0"/>
              <a:t>Собрание</a:t>
            </a:r>
            <a:r>
              <a:rPr lang="ru-RU" altLang="zh-CN" b="1" smtClean="0"/>
              <a:t>  </a:t>
            </a:r>
            <a:r>
              <a:rPr lang="ru-RU" altLang="zh-CN" smtClean="0"/>
              <a:t>«Маленьким детям - Большие права» (семейная гостиная).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zh-CN" b="1" smtClean="0"/>
              <a:t>▪ </a:t>
            </a:r>
            <a:r>
              <a:rPr lang="ru-RU" altLang="zh-CN" smtClean="0"/>
              <a:t>Папка – передвижка «Права детей». </a:t>
            </a:r>
            <a:endParaRPr lang="ru-RU" smtClean="0"/>
          </a:p>
        </p:txBody>
      </p:sp>
      <p:pic>
        <p:nvPicPr>
          <p:cNvPr id="28676" name="Рисунок 3" descr="bottom-dar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3147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6908" y="228601"/>
            <a:ext cx="655019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Список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литературы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228600" y="1012825"/>
            <a:ext cx="8382000" cy="526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От рождения до школы. Примерная основная общеобразовательная программа дошкольного образования. Веракса Н. Е. Васильева М. А.,  Комарова Т. С."/>
              </a:rPr>
              <a:t>1.От рождения до школы. Примерная основная общеобразовательная программа дошкольного образования. Веракса Н. Е. Васильева М. А., Комарова Т. С.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Издательство: 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Мозаика-Синтез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Этические беседы с детьми 4-7 лет Петрова В. И., Стульник Т. Д. 2012 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Владимирова. О чем говорят рисунки ребенка [Текст]/ О.Владимирова// Мой маленький. 2007.- №9- С.20-22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Т.А. Шорыгина «Беседы о правах ребёнка», Москва, 2011 год.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5.Кардаш Е.Л. Занятие с детьми о правах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6.Семейный кодекс Российской Федерации (от 10.02.2003 год).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Закон РФ «Об основных гарантиях прав ребенка в Российской Федерации» (от 24.07.1998 год).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Пыжьянова Я. «Права ребенка». Журнал «Ребенок в детском саду, 2003, №3,4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Н.Г.Зеленова, Л.Е.Осипова «Я – ребенок, и я…и я имею право», Москва, 2007.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Гетманова А.Р. «Программа по воспитанию основ правовой культуры у дошкольников», Набережные Челны, 2009.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В.Антонов «Изучаем права человека», Москва, 1996.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Е.Рылеева «Как помочь дошкольнику найти свое место в мире людей», Москва, 2001.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Давыдова, О. И., Вялкова, С.М. Беседы об ответственности и правах ребенка [Текст]/ О.И. Давыдова, С.М. Вялкова – М.: ТЦ Сфера, 2008.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Декларация прав ребенка [Текст]// Провозглашена резолюцией 1386 (XIV) Генеральной Ассамблеи (20.11.1959г.).- Ростов /Дон, «Феникс»,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zh-CN" b="1" i="1" smtClean="0">
                <a:solidFill>
                  <a:srgbClr val="009900"/>
                </a:solidFill>
              </a:rPr>
              <a:t>Продолжительность проекта: </a:t>
            </a:r>
            <a:r>
              <a:rPr lang="ru-RU" altLang="zh-CN" i="1" smtClean="0"/>
              <a:t>долгосрочный (декабрь – май).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zh-CN" b="1" i="1" smtClean="0">
                <a:solidFill>
                  <a:srgbClr val="009900"/>
                </a:solidFill>
              </a:rPr>
              <a:t>Тип проекта: социальный</a:t>
            </a:r>
            <a:endParaRPr lang="ru-RU" altLang="zh-CN" b="1" i="1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zh-CN" b="1" i="1" smtClean="0">
                <a:solidFill>
                  <a:srgbClr val="009900"/>
                </a:solidFill>
              </a:rPr>
              <a:t>Участники проекта:  </a:t>
            </a:r>
            <a:r>
              <a:rPr lang="ru-RU" altLang="zh-CN" i="1" smtClean="0"/>
              <a:t>дети старшего дошкольного  возраста,  родители воспитанников, воспитатели, социальный педагог музыкальный  руководитель.</a:t>
            </a:r>
            <a:endParaRPr lang="ru-RU" altLang="zh-CN" i="1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zh-CN" b="1" i="1" smtClean="0">
                <a:solidFill>
                  <a:srgbClr val="009900"/>
                </a:solidFill>
              </a:rPr>
              <a:t>Возраст детей:</a:t>
            </a:r>
            <a:r>
              <a:rPr lang="ru-RU" altLang="zh-CN" i="1" smtClean="0">
                <a:solidFill>
                  <a:srgbClr val="009900"/>
                </a:solidFill>
              </a:rPr>
              <a:t> </a:t>
            </a:r>
            <a:r>
              <a:rPr lang="ru-RU" altLang="zh-CN" i="1" smtClean="0"/>
              <a:t>5 - 6 лет.</a:t>
            </a:r>
            <a:endParaRPr lang="ru-RU" i="1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31658" y="0"/>
            <a:ext cx="78806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ПАСПОРТ проекта</a:t>
            </a:r>
          </a:p>
        </p:txBody>
      </p:sp>
      <p:pic>
        <p:nvPicPr>
          <p:cNvPr id="10244" name="Рисунок 5" descr="133065089344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295400"/>
            <a:ext cx="204628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1" y="304800"/>
            <a:ext cx="37337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304800" y="1295400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Sylfaen" pitchFamily="18" charset="0"/>
              </a:rPr>
              <a:t>Познакомить детей и родителей в доступной интересной  форме о правах ребёнка по воспитанию в семье и образовательных учреждениях, о правах на  охрану  физического, психического, духовного и нравственного здоровья.</a:t>
            </a:r>
          </a:p>
        </p:txBody>
      </p:sp>
      <p:pic>
        <p:nvPicPr>
          <p:cNvPr id="11268" name="Рисунок 9" descr="1303195692_prevyuprava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9963"/>
            <a:ext cx="317658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8229600" cy="430371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Развивать коммуникативные навыки детей.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Формировать у детей навыки социальной ответственности, способности чувствовать, понимать себя и другого человека.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Развивать у детей навыки общения в различных жизненных ситуациях.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Формировать у детей умение анализировать своё собственное поведение и поступки окружающих людей</a:t>
            </a:r>
            <a:endParaRPr lang="ru-RU" altLang="zh-CN" sz="2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645" y="228600"/>
            <a:ext cx="853470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 для детей</a:t>
            </a:r>
            <a:r>
              <a:rPr lang="ru-RU" altLang="zh-CN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292" name="AutoShape 6" descr="http://school55.centerstart.ru/sites/default/files/u12/pravo_konvencia.gif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AutoShape 8" descr="http://school55.centerstart.ru/sites/default/files/u12/pravo_konvencia.gif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4" name="Рисунок 7" descr="pravo_konvencia (1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41838"/>
            <a:ext cx="38862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Закрепить знания родителей воспринимать ребёнка как личность.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Активизировать родителей в процессе работы по формированию правового сознания детей.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Обогащать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детско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родительские отношения опытом совместной  творческой деятельности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457200"/>
            <a:ext cx="6019799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/>
                <a:solidFill>
                  <a:schemeClr val="accent3"/>
                </a:solidFill>
              </a:rPr>
              <a:t>ЗАДАЧИ </a:t>
            </a:r>
          </a:p>
          <a:p>
            <a:pPr algn="ctr">
              <a:defRPr/>
            </a:pPr>
            <a:r>
              <a:rPr lang="ru-RU" sz="4400" b="1" dirty="0">
                <a:ln/>
                <a:solidFill>
                  <a:schemeClr val="accent3"/>
                </a:solidFill>
              </a:rPr>
              <a:t>для родителей</a:t>
            </a:r>
          </a:p>
        </p:txBody>
      </p:sp>
      <p:pic>
        <p:nvPicPr>
          <p:cNvPr id="13316" name="Picture 7" descr="i?id=292124944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24384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43888" cy="1314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6600FF"/>
                </a:solidFill>
              </a:rPr>
              <a:t/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/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/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/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/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/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>ОЖИДАЕМЫЕ </a:t>
            </a:r>
            <a:br>
              <a:rPr lang="ru-RU" sz="4800" b="1" dirty="0" smtClean="0">
                <a:solidFill>
                  <a:srgbClr val="6600FF"/>
                </a:solidFill>
              </a:rPr>
            </a:br>
            <a:r>
              <a:rPr lang="ru-RU" sz="4800" b="1" dirty="0" smtClean="0">
                <a:solidFill>
                  <a:srgbClr val="6600FF"/>
                </a:solidFill>
              </a:rPr>
              <a:t>результаты по проекту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Сформированы элементарные представления детей  о свободе личности как достижении человечества.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В  процессе  правового  воспитания важно, чтобы  дошкольник  усвоил ключевые  понятия: закон, право, правонарушения, национальные отношения.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Сформированы элементарные гражданские  навыки: открытость к диалогу, толерантность, умение решать возникающие в повседневной  жизни  конфликты  правовыми  способами.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Повышение  уровня  правовой  культуры  родителей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Сформированная  организационно-правовая  основа  взаимодействия  родителей,  детей  и  педагогов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Активизация интересов  детей  и  родителей  в  области  прав  и обязанностей.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zh-CN" sz="2000" i="1" smtClean="0"/>
              <a:t>Обобщение  опыта работы воспитателей  и  специалистов  ДОУ  по  теме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0400" y="381000"/>
            <a:ext cx="5562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  <a:ea typeface="Times New Roman" pitchFamily="18" charset="0"/>
                <a:cs typeface="Arial" pitchFamily="34" charset="0"/>
              </a:rPr>
              <a:t>Перечень основных мероприятий</a:t>
            </a:r>
          </a:p>
          <a:p>
            <a:pPr algn="ctr">
              <a:defRPr/>
            </a:pPr>
            <a:r>
              <a:rPr lang="ru-RU" sz="2400" b="1" dirty="0">
                <a:ln/>
                <a:solidFill>
                  <a:schemeClr val="accent3"/>
                </a:solidFill>
                <a:ea typeface="Times New Roman" pitchFamily="18" charset="0"/>
                <a:cs typeface="Arial" pitchFamily="34" charset="0"/>
              </a:rPr>
              <a:t> реализации проекта: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81000" y="2901950"/>
            <a:ext cx="7848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Родительское собрание на тему «Права ребенка – это права взрослого».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Практические консультации для родителей.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Тематические беседы.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Оформление стенда «Права ребенка». 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Тематические занятия по правам ребенка: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/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 « Ваши права дети», «Права ребенка на имя, отчество и фамилию», «Мой дом – моя крепость».</a:t>
            </a:r>
            <a:endParaRPr lang="ru-RU" sz="2000">
              <a:solidFill>
                <a:srgbClr val="00B05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B050"/>
                </a:solidFill>
                <a:cs typeface="Times New Roman" pitchFamily="18" charset="0"/>
              </a:rPr>
              <a:t>Акция к международному Дню семьи «Счастье ребёнка в наших руках».</a:t>
            </a:r>
            <a:endParaRPr lang="ru-RU" sz="2000">
              <a:solidFill>
                <a:srgbClr val="00B050"/>
              </a:solidFill>
            </a:endParaRPr>
          </a:p>
        </p:txBody>
      </p:sp>
      <p:pic>
        <p:nvPicPr>
          <p:cNvPr id="15364" name="Рисунок 6" descr="8c744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04800" y="911225"/>
            <a:ext cx="8382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FF0066"/>
                </a:solidFill>
                <a:latin typeface="Times New Roman" pitchFamily="18" charset="0"/>
              </a:rPr>
              <a:t>Социально – коммуникативное </a:t>
            </a:r>
          </a:p>
          <a:p>
            <a:pPr eaLnBrk="0" hangingPunct="0"/>
            <a:r>
              <a:rPr lang="ru-RU" sz="2400" b="1">
                <a:solidFill>
                  <a:srgbClr val="FF0066"/>
                </a:solidFill>
                <a:latin typeface="Times New Roman" pitchFamily="18" charset="0"/>
              </a:rPr>
              <a:t>развитие </a:t>
            </a:r>
          </a:p>
          <a:p>
            <a:pPr eaLnBrk="0" hangingPunct="0"/>
            <a:r>
              <a:rPr lang="ru-RU" sz="2800" b="1" u="sng">
                <a:solidFill>
                  <a:srgbClr val="002060"/>
                </a:solidFill>
                <a:latin typeface="Times New Roman" pitchFamily="18" charset="0"/>
              </a:rPr>
              <a:t>Задачи: </a:t>
            </a:r>
          </a:p>
          <a:p>
            <a:pPr eaLnBrk="0" hangingPunct="0"/>
            <a:endParaRPr lang="ru-RU" sz="2800" u="sng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Изучать особенности общения детей и взрослых в семье.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Обращать внимание родителей на возможность развития коммуникативной сферы ребенка в семье и детском саду. 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Рекомендовать родителям использовать каждую возможность для общения с ребёнком.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Развивать коммуникативные навыки у детей.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Беседы  о  правовых  праздниках   </a:t>
            </a:r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День защиты детей</a:t>
            </a:r>
            <a:r>
              <a:rPr lang="ru-RU" sz="2000">
                <a:solidFill>
                  <a:srgbClr val="002060"/>
                </a:solidFill>
              </a:rPr>
              <a:t>»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День семьи</a:t>
            </a:r>
            <a:r>
              <a:rPr lang="ru-RU" sz="2000">
                <a:solidFill>
                  <a:srgbClr val="002060"/>
                </a:solidFill>
              </a:rPr>
              <a:t>»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▪ Оформление  коллажа   </a:t>
            </a:r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Семья без детей, что цветок без запаха</a:t>
            </a:r>
            <a:r>
              <a:rPr lang="ru-RU" sz="2000">
                <a:solidFill>
                  <a:srgbClr val="002060"/>
                </a:solidFill>
              </a:rPr>
              <a:t>»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000">
              <a:solidFill>
                <a:srgbClr val="002060"/>
              </a:solidFill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▪ Разучивание стихотворения о правах Шарль Луи Монтескье </a:t>
            </a:r>
            <a:r>
              <a:rPr lang="ru-RU" sz="2000">
                <a:solidFill>
                  <a:srgbClr val="002060"/>
                </a:solidFill>
              </a:rPr>
              <a:t>«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Большая семья</a:t>
            </a:r>
            <a:r>
              <a:rPr lang="ru-RU" sz="2000">
                <a:solidFill>
                  <a:srgbClr val="002060"/>
                </a:solidFill>
              </a:rPr>
              <a:t>»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4891087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Реализация проекта</a:t>
            </a:r>
          </a:p>
        </p:txBody>
      </p:sp>
      <p:pic>
        <p:nvPicPr>
          <p:cNvPr id="16388" name="Рисунок 9" descr="1-nov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238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</TotalTime>
  <Words>1280</Words>
  <Application>Microsoft Office PowerPoint</Application>
  <PresentationFormat>Экран (4:3)</PresentationFormat>
  <Paragraphs>198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      ОЖИДАЕМЫЕ  результаты по проекту</vt:lpstr>
      <vt:lpstr>Слайд 8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 </vt:lpstr>
      <vt:lpstr>Реализация проекта</vt:lpstr>
      <vt:lpstr>Слайд 19</vt:lpstr>
      <vt:lpstr>Слайд 20</vt:lpstr>
      <vt:lpstr>Реализация проекта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Родители</dc:creator>
  <cp:lastModifiedBy>Мария</cp:lastModifiedBy>
  <cp:revision>19</cp:revision>
  <cp:lastPrinted>1601-01-01T00:00:00Z</cp:lastPrinted>
  <dcterms:created xsi:type="dcterms:W3CDTF">2012-11-24T11:38:09Z</dcterms:created>
  <dcterms:modified xsi:type="dcterms:W3CDTF">2016-02-05T08:10:58Z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