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256" r:id="rId2"/>
    <p:sldId id="260" r:id="rId3"/>
    <p:sldId id="263" r:id="rId4"/>
    <p:sldId id="259" r:id="rId5"/>
    <p:sldId id="281" r:id="rId6"/>
    <p:sldId id="371" r:id="rId7"/>
    <p:sldId id="264" r:id="rId8"/>
    <p:sldId id="370" r:id="rId9"/>
    <p:sldId id="274" r:id="rId10"/>
    <p:sldId id="372" r:id="rId11"/>
    <p:sldId id="275" r:id="rId12"/>
    <p:sldId id="276" r:id="rId13"/>
    <p:sldId id="362" r:id="rId14"/>
    <p:sldId id="363" r:id="rId15"/>
    <p:sldId id="364" r:id="rId16"/>
    <p:sldId id="373" r:id="rId17"/>
    <p:sldId id="366" r:id="rId18"/>
    <p:sldId id="295" r:id="rId19"/>
    <p:sldId id="368" r:id="rId20"/>
    <p:sldId id="374" r:id="rId21"/>
    <p:sldId id="30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9933"/>
    <a:srgbClr val="CC9900"/>
    <a:srgbClr val="FF99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39" autoAdjust="0"/>
    <p:restoredTop sz="86477" autoAdjust="0"/>
  </p:normalViewPr>
  <p:slideViewPr>
    <p:cSldViewPr>
      <p:cViewPr>
        <p:scale>
          <a:sx n="118" d="100"/>
          <a:sy n="118" d="100"/>
        </p:scale>
        <p:origin x="1086" y="19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7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B338C-7075-4DD7-B046-D359050763F7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9B1D8-A0D0-4D88-ACB9-EFDFC23A5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46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05FFEA-C274-47F0-BE97-2B8B09DF7900}" type="datetime1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6EF0-735D-4D5C-8A23-9D20C58970BC}" type="datetime1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8F5C-8EBC-4046-99BC-62A2E9F29077}" type="datetime1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8064-4058-4BF6-A01D-7704EB1C9ED6}" type="datetime1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A848-E24C-41F4-873F-BD8B0DC3C14D}" type="datetime1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15AB-3EAE-474A-B453-906062FB47EB}" type="datetime1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352A-AAD8-4010-9485-7558DE327507}" type="datetime1">
              <a:rPr lang="ru-RU" smtClean="0"/>
              <a:pPr/>
              <a:t>28.12.2015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BD90-A05B-4484-9104-786D3A8648E0}" type="datetime1">
              <a:rPr lang="ru-RU" smtClean="0"/>
              <a:pPr/>
              <a:t>28.12.2015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E64B-1213-4800-A509-2C1E45F717FD}" type="datetime1">
              <a:rPr lang="ru-RU" smtClean="0"/>
              <a:pPr/>
              <a:t>28.12.2015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9097-4703-499D-BA39-8F3BD7CD7733}" type="datetime1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F0BA-41DC-4E29-BBB2-56905CD21EB9}" type="datetime1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892F03A-606C-4CF7-B6EB-21F63209BDE6}" type="datetime1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2;&#1086;&#1085;&#1082;&#1091;&#1088;&#1089;%20&#1074;&#1086;&#1083;&#1100;&#1089;&#1082;\Medlennaya_fonovaya_melodiya_-_Bez_nazvaniya_(iPlayer.fm).mp3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video" Target="file:///E:\&#1082;&#1086;&#1085;&#1082;&#1091;&#1088;&#1089;%20&#1074;&#1086;&#1083;&#1100;&#1089;&#1082;\MVI_1451.avi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E:\&#1082;&#1086;&#1085;&#1082;&#1091;&#1088;&#1089;%20&#1074;&#1086;&#1083;&#1100;&#1089;&#1082;\Medlennaya_fonovaya_melodiya_-_Bez_nazvaniya_(iPlayer.fm)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irnkniz.ru/2012/11/04/otzyivyi-pisateley-rossii-o-tvorchestve-kukleva-nikolaya-vasilevicha/" TargetMode="External"/><Relationship Id="rId2" Type="http://schemas.openxmlformats.org/officeDocument/2006/relationships/hyperlink" Target="http://www.proza.ru/2014/01/14/101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43608" y="620688"/>
            <a:ext cx="7416824" cy="5184576"/>
          </a:xfrm>
          <a:noFill/>
        </p:spPr>
        <p:txBody>
          <a:bodyPr>
            <a:normAutofit fontScale="92500" lnSpcReduction="10000"/>
          </a:bodyPr>
          <a:lstStyle/>
          <a:p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</a:t>
            </a:r>
            <a:endParaRPr lang="ru-RU" sz="1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ru-RU" sz="5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Поэт солдатской чести</a:t>
            </a:r>
          </a:p>
          <a:p>
            <a:pPr algn="r"/>
            <a:endParaRPr lang="ru-RU" sz="2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r"/>
            <a:endParaRPr lang="ru-RU" sz="2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r"/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r"/>
            <a:endParaRPr lang="ru-RU" b="1" dirty="0" smtClean="0">
              <a:ln w="10541" cmpd="sng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  <a:p>
            <a:pPr algn="r"/>
            <a:endParaRPr lang="ru-RU" b="1" dirty="0" smtClean="0">
              <a:ln w="10541" cmpd="sng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  <a:p>
            <a:pPr algn="r"/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990000"/>
                </a:solidFill>
                <a:effectLst/>
              </a:rPr>
              <a:t>Литературно-музыкальная композиция</a:t>
            </a:r>
          </a:p>
          <a:p>
            <a:pPr algn="r"/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990000"/>
                </a:solidFill>
                <a:effectLst/>
              </a:rPr>
              <a:t>Автор: </a:t>
            </a:r>
            <a:r>
              <a:rPr lang="ru-RU" sz="2000" b="1" dirty="0" err="1" smtClean="0">
                <a:ln w="10541" cmpd="sng">
                  <a:noFill/>
                  <a:prstDash val="solid"/>
                </a:ln>
                <a:solidFill>
                  <a:srgbClr val="990000"/>
                </a:solidFill>
                <a:effectLst/>
              </a:rPr>
              <a:t>Линькова</a:t>
            </a:r>
            <a:r>
              <a:rPr lang="ru-RU" sz="2000" b="1" smtClean="0">
                <a:ln w="10541" cmpd="sng">
                  <a:noFill/>
                  <a:prstDash val="solid"/>
                </a:ln>
                <a:solidFill>
                  <a:srgbClr val="990000"/>
                </a:solidFill>
                <a:effectLst/>
              </a:rPr>
              <a:t> </a:t>
            </a:r>
            <a:r>
              <a:rPr lang="ru-RU" sz="2000" b="1" smtClean="0">
                <a:ln w="10541" cmpd="sng">
                  <a:noFill/>
                  <a:prstDash val="solid"/>
                </a:ln>
                <a:solidFill>
                  <a:srgbClr val="990000"/>
                </a:solidFill>
                <a:effectLst/>
              </a:rPr>
              <a:t>И.Г.</a:t>
            </a:r>
            <a:endParaRPr lang="ru-RU" sz="2000" b="1" dirty="0" smtClean="0">
              <a:ln w="10541" cmpd="sng">
                <a:noFill/>
                <a:prstDash val="solid"/>
              </a:ln>
              <a:solidFill>
                <a:srgbClr val="990000"/>
              </a:solidFill>
              <a:effectLst/>
            </a:endParaRPr>
          </a:p>
          <a:p>
            <a:pPr algn="r"/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990000"/>
                </a:solidFill>
                <a:effectLst/>
              </a:rPr>
              <a:t>    зав. библиотекой  МОУ «СОШ № 2 р.п. Сенной»</a:t>
            </a:r>
          </a:p>
          <a:p>
            <a:pPr algn="r"/>
            <a:endParaRPr lang="ru-RU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  <a:p>
            <a:endParaRPr lang="ru-RU" sz="6600" b="1" dirty="0" smtClean="0">
              <a:solidFill>
                <a:schemeClr val="tx1"/>
              </a:solidFill>
            </a:endParaRPr>
          </a:p>
          <a:p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7" name="Medlennaya_fonovaya_melodiya_-_Bez_nazvani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83768" y="5517232"/>
            <a:ext cx="304800" cy="304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67744" y="620688"/>
            <a:ext cx="4434163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>
                  <a:noFill/>
                </a:ln>
                <a:solidFill>
                  <a:srgbClr val="990000"/>
                </a:solidFill>
              </a:rPr>
              <a:t>Году литературы посвящается</a:t>
            </a:r>
          </a:p>
          <a:p>
            <a:pPr algn="ctr"/>
            <a:endParaRPr lang="ru-RU" sz="2800" b="1" cap="none" spc="0" dirty="0" smtClean="0">
              <a:ln w="11430"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user\Desktop\Линькова 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35" y="431352"/>
            <a:ext cx="6096317" cy="3659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4429125"/>
            <a:ext cx="9144000" cy="1857375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Невообразимыми каракулями В.Солопов продолжает записывать все новые и новые стихи. Каждая попытка взять в руки карандаш причиняет адскую боль .Он диктует стихи присевшим у койки друзьям, передает в редакцию газеты по телефону.</a:t>
            </a:r>
            <a:endParaRPr lang="ru-RU" sz="2400" b="1" dirty="0" smtClean="0"/>
          </a:p>
          <a:p>
            <a:endParaRPr lang="ru-RU" sz="24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060848"/>
            <a:ext cx="8712967" cy="4608511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accent1"/>
                </a:solidFill>
              </a:rPr>
              <a:t>Жизнь прожить – не поле перейти,-</a:t>
            </a:r>
          </a:p>
          <a:p>
            <a:r>
              <a:rPr lang="ru-RU" sz="2000" b="1" i="1" dirty="0" smtClean="0">
                <a:solidFill>
                  <a:schemeClr val="accent1"/>
                </a:solidFill>
              </a:rPr>
              <a:t>Говорится издавна в народе.</a:t>
            </a:r>
          </a:p>
          <a:p>
            <a:r>
              <a:rPr lang="ru-RU" sz="2000" b="1" i="1" dirty="0" smtClean="0">
                <a:solidFill>
                  <a:schemeClr val="accent1"/>
                </a:solidFill>
              </a:rPr>
              <a:t>Без борьбы победа не приходит, </a:t>
            </a:r>
          </a:p>
          <a:p>
            <a:r>
              <a:rPr lang="ru-RU" sz="2000" b="1" i="1" dirty="0" smtClean="0">
                <a:solidFill>
                  <a:schemeClr val="accent1"/>
                </a:solidFill>
              </a:rPr>
              <a:t>К ней ведут тернистые пути.</a:t>
            </a:r>
          </a:p>
          <a:p>
            <a:pPr marL="1800000"/>
            <a:r>
              <a:rPr lang="ru-RU" sz="2000" b="1" i="1" dirty="0" smtClean="0">
                <a:solidFill>
                  <a:schemeClr val="accent1"/>
                </a:solidFill>
              </a:rPr>
              <a:t>Варишь сталь ты или сеешь рожь,</a:t>
            </a:r>
          </a:p>
          <a:p>
            <a:pPr marL="1800000"/>
            <a:r>
              <a:rPr lang="ru-RU" sz="2000" b="1" i="1" dirty="0" smtClean="0">
                <a:solidFill>
                  <a:schemeClr val="accent1"/>
                </a:solidFill>
              </a:rPr>
              <a:t>Трудишься и зиму ты, и лето</a:t>
            </a:r>
          </a:p>
          <a:p>
            <a:pPr marL="1800000"/>
            <a:r>
              <a:rPr lang="ru-RU" sz="2000" b="1" i="1" dirty="0" smtClean="0">
                <a:solidFill>
                  <a:schemeClr val="accent1"/>
                </a:solidFill>
              </a:rPr>
              <a:t>Но зато какое счастье это-</a:t>
            </a:r>
          </a:p>
          <a:p>
            <a:pPr marL="1800000"/>
            <a:r>
              <a:rPr lang="ru-RU" sz="2000" b="1" i="1" dirty="0" smtClean="0">
                <a:solidFill>
                  <a:schemeClr val="accent1"/>
                </a:solidFill>
              </a:rPr>
              <a:t>Знать, что ты для родины живешь!</a:t>
            </a:r>
          </a:p>
          <a:p>
            <a:pPr marL="3600000"/>
            <a:r>
              <a:rPr lang="ru-RU" sz="2000" b="1" i="1" dirty="0" smtClean="0">
                <a:solidFill>
                  <a:schemeClr val="accent1"/>
                </a:solidFill>
              </a:rPr>
              <a:t>Что тебе твоим простым рукам</a:t>
            </a:r>
          </a:p>
          <a:p>
            <a:pPr marL="3600000"/>
            <a:r>
              <a:rPr lang="ru-RU" sz="2000" b="1" i="1" dirty="0" smtClean="0">
                <a:solidFill>
                  <a:schemeClr val="accent1"/>
                </a:solidFill>
              </a:rPr>
              <a:t>И земля , и небо – все покорно.</a:t>
            </a:r>
          </a:p>
          <a:p>
            <a:pPr marL="3600000"/>
            <a:r>
              <a:rPr lang="ru-RU" sz="2000" b="1" i="1" dirty="0" smtClean="0">
                <a:solidFill>
                  <a:schemeClr val="accent1"/>
                </a:solidFill>
              </a:rPr>
              <a:t>Беспокойный , яростный, огромный</a:t>
            </a:r>
          </a:p>
          <a:p>
            <a:pPr marL="3600000"/>
            <a:r>
              <a:rPr lang="ru-RU" sz="2000" b="1" i="1" dirty="0" smtClean="0">
                <a:solidFill>
                  <a:schemeClr val="accent1"/>
                </a:solidFill>
              </a:rPr>
              <a:t>Мир к твоим склоняется ногам.</a:t>
            </a:r>
          </a:p>
          <a:p>
            <a:pPr marL="3600000"/>
            <a:endParaRPr lang="ru-RU" sz="2000" b="1" i="1" dirty="0">
              <a:solidFill>
                <a:schemeClr val="accent1"/>
              </a:solidFill>
            </a:endParaRP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344816" cy="1363758"/>
          </a:xfrm>
        </p:spPr>
        <p:txBody>
          <a:bodyPr/>
          <a:lstStyle/>
          <a:p>
            <a:r>
              <a:rPr lang="ru-RU" sz="2000" dirty="0" smtClean="0"/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Все , что он пишет , наполнено оптимизмом, удивительно светлым, радостным  восприятием мира, бесконечной, бесконечной гордостью за свое время, свою страну, ее замечательных людей.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411319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85720" y="2071678"/>
            <a:ext cx="8487144" cy="4454889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90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2420888"/>
            <a:ext cx="8388424" cy="4248472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ru-RU" sz="2600" b="1" i="1" dirty="0" smtClean="0">
                <a:solidFill>
                  <a:schemeClr val="accent1"/>
                </a:solidFill>
              </a:rPr>
              <a:t>                     </a:t>
            </a:r>
            <a:r>
              <a:rPr lang="ru-RU" sz="2600" b="1" i="1" dirty="0">
                <a:solidFill>
                  <a:schemeClr val="accent1"/>
                </a:solidFill>
              </a:rPr>
              <a:t>Каждое деревце, каждый листок,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ru-RU" sz="2600" b="1" i="1" dirty="0" smtClean="0">
                <a:solidFill>
                  <a:schemeClr val="accent1"/>
                </a:solidFill>
              </a:rPr>
              <a:t>                     Снова </a:t>
            </a:r>
            <a:r>
              <a:rPr lang="ru-RU" sz="2600" b="1" i="1" dirty="0">
                <a:solidFill>
                  <a:schemeClr val="accent1"/>
                </a:solidFill>
              </a:rPr>
              <a:t>я слышу журчанье Терешки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ru-RU" sz="2600" b="1" i="1" dirty="0">
                <a:solidFill>
                  <a:schemeClr val="accent1"/>
                </a:solidFill>
              </a:rPr>
              <a:t>                     Там, где она огибает лесок.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ru-RU" sz="2600" b="1" i="1" dirty="0">
                <a:solidFill>
                  <a:schemeClr val="accent1"/>
                </a:solidFill>
              </a:rPr>
              <a:t>                     Тихо бреду я тропинкой прибрежною,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ru-RU" sz="2600" b="1" i="1" dirty="0">
                <a:solidFill>
                  <a:schemeClr val="accent1"/>
                </a:solidFill>
              </a:rPr>
              <a:t>                     Словно ищу я потерянный след,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ru-RU" sz="2600" b="1" i="1" dirty="0">
                <a:solidFill>
                  <a:schemeClr val="accent1"/>
                </a:solidFill>
              </a:rPr>
              <a:t>                     Все здесь по-прежнему, все здесь </a:t>
            </a:r>
            <a:r>
              <a:rPr lang="ru-RU" sz="2600" b="1" i="1" dirty="0" smtClean="0">
                <a:solidFill>
                  <a:schemeClr val="accent1"/>
                </a:solidFill>
              </a:rPr>
              <a:t>по-прежнему</a:t>
            </a:r>
            <a:r>
              <a:rPr lang="ru-RU" sz="2600" b="1" i="1" dirty="0">
                <a:solidFill>
                  <a:schemeClr val="accent1"/>
                </a:solidFill>
              </a:rPr>
              <a:t>,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ru-RU" sz="2600" b="1" i="1" dirty="0">
                <a:solidFill>
                  <a:schemeClr val="accent1"/>
                </a:solidFill>
              </a:rPr>
              <a:t>                     Только тебя вот, любимая, нет…</a:t>
            </a:r>
          </a:p>
          <a:p>
            <a:pPr algn="ctr"/>
            <a:endParaRPr lang="ru-RU" sz="2600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692367" cy="144016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Стихи В. Солопова были простые по замыслу, жизненные и задушевные.  Но болит душа поэта . Он  не может быть вместе с любимой девушкой. Лишь в стихах он  не стесняется  своих чувств.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Александра\Desktop\солопов\сканирование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2599111" cy="3481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62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1999" y="357166"/>
            <a:ext cx="4392489" cy="214314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2400" b="1" i="1" dirty="0" smtClean="0">
                <a:solidFill>
                  <a:schemeClr val="tx1"/>
                </a:solidFill>
              </a:rPr>
              <a:t>В ноябре  1970 году в  районной газете  «За коммунистический  труд» была напечатана песня «Пой , соловей» (слова В.Солопова, муз. В. Светличного)</a:t>
            </a:r>
            <a:r>
              <a:rPr lang="ru-RU" sz="2400" b="1" i="1" dirty="0" smtClean="0"/>
              <a:t>	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86315" y="3643315"/>
            <a:ext cx="4143404" cy="25939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Спустя 44 года песня снова зазвучала в стенах школы №2 (исполняет А.  </a:t>
            </a:r>
            <a:r>
              <a:rPr lang="ru-RU" sz="2400" b="1" dirty="0" err="1" smtClean="0">
                <a:solidFill>
                  <a:schemeClr val="tx1"/>
                </a:solidFill>
              </a:rPr>
              <a:t>Варданян</a:t>
            </a:r>
            <a:r>
              <a:rPr lang="ru-RU" sz="2400" b="1" dirty="0" smtClean="0">
                <a:solidFill>
                  <a:schemeClr val="tx1"/>
                </a:solidFill>
              </a:rPr>
              <a:t> ученица 11 класса)</a:t>
            </a:r>
            <a:endParaRPr lang="ru-RU" sz="2400" b="1" i="1" dirty="0">
              <a:solidFill>
                <a:schemeClr val="accent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8" name="Содержимое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1538" y="-428652"/>
            <a:ext cx="2786082" cy="4214842"/>
          </a:xfrm>
          <a:prstGeom prst="rect">
            <a:avLst/>
          </a:prstGeom>
        </p:spPr>
      </p:pic>
      <p:pic>
        <p:nvPicPr>
          <p:cNvPr id="9" name="MVI_145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57158" y="3357562"/>
            <a:ext cx="4143404" cy="270355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75856" y="6093296"/>
            <a:ext cx="1368152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Для просмотра видео кликнуть по картинке</a:t>
            </a:r>
            <a:endParaRPr lang="ru-RU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9124" y="571480"/>
            <a:ext cx="4392489" cy="214314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2400" b="1" i="1" dirty="0" smtClean="0"/>
              <a:t>	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86116" y="3643315"/>
            <a:ext cx="5857884" cy="25939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Помимо стихов Солопов пишет статьи в местные </a:t>
            </a:r>
            <a:r>
              <a:rPr lang="ru-RU" sz="2400" b="1" dirty="0" err="1" smtClean="0">
                <a:solidFill>
                  <a:schemeClr val="tx1"/>
                </a:solidFill>
              </a:rPr>
              <a:t>газеты.В</a:t>
            </a:r>
            <a:r>
              <a:rPr lang="ru-RU" sz="2400" b="1" dirty="0" smtClean="0">
                <a:solidFill>
                  <a:schemeClr val="tx1"/>
                </a:solidFill>
              </a:rPr>
              <a:t> течение нескольких лет он являлся внештатным </a:t>
            </a:r>
            <a:r>
              <a:rPr lang="ru-RU" sz="2400" b="1" dirty="0" err="1" smtClean="0">
                <a:solidFill>
                  <a:schemeClr val="tx1"/>
                </a:solidFill>
              </a:rPr>
              <a:t>корреспон-дентом</a:t>
            </a:r>
            <a:r>
              <a:rPr lang="ru-RU" sz="2400" b="1" dirty="0" smtClean="0">
                <a:solidFill>
                  <a:schemeClr val="tx1"/>
                </a:solidFill>
              </a:rPr>
              <a:t> газеты «Заря молодежи».  Но  немало статей было посвящено и самому поэту. Давно закончилась война , а рядовой Солопов все не выходит из боя.</a:t>
            </a:r>
            <a:endParaRPr lang="ru-RU" sz="2400" b="1" i="1" dirty="0">
              <a:solidFill>
                <a:schemeClr val="accent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10" name="Picture 5" descr="C:\Users\Александра\Desktop\солопов\SAM_780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6057">
            <a:off x="5521934" y="1182348"/>
            <a:ext cx="3434609" cy="194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Александра\Desktop\солопов\SAM_77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1857388" cy="245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Александра\Desktop\солопов\SAM_77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0"/>
            <a:ext cx="2571767" cy="36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Александра\Desktop\солопов\SAM_78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324">
            <a:off x="308094" y="2808400"/>
            <a:ext cx="2965084" cy="296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edlennaya_fonovaya_melodiya_-_Bez_nazvani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51520" y="587727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9124" y="571480"/>
            <a:ext cx="4392489" cy="214314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2400" b="1" i="1" dirty="0" smtClean="0"/>
              <a:t>	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4786321"/>
            <a:ext cx="9144000" cy="145099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Впервые стихи поэта  были опубликованы в восьмом выпуске литературно-художественного сборника  «Огоньки»( г. Саратов 1958 г). В него вошли три стиха поэта. В 1964 году в сборнике поэтов Поволжья было опубликовано еще три стихотворения</a:t>
            </a:r>
            <a:r>
              <a:rPr lang="ru-RU" sz="2400" dirty="0" smtClean="0"/>
              <a:t>.</a:t>
            </a:r>
            <a:endParaRPr lang="ru-RU" sz="2400" b="1" i="1" dirty="0">
              <a:solidFill>
                <a:schemeClr val="accent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448424"/>
            <a:ext cx="3429024" cy="4380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7158" y="357166"/>
            <a:ext cx="3571900" cy="4523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9124" y="571480"/>
            <a:ext cx="4392489" cy="214314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2400" b="1" i="1" dirty="0" smtClean="0"/>
              <a:t>	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4357694"/>
            <a:ext cx="9144000" cy="192882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 августе 1967 года вышел из печати первый и единственный сборник стихов Виктора Солопова. В него вошли 18 </a:t>
            </a:r>
            <a:r>
              <a:rPr lang="ru-RU" sz="2400" b="1" dirty="0" err="1" smtClean="0">
                <a:solidFill>
                  <a:schemeClr val="tx1"/>
                </a:solidFill>
              </a:rPr>
              <a:t>стихотво-рений</a:t>
            </a:r>
            <a:r>
              <a:rPr lang="ru-RU" sz="2400" b="1" dirty="0" smtClean="0">
                <a:solidFill>
                  <a:schemeClr val="tx1"/>
                </a:solidFill>
              </a:rPr>
              <a:t>. Это событие стало для поэта волнующим и радостным. Размером с ладонь, сборник стал для Солдата войны ПАМЯТНИКОМ его Жизни. </a:t>
            </a:r>
            <a:endParaRPr lang="ru-RU" sz="2400" dirty="0" smtClean="0"/>
          </a:p>
          <a:p>
            <a:endParaRPr lang="ru-RU" sz="2400" b="1" i="1" dirty="0">
              <a:solidFill>
                <a:schemeClr val="accent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8" name="Picture 2" descr="C:\Users\Александра\Desktop\солопов\SAM_779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85728"/>
            <a:ext cx="5522924" cy="3796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9124" y="571480"/>
            <a:ext cx="4392489" cy="214314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2400" b="1" i="1" dirty="0" smtClean="0"/>
              <a:t>	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4786321"/>
            <a:ext cx="9144000" cy="1450991"/>
          </a:xfrm>
        </p:spPr>
        <p:txBody>
          <a:bodyPr>
            <a:noAutofit/>
          </a:bodyPr>
          <a:lstStyle/>
          <a:p>
            <a:endParaRPr lang="ru-RU" sz="2400" b="1" i="1" dirty="0">
              <a:solidFill>
                <a:schemeClr val="accent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8" name="Picture 2" descr="C:\Users\Александра\Desktop\солопов\Image14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3516230" cy="5567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Александра\Desktop\солопов\Image14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0346" cy="655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14810" y="357166"/>
            <a:ext cx="464347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</a:rPr>
              <a:t>Его живое слово ждут,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Он стих из сердца выплавляет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Как сталь в Мартенах, и свой труд,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Он ни на что не променяет.</a:t>
            </a:r>
          </a:p>
          <a:p>
            <a:pPr algn="r"/>
            <a:r>
              <a:rPr lang="ru-RU" sz="2400" b="1" i="1" dirty="0" smtClean="0">
                <a:solidFill>
                  <a:schemeClr val="tx2"/>
                </a:solidFill>
              </a:rPr>
              <a:t>В. Солопов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Всего Виктор  Солопов написал 439 стихотворений (среди них есть незавершенные). Из них опубликовано при жизни автора114, а после смерти -лишь одно (в газете «За коммунизм» 30.04.1980). Не опубликовано 324 стихотворения.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84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4579" y="-243407"/>
            <a:ext cx="3713885" cy="3024335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accent1"/>
                </a:solidFill>
              </a:rPr>
              <a:t>Отстучало, отгремело </a:t>
            </a:r>
            <a:br>
              <a:rPr lang="ru-RU" sz="2400" b="1" i="1" dirty="0" smtClean="0">
                <a:solidFill>
                  <a:schemeClr val="accent1"/>
                </a:solidFill>
              </a:rPr>
            </a:br>
            <a:r>
              <a:rPr lang="ru-RU" sz="2400" b="1" i="1" dirty="0" smtClean="0">
                <a:solidFill>
                  <a:schemeClr val="accent1"/>
                </a:solidFill>
              </a:rPr>
              <a:t>Сердце поэта- окаменело</a:t>
            </a:r>
            <a:br>
              <a:rPr lang="ru-RU" sz="2400" b="1" i="1" dirty="0" smtClean="0">
                <a:solidFill>
                  <a:schemeClr val="accent1"/>
                </a:solidFill>
              </a:rPr>
            </a:br>
            <a:r>
              <a:rPr lang="ru-RU" sz="2400" b="1" i="1" dirty="0" smtClean="0">
                <a:solidFill>
                  <a:schemeClr val="accent1"/>
                </a:solidFill>
              </a:rPr>
              <a:t>Только стихи</a:t>
            </a:r>
            <a:br>
              <a:rPr lang="ru-RU" sz="2400" b="1" i="1" dirty="0" smtClean="0">
                <a:solidFill>
                  <a:schemeClr val="accent1"/>
                </a:solidFill>
              </a:rPr>
            </a:br>
            <a:r>
              <a:rPr lang="ru-RU" sz="2400" b="1" i="1" dirty="0" smtClean="0">
                <a:solidFill>
                  <a:schemeClr val="accent1"/>
                </a:solidFill>
              </a:rPr>
              <a:t>Во всю ширь разлились,</a:t>
            </a:r>
            <a:br>
              <a:rPr lang="ru-RU" sz="2400" b="1" i="1" dirty="0" smtClean="0">
                <a:solidFill>
                  <a:schemeClr val="accent1"/>
                </a:solidFill>
              </a:rPr>
            </a:br>
            <a:r>
              <a:rPr lang="ru-RU" sz="2400" b="1" i="1" dirty="0" smtClean="0">
                <a:solidFill>
                  <a:schemeClr val="accent1"/>
                </a:solidFill>
              </a:rPr>
              <a:t>Как половодье реки-Смело!</a:t>
            </a:r>
            <a:br>
              <a:rPr lang="ru-RU" sz="2400" b="1" i="1" dirty="0" smtClean="0">
                <a:solidFill>
                  <a:schemeClr val="accent1"/>
                </a:solidFill>
              </a:rPr>
            </a:br>
            <a:r>
              <a:rPr lang="ru-RU" sz="2400" b="1" i="1" dirty="0" err="1" smtClean="0">
                <a:solidFill>
                  <a:schemeClr val="accent1"/>
                </a:solidFill>
              </a:rPr>
              <a:t>Н.В.Куклев</a:t>
            </a:r>
            <a:endParaRPr lang="ru-RU" sz="2400" b="1" i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7984" y="2708920"/>
            <a:ext cx="4716016" cy="3960440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 smtClean="0">
                <a:solidFill>
                  <a:schemeClr val="tx1"/>
                </a:solidFill>
              </a:rPr>
              <a:t>После продолжительной болезни  3 ноября 1971 года Виктор Александрович Солопов умер в районной больнице. Ему было 47 лет. Гроб с его телом стоял в железнодорожном доме культуры </a:t>
            </a:r>
            <a:r>
              <a:rPr lang="ru-RU" sz="2600" b="1" dirty="0" err="1" smtClean="0">
                <a:solidFill>
                  <a:schemeClr val="tx1"/>
                </a:solidFill>
              </a:rPr>
              <a:t>п.Сенной</a:t>
            </a:r>
            <a:r>
              <a:rPr lang="ru-RU" sz="2600" b="1" dirty="0" smtClean="0">
                <a:solidFill>
                  <a:schemeClr val="tx1"/>
                </a:solidFill>
              </a:rPr>
              <a:t>. Почетный караул из школьников дежурил всю ночь. Было очень большое количество венков. Это и  понятно, ведь ушел из жизни известный поэт – фронтовик. </a:t>
            </a:r>
          </a:p>
          <a:p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Александра\Desktop\солопов\сканирование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8979"/>
            <a:ext cx="3605530" cy="506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69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9124" y="571480"/>
            <a:ext cx="4392489" cy="214314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2400" b="1" i="1" dirty="0" smtClean="0"/>
              <a:t>	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4500570"/>
            <a:ext cx="9144000" cy="1928825"/>
          </a:xfrm>
        </p:spPr>
        <p:txBody>
          <a:bodyPr>
            <a:noAutofit/>
          </a:bodyPr>
          <a:lstStyle/>
          <a:p>
            <a:endParaRPr lang="ru-RU" sz="2400" b="1" i="1" dirty="0">
              <a:solidFill>
                <a:schemeClr val="accent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4500562" cy="3008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Александра\Desktop\солопов\Изображение 02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444986"/>
            <a:ext cx="4286280" cy="2877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72066" y="214290"/>
            <a:ext cx="407193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 Через 10 лет после смерти В. А.Солопова его имя было присвоено новому жилому микрорайону в нашем поселке.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  <a:p>
            <a:r>
              <a:rPr lang="ru-RU" sz="2400" b="1" dirty="0" smtClean="0"/>
              <a:t>Через четверть века на доме (Солопова 3), где он провел свои последние дни, была</a:t>
            </a:r>
            <a:br>
              <a:rPr lang="ru-RU" sz="2400" b="1" dirty="0" smtClean="0"/>
            </a:br>
            <a:r>
              <a:rPr lang="ru-RU" sz="2400" b="1" dirty="0" smtClean="0"/>
              <a:t>открыта мемориальная доска.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84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915816" y="404664"/>
            <a:ext cx="5688632" cy="2808312"/>
          </a:xfrm>
        </p:spPr>
        <p:txBody>
          <a:bodyPr/>
          <a:lstStyle/>
          <a:p>
            <a:r>
              <a:rPr lang="ru-RU" sz="4000" dirty="0" smtClean="0"/>
              <a:t>Виктор</a:t>
            </a:r>
            <a:br>
              <a:rPr lang="ru-RU" sz="4000" dirty="0" smtClean="0"/>
            </a:br>
            <a:r>
              <a:rPr lang="ru-RU" sz="4000" dirty="0" smtClean="0"/>
              <a:t>Александрович</a:t>
            </a:r>
            <a:br>
              <a:rPr lang="ru-RU" sz="4000" dirty="0" smtClean="0"/>
            </a:br>
            <a:r>
              <a:rPr lang="ru-RU" sz="4000" dirty="0" smtClean="0"/>
              <a:t>Солопов</a:t>
            </a:r>
            <a:br>
              <a:rPr lang="ru-RU" sz="4000" dirty="0" smtClean="0"/>
            </a:br>
            <a:r>
              <a:rPr lang="ru-RU" sz="4000" dirty="0" smtClean="0"/>
              <a:t>(1924-1971)</a:t>
            </a:r>
            <a:endParaRPr lang="ru-RU" sz="4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4121696"/>
            <a:ext cx="8496944" cy="2736304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/>
              </a:rPr>
              <a:t>Его судьба  схожа с судьбой Николая  Островского : фронтовая юность, тяжелая инвалидность, борьба с недугами в сознании обреченности. Но какая  жажда жизни и умение побороться с надвигающимся несчастьем, какая любовь к России, вера в подрастающее поколение!</a:t>
            </a:r>
            <a:endParaRPr lang="ru-RU" b="1" dirty="0">
              <a:effectLst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26" name="Picture 2" descr="C:\Users\Библиотекарь\Pictures\солопов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571480"/>
            <a:ext cx="2388211" cy="285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23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751388" y="571500"/>
            <a:ext cx="4392612" cy="2143125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2400" b="1" i="1" dirty="0" smtClean="0"/>
              <a:t>	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467544" y="4936042"/>
            <a:ext cx="8676456" cy="14933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7 мая 2015 года был установлен памятник на могиле поэта на средства, собранные учащимися СОШ «№2 р.п. Сенной»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72066" y="117693"/>
            <a:ext cx="4071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 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71800" y="571480"/>
            <a:ext cx="6157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1026" name="Picture 2" descr="C:\Users\Библиотекарь\Documents\Солопов памятник\P10101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500042"/>
            <a:ext cx="6424465" cy="436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64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2274838"/>
            <a:ext cx="89289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3200" b="1" dirty="0"/>
              <a:t>Список используемой литературы :</a:t>
            </a:r>
          </a:p>
          <a:p>
            <a:r>
              <a:rPr lang="ru-RU" sz="2400" b="1" dirty="0">
                <a:hlinkClick r:id="rId2"/>
              </a:rPr>
              <a:t>          </a:t>
            </a:r>
            <a:r>
              <a:rPr lang="en-US" sz="2400" b="1" dirty="0" smtClean="0">
                <a:hlinkClick r:id="rId2"/>
              </a:rPr>
              <a:t>http://www.proza.ru/2014/01/14/1010</a:t>
            </a:r>
            <a:r>
              <a:rPr lang="ru-RU" sz="2400" b="1" dirty="0" smtClean="0">
                <a:hlinkClick r:id="rId2"/>
              </a:rPr>
              <a:t>                                                                                     </a:t>
            </a:r>
            <a:endParaRPr lang="ru-RU" sz="2400" b="1" dirty="0"/>
          </a:p>
          <a:p>
            <a:r>
              <a:rPr lang="en-US" sz="2400" b="1" dirty="0" smtClean="0">
                <a:hlinkClick r:id="rId3"/>
              </a:rPr>
              <a:t>http://mirnkniz.ru/2012/11/04/otzyivyi-pisateley-rossii-o-tvorchestve-kukleva-nikolaya-vasilevicha/</a:t>
            </a:r>
            <a:endParaRPr lang="ru-RU" sz="2400" b="1" dirty="0"/>
          </a:p>
          <a:p>
            <a:r>
              <a:rPr lang="ru-RU" sz="2400" b="1" dirty="0"/>
              <a:t>1.Поэт солдатской чести – Виктор Солопов . г. Саратов Н. В. </a:t>
            </a:r>
            <a:r>
              <a:rPr lang="ru-RU" sz="2400" b="1" dirty="0" err="1"/>
              <a:t>Куклев</a:t>
            </a:r>
            <a:r>
              <a:rPr lang="ru-RU" sz="2400" b="1" dirty="0"/>
              <a:t> .2004г.</a:t>
            </a:r>
          </a:p>
          <a:p>
            <a:endParaRPr lang="ru-RU" sz="2400" b="1" dirty="0"/>
          </a:p>
          <a:p>
            <a:endParaRPr lang="ru-RU" sz="2400" b="1" dirty="0"/>
          </a:p>
          <a:p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3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34579" y="2564904"/>
            <a:ext cx="3929909" cy="1656184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Виктор </a:t>
            </a:r>
            <a:r>
              <a:rPr 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Александрович Солопов родился </a:t>
            </a:r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24 января 1924 года в селе </a:t>
            </a:r>
            <a:r>
              <a:rPr lang="ru-RU" sz="2400" b="1" dirty="0" err="1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Иноковка</a:t>
            </a:r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Тамбовской области на берегу реки Вороны. Отсюда добровольцем со школьной скамьи ушел на фронт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.</a:t>
            </a:r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472" y="571480"/>
            <a:ext cx="3541663" cy="4877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34579" y="4149081"/>
            <a:ext cx="3411725" cy="2376263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1"/>
                </a:solidFill>
                <a:ea typeface="+mj-ea"/>
                <a:cs typeface="+mj-cs"/>
              </a:rPr>
              <a:t>Как- будто я недавно</a:t>
            </a:r>
            <a:br>
              <a:rPr lang="ru-RU" sz="2400" b="1" i="1" dirty="0" smtClean="0">
                <a:solidFill>
                  <a:schemeClr val="accent1"/>
                </a:solidFill>
                <a:ea typeface="+mj-ea"/>
                <a:cs typeface="+mj-cs"/>
              </a:rPr>
            </a:br>
            <a:r>
              <a:rPr lang="ru-RU" sz="2400" b="1" i="1" dirty="0" smtClean="0">
                <a:solidFill>
                  <a:schemeClr val="accent1"/>
                </a:solidFill>
                <a:ea typeface="+mj-ea"/>
                <a:cs typeface="+mj-cs"/>
              </a:rPr>
              <a:t> Сидел  за школьной партой,</a:t>
            </a:r>
            <a:br>
              <a:rPr lang="ru-RU" sz="2400" b="1" i="1" dirty="0" smtClean="0">
                <a:solidFill>
                  <a:schemeClr val="accent1"/>
                </a:solidFill>
                <a:ea typeface="+mj-ea"/>
                <a:cs typeface="+mj-cs"/>
              </a:rPr>
            </a:br>
            <a:r>
              <a:rPr lang="ru-RU" sz="2400" b="1" i="1" dirty="0" smtClean="0">
                <a:solidFill>
                  <a:schemeClr val="accent1"/>
                </a:solidFill>
                <a:ea typeface="+mj-ea"/>
                <a:cs typeface="+mj-cs"/>
              </a:rPr>
              <a:t>Дорогой бредил дальней</a:t>
            </a:r>
            <a:br>
              <a:rPr lang="ru-RU" sz="2400" b="1" i="1" dirty="0" smtClean="0">
                <a:solidFill>
                  <a:schemeClr val="accent1"/>
                </a:solidFill>
                <a:ea typeface="+mj-ea"/>
                <a:cs typeface="+mj-cs"/>
              </a:rPr>
            </a:br>
            <a:r>
              <a:rPr lang="ru-RU" sz="2400" b="1" i="1" dirty="0" smtClean="0">
                <a:solidFill>
                  <a:schemeClr val="accent1"/>
                </a:solidFill>
                <a:ea typeface="+mj-ea"/>
                <a:cs typeface="+mj-cs"/>
              </a:rPr>
              <a:t>В неведомое завтра….</a:t>
            </a:r>
            <a:br>
              <a:rPr lang="ru-RU" sz="2400" b="1" i="1" dirty="0" smtClean="0">
                <a:solidFill>
                  <a:schemeClr val="accent1"/>
                </a:solidFill>
                <a:ea typeface="+mj-ea"/>
                <a:cs typeface="+mj-cs"/>
              </a:rPr>
            </a:br>
            <a:endParaRPr lang="ru-RU" sz="2400" b="1" i="1" dirty="0">
              <a:solidFill>
                <a:schemeClr val="accent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7" y="116632"/>
            <a:ext cx="4176464" cy="4320479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Стал зенитчиком-наводчиком 48 полка Противовоздушной обороны железнодорожной дивизии. Получил контузию в боях за освобождение города Будапешта и долгожданную Победу встретил в госпитале. На больничной койке он продолжает писать стихи.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Александра\Desktop\солопов\Изображение 0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332656"/>
            <a:ext cx="3976543" cy="552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63888" y="4509120"/>
            <a:ext cx="5400600" cy="223224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1"/>
                </a:solidFill>
              </a:rPr>
              <a:t>Я лежу в палате недвижимый – </a:t>
            </a:r>
          </a:p>
          <a:p>
            <a:r>
              <a:rPr lang="ru-RU" sz="2400" b="1" i="1" dirty="0" smtClean="0">
                <a:solidFill>
                  <a:schemeClr val="accent1"/>
                </a:solidFill>
              </a:rPr>
              <a:t>Был вчера я пулею сражен.</a:t>
            </a:r>
          </a:p>
          <a:p>
            <a:r>
              <a:rPr lang="ru-RU" sz="2400" b="1" i="1" dirty="0" smtClean="0">
                <a:solidFill>
                  <a:schemeClr val="accent1"/>
                </a:solidFill>
              </a:rPr>
              <a:t>Пятый день в боях неукротимый </a:t>
            </a:r>
          </a:p>
          <a:p>
            <a:r>
              <a:rPr lang="ru-RU" sz="2400" b="1" i="1" dirty="0" smtClean="0">
                <a:solidFill>
                  <a:schemeClr val="accent1"/>
                </a:solidFill>
              </a:rPr>
              <a:t>Бьет врага гвардейский батальон                  </a:t>
            </a:r>
          </a:p>
          <a:p>
            <a:pPr algn="r"/>
            <a:r>
              <a:rPr lang="ru-RU" sz="2400" b="1" i="1" dirty="0" smtClean="0">
                <a:solidFill>
                  <a:schemeClr val="accent1"/>
                </a:solidFill>
              </a:rPr>
              <a:t>	      Июль 1945 г.</a:t>
            </a:r>
          </a:p>
          <a:p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49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064896" cy="1152128"/>
          </a:xfrm>
        </p:spPr>
        <p:txBody>
          <a:bodyPr/>
          <a:lstStyle/>
          <a:p>
            <a:r>
              <a:rPr lang="ru-RU" dirty="0"/>
              <a:t>Край родной </a:t>
            </a:r>
            <a:r>
              <a:rPr lang="ru-RU" dirty="0" smtClean="0"/>
              <a:t>-</a:t>
            </a:r>
            <a:r>
              <a:rPr lang="ru-RU" dirty="0" err="1" smtClean="0"/>
              <a:t>Иноковка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496944" cy="2880320"/>
          </a:xfrm>
        </p:spPr>
        <p:txBody>
          <a:bodyPr>
            <a:noAutofit/>
          </a:bodyPr>
          <a:lstStyle/>
          <a:p>
            <a:r>
              <a:rPr lang="ru-RU" dirty="0"/>
              <a:t>Врачам удалось  поставить Виктора Солопова на ноги. Домой, в свое родное село </a:t>
            </a:r>
            <a:r>
              <a:rPr lang="ru-RU" dirty="0" err="1"/>
              <a:t>Иноковку</a:t>
            </a:r>
            <a:r>
              <a:rPr lang="ru-RU" dirty="0"/>
              <a:t>, он вернулся на костылях. Жестокая контузия  навсегда подорвала  здоровье солдата. Демобилизовавшись, Виктор работает </a:t>
            </a:r>
            <a:r>
              <a:rPr lang="ru-RU" dirty="0" smtClean="0"/>
              <a:t>библиотекарем, секретарем </a:t>
            </a:r>
            <a:r>
              <a:rPr lang="ru-RU" dirty="0"/>
              <a:t>комсомольской организации, заведует клубом .Но вот отнимается правая рука . Виктор учится писать левой. </a:t>
            </a:r>
            <a:r>
              <a:rPr lang="ru-RU" dirty="0" smtClean="0"/>
              <a:t>Научившись, поступает </a:t>
            </a:r>
            <a:r>
              <a:rPr lang="ru-RU" dirty="0"/>
              <a:t>в вечернюю школу, успешно заканчивает сначала девятый класс, а потом и </a:t>
            </a:r>
            <a:r>
              <a:rPr lang="ru-RU" dirty="0" smtClean="0"/>
              <a:t>десятый.</a:t>
            </a:r>
            <a:endParaRPr lang="ru-RU" dirty="0"/>
          </a:p>
        </p:txBody>
      </p:sp>
      <p:pic>
        <p:nvPicPr>
          <p:cNvPr id="1026" name="Picture 2" descr="C:\Users\Александра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571612"/>
            <a:ext cx="3714166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4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8" name="Picture 2" descr="C:\Users\Александра\Desktop\солопов\SDC114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20" y="714356"/>
            <a:ext cx="3730268" cy="5094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143372" y="714357"/>
            <a:ext cx="5000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Первое стихотворение Виктора Солопова, удостоенное местной печати.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2028617"/>
            <a:ext cx="45720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/>
                </a:solidFill>
              </a:rPr>
              <a:t>Весна</a:t>
            </a:r>
          </a:p>
          <a:p>
            <a:r>
              <a:rPr lang="ru-RU" sz="2400" b="1" i="1" dirty="0" smtClean="0">
                <a:solidFill>
                  <a:schemeClr val="accent1"/>
                </a:solidFill>
              </a:rPr>
              <a:t>Засмеялась весна на долинах,</a:t>
            </a:r>
          </a:p>
          <a:p>
            <a:r>
              <a:rPr lang="ru-RU" sz="2400" b="1" i="1" dirty="0" smtClean="0">
                <a:solidFill>
                  <a:schemeClr val="accent1"/>
                </a:solidFill>
              </a:rPr>
              <a:t>Улыбнулась в широких полях.</a:t>
            </a:r>
          </a:p>
          <a:p>
            <a:r>
              <a:rPr lang="ru-RU" sz="2400" b="1" i="1" dirty="0" smtClean="0">
                <a:solidFill>
                  <a:schemeClr val="accent1"/>
                </a:solidFill>
              </a:rPr>
              <a:t>От улыбки веселой и милой</a:t>
            </a:r>
          </a:p>
          <a:p>
            <a:r>
              <a:rPr lang="ru-RU" sz="2400" b="1" i="1" dirty="0" smtClean="0">
                <a:solidFill>
                  <a:schemeClr val="accent1"/>
                </a:solidFill>
              </a:rPr>
              <a:t>Запестреют цветы на лугах.</a:t>
            </a:r>
          </a:p>
          <a:p>
            <a:r>
              <a:rPr lang="ru-RU" sz="2400" b="1" i="1" dirty="0" smtClean="0">
                <a:solidFill>
                  <a:schemeClr val="accent1"/>
                </a:solidFill>
              </a:rPr>
              <a:t>Лес проснется , в листах зеленея,</a:t>
            </a:r>
          </a:p>
          <a:p>
            <a:r>
              <a:rPr lang="ru-RU" sz="2400" b="1" i="1" dirty="0" smtClean="0">
                <a:solidFill>
                  <a:schemeClr val="accent1"/>
                </a:solidFill>
              </a:rPr>
              <a:t>Улыбнется веселой весне…</a:t>
            </a:r>
          </a:p>
          <a:p>
            <a:r>
              <a:rPr lang="ru-RU" sz="2400" b="1" i="1" dirty="0" smtClean="0">
                <a:solidFill>
                  <a:schemeClr val="accent1"/>
                </a:solidFill>
              </a:rPr>
              <a:t>И весна засмеется смелее</a:t>
            </a:r>
          </a:p>
          <a:p>
            <a:r>
              <a:rPr lang="ru-RU" sz="2400" b="1" i="1" dirty="0" smtClean="0">
                <a:solidFill>
                  <a:schemeClr val="accent1"/>
                </a:solidFill>
              </a:rPr>
              <a:t>На полях, на лугах, на горе.</a:t>
            </a:r>
          </a:p>
          <a:p>
            <a:pPr algn="r"/>
            <a:r>
              <a:rPr lang="ru-RU" sz="2400" b="1" i="1" dirty="0" smtClean="0">
                <a:solidFill>
                  <a:schemeClr val="accent1"/>
                </a:solidFill>
              </a:rPr>
              <a:t>Газета «</a:t>
            </a:r>
            <a:r>
              <a:rPr lang="ru-RU" sz="2400" b="1" i="1" dirty="0" err="1" smtClean="0">
                <a:solidFill>
                  <a:schemeClr val="accent1"/>
                </a:solidFill>
              </a:rPr>
              <a:t>Кирсановская</a:t>
            </a:r>
            <a:r>
              <a:rPr lang="ru-RU" sz="2400" b="1" i="1" dirty="0" smtClean="0">
                <a:solidFill>
                  <a:schemeClr val="accent1"/>
                </a:solidFill>
              </a:rPr>
              <a:t> коммуна»</a:t>
            </a:r>
          </a:p>
          <a:p>
            <a:pPr algn="r"/>
            <a:r>
              <a:rPr lang="ru-RU" sz="2400" b="1" i="1" dirty="0" smtClean="0">
                <a:solidFill>
                  <a:schemeClr val="accent1"/>
                </a:solidFill>
              </a:rPr>
              <a:t>1937 год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84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475656" y="1412776"/>
            <a:ext cx="6777318" cy="745119"/>
          </a:xfrm>
        </p:spPr>
        <p:txBody>
          <a:bodyPr/>
          <a:lstStyle/>
          <a:p>
            <a:r>
              <a:rPr lang="ru-RU" dirty="0" smtClean="0"/>
              <a:t>На земле саратовской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11560" y="3767862"/>
            <a:ext cx="8064896" cy="1752600"/>
          </a:xfrm>
        </p:spPr>
        <p:txBody>
          <a:bodyPr/>
          <a:lstStyle/>
          <a:p>
            <a:r>
              <a:rPr lang="ru-RU" sz="2800" b="1" i="1" dirty="0"/>
              <a:t>В </a:t>
            </a:r>
            <a:r>
              <a:rPr lang="ru-RU" sz="2800" b="1" i="1" dirty="0" smtClean="0"/>
              <a:t> ноябре 1951 года Виктор </a:t>
            </a:r>
            <a:r>
              <a:rPr lang="ru-RU" sz="2800" b="1" i="1" dirty="0"/>
              <a:t>Солопов переехал с родителями в поселок Сенной. </a:t>
            </a:r>
            <a:endParaRPr lang="ru-RU" sz="2800" b="1" i="1" dirty="0" smtClean="0"/>
          </a:p>
          <a:p>
            <a:endParaRPr lang="ru-RU" sz="2800" b="1" i="1" dirty="0" smtClean="0"/>
          </a:p>
          <a:p>
            <a:endParaRPr lang="ru-RU" b="1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69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5143504" y="785794"/>
            <a:ext cx="3643338" cy="250033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Дом на улице Железнодорожная 49, в котором  Виктор Александрович Солопов жил вместе с родителями</a:t>
            </a:r>
          </a:p>
          <a:p>
            <a:endParaRPr lang="ru-RU" sz="2400" b="1" i="1" dirty="0">
              <a:solidFill>
                <a:schemeClr val="accent1"/>
              </a:solidFill>
            </a:endParaRPr>
          </a:p>
        </p:txBody>
      </p:sp>
      <p:pic>
        <p:nvPicPr>
          <p:cNvPr id="8" name="Picture 2" descr="C:\Users\Александра\Desktop\солопов\SDC117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58" y="357166"/>
            <a:ext cx="4572032" cy="3026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лександра\Desktop\солопов\Изображение 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7" y="3429000"/>
            <a:ext cx="4572032" cy="2887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143504" y="4000504"/>
            <a:ext cx="4000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algn="ctr">
              <a:spcBef>
                <a:spcPct val="20000"/>
              </a:spcBef>
            </a:pPr>
            <a:r>
              <a:rPr lang="ru-RU" sz="2400" b="1" dirty="0" smtClean="0"/>
              <a:t>В. Солопов вместе с родителями: Александрой Матвеевной и Александром Петровичем</a:t>
            </a:r>
          </a:p>
        </p:txBody>
      </p:sp>
    </p:spTree>
    <p:extLst>
      <p:ext uri="{BB962C8B-B14F-4D97-AF65-F5344CB8AC3E}">
        <p14:creationId xmlns:p14="http://schemas.microsoft.com/office/powerpoint/2010/main" val="3184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136903" cy="1512168"/>
          </a:xfrm>
        </p:spPr>
        <p:txBody>
          <a:bodyPr>
            <a:normAutofit fontScale="90000"/>
          </a:bodyPr>
          <a:lstStyle/>
          <a:p>
            <a:r>
              <a:rPr lang="ru-RU" dirty="0"/>
              <a:t>Второй подвиг </a:t>
            </a:r>
            <a:r>
              <a:rPr lang="ru-RU" dirty="0" smtClean="0"/>
              <a:t> солдата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57158" y="3571876"/>
            <a:ext cx="8501122" cy="2737444"/>
          </a:xfrm>
        </p:spPr>
        <p:txBody>
          <a:bodyPr>
            <a:noAutofit/>
          </a:bodyPr>
          <a:lstStyle/>
          <a:p>
            <a:pPr algn="just"/>
            <a:r>
              <a:rPr lang="ru-RU" b="1" dirty="0"/>
              <a:t>На Сенной  Виктор Солопов  продолжал писать стихи, </a:t>
            </a:r>
            <a:r>
              <a:rPr lang="ru-RU" b="1" dirty="0" smtClean="0"/>
              <a:t>которые  </a:t>
            </a:r>
            <a:r>
              <a:rPr lang="ru-RU" b="1" dirty="0"/>
              <a:t>иногда записывались под диктовку. </a:t>
            </a:r>
            <a:r>
              <a:rPr lang="ru-RU" b="1" dirty="0" smtClean="0"/>
              <a:t>Болезнь не оставляет его. В 1956 году  Солопов снова </a:t>
            </a:r>
            <a:r>
              <a:rPr lang="ru-RU" b="1" dirty="0"/>
              <a:t>на больничной койке. Теперь у Виктора парализованы обе руки, он </a:t>
            </a:r>
            <a:r>
              <a:rPr lang="ru-RU" b="1" dirty="0" smtClean="0"/>
              <a:t>больше не в состоянии держать карандаш. </a:t>
            </a:r>
            <a:r>
              <a:rPr lang="ru-RU" b="1" dirty="0"/>
              <a:t>Обезоружен</a:t>
            </a:r>
            <a:r>
              <a:rPr lang="ru-RU" b="1" dirty="0" smtClean="0"/>
              <a:t>?! Нет! Стихи по- прежнему рвутся из сердца и складываются в взволнованные строки. </a:t>
            </a:r>
            <a:endParaRPr lang="ru-RU" b="1" dirty="0"/>
          </a:p>
          <a:p>
            <a:r>
              <a:rPr lang="ru-RU" sz="2000" b="1" dirty="0"/>
              <a:t>	</a:t>
            </a:r>
          </a:p>
          <a:p>
            <a:endParaRPr lang="ru-RU" sz="2000" b="1" i="1" dirty="0"/>
          </a:p>
          <a:p>
            <a:endParaRPr lang="ru-RU" sz="2000" b="1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11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2095</TotalTime>
  <Words>1036</Words>
  <Application>Microsoft Office PowerPoint</Application>
  <PresentationFormat>Экран (4:3)</PresentationFormat>
  <Paragraphs>131</Paragraphs>
  <Slides>21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Твердый переплет</vt:lpstr>
      <vt:lpstr> </vt:lpstr>
      <vt:lpstr>Виктор Александрович Солопов (1924-1971)</vt:lpstr>
      <vt:lpstr>Виктор Александрович Солопов родился 24 января 1924 года в селе Иноковка Тамбовской области на берегу реки Вороны. Отсюда добровольцем со школьной скамьи ушел на фронт. </vt:lpstr>
      <vt:lpstr>Стал зенитчиком-наводчиком 48 полка Противовоздушной обороны железнодорожной дивизии. Получил контузию в боях за освобождение города Будапешта и долгожданную Победу встретил в госпитале. На больничной койке он продолжает писать стихи.</vt:lpstr>
      <vt:lpstr>Край родной -Иноковка</vt:lpstr>
      <vt:lpstr>Презентация PowerPoint</vt:lpstr>
      <vt:lpstr>На земле саратовской</vt:lpstr>
      <vt:lpstr>Презентация PowerPoint</vt:lpstr>
      <vt:lpstr>Второй подвиг  солдата </vt:lpstr>
      <vt:lpstr>Презентация PowerPoint</vt:lpstr>
      <vt:lpstr> Все , что он пишет , наполнено оптимизмом, удивительно светлым, радостным  восприятием мира, бесконечной, бесконечной гордостью за свое время, свою страну, ее замечательных людей.</vt:lpstr>
      <vt:lpstr>Стихи В. Солопова были простые по замыслу, жизненные и задушевные.  Но болит душа поэта . Он  не может быть вместе с любимой девушкой. Лишь в стихах он  не стесняется  своих чувств.</vt:lpstr>
      <vt:lpstr>В ноябре  1970 году в  районной газете  «За коммунистический  труд» была напечатана песня «Пой , соловей» (слова В.Солопова, муз. В. Светличного) </vt:lpstr>
      <vt:lpstr> </vt:lpstr>
      <vt:lpstr> </vt:lpstr>
      <vt:lpstr> </vt:lpstr>
      <vt:lpstr> </vt:lpstr>
      <vt:lpstr>Отстучало, отгремело  Сердце поэта- окаменело Только стихи Во всю ширь разлились, Как половодье реки-Смело! Н.В.Куклев</vt:lpstr>
      <vt:lpstr> 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Александра</dc:creator>
  <cp:lastModifiedBy>Библиотекарь</cp:lastModifiedBy>
  <cp:revision>216</cp:revision>
  <dcterms:created xsi:type="dcterms:W3CDTF">2014-01-04T14:33:37Z</dcterms:created>
  <dcterms:modified xsi:type="dcterms:W3CDTF">2015-12-28T07:26:11Z</dcterms:modified>
</cp:coreProperties>
</file>