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4" r:id="rId3"/>
    <p:sldId id="273" r:id="rId4"/>
    <p:sldId id="257" r:id="rId5"/>
    <p:sldId id="258" r:id="rId6"/>
    <p:sldId id="259" r:id="rId7"/>
    <p:sldId id="260" r:id="rId8"/>
    <p:sldId id="265" r:id="rId9"/>
    <p:sldId id="262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5942" autoAdjust="0"/>
  </p:normalViewPr>
  <p:slideViewPr>
    <p:cSldViewPr>
      <p:cViewPr varScale="1">
        <p:scale>
          <a:sx n="74" d="100"/>
          <a:sy n="74" d="100"/>
        </p:scale>
        <p:origin x="-12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325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родители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сад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вместе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54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другое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</c:numCache>
            </c:numRef>
          </c:val>
        </c:ser>
        <c:axId val="59793408"/>
        <c:axId val="59794944"/>
      </c:barChart>
      <c:catAx>
        <c:axId val="59793408"/>
        <c:scaling>
          <c:orientation val="minMax"/>
        </c:scaling>
        <c:axPos val="b"/>
        <c:tickLblPos val="nextTo"/>
        <c:crossAx val="59794944"/>
        <c:crosses val="autoZero"/>
        <c:auto val="1"/>
        <c:lblAlgn val="ctr"/>
        <c:lblOffset val="100"/>
      </c:catAx>
      <c:valAx>
        <c:axId val="59794944"/>
        <c:scaling>
          <c:orientation val="minMax"/>
        </c:scaling>
        <c:axPos val="l"/>
        <c:majorGridlines/>
        <c:numFmt formatCode="General" sourceLinked="1"/>
        <c:tickLblPos val="nextTo"/>
        <c:crossAx val="59793408"/>
        <c:crosses val="autoZero"/>
        <c:crossBetween val="between"/>
      </c:valAx>
    </c:plotArea>
    <c:legend>
      <c:legendPos val="r"/>
      <c:legendEntry>
        <c:idx val="4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dLbls>
            <c:dLbl>
              <c:idx val="0"/>
              <c:layout>
                <c:manualLayout>
                  <c:x val="1.3888888888888911E-2"/>
                  <c:y val="0.1908102209408252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0.86000000000000054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dLbls>
            <c:dLbl>
              <c:idx val="0"/>
              <c:layout>
                <c:manualLayout>
                  <c:x val="1.2345679012345692E-2"/>
                  <c:y val="2.2448261287155945E-2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4.0000000000000022E-2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приемами владею</c:v>
                </c:pt>
              </c:strCache>
            </c:strRef>
          </c:tx>
          <c:dLbls>
            <c:dLbl>
              <c:idx val="0"/>
              <c:layout>
                <c:manualLayout>
                  <c:x val="1.697530864197528E-2"/>
                  <c:y val="2.2448261287155945E-2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4.0000000000000022E-2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без ответа</c:v>
                </c:pt>
              </c:strCache>
            </c:strRef>
          </c:tx>
          <c:dLbls>
            <c:dLbl>
              <c:idx val="0"/>
              <c:layout>
                <c:manualLayout>
                  <c:x val="2.3148148148148147E-2"/>
                  <c:y val="2.2448261287155945E-2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0%</c:formatCode>
                <c:ptCount val="1"/>
                <c:pt idx="0">
                  <c:v>6.0000000000000032E-2</c:v>
                </c:pt>
              </c:numCache>
            </c:numRef>
          </c:val>
        </c:ser>
        <c:shape val="cylinder"/>
        <c:axId val="94523776"/>
        <c:axId val="94525696"/>
        <c:axId val="0"/>
      </c:bar3DChart>
      <c:catAx>
        <c:axId val="94523776"/>
        <c:scaling>
          <c:orientation val="minMax"/>
        </c:scaling>
        <c:delete val="1"/>
        <c:axPos val="b"/>
        <c:tickLblPos val="none"/>
        <c:crossAx val="94525696"/>
        <c:crosses val="autoZero"/>
        <c:auto val="1"/>
        <c:lblAlgn val="ctr"/>
        <c:lblOffset val="100"/>
      </c:catAx>
      <c:valAx>
        <c:axId val="94525696"/>
        <c:scaling>
          <c:orientation val="minMax"/>
        </c:scaling>
        <c:axPos val="l"/>
        <c:majorGridlines/>
        <c:numFmt formatCode="0%" sourceLinked="1"/>
        <c:tickLblPos val="nextTo"/>
        <c:crossAx val="94523776"/>
        <c:crosses val="autoZero"/>
        <c:crossBetween val="between"/>
      </c:valAx>
    </c:plotArea>
    <c:legend>
      <c:legendPos val="r"/>
      <c:txPr>
        <a:bodyPr/>
        <a:lstStyle/>
        <a:p>
          <a:pPr>
            <a:defRPr sz="233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1.5432098765432112E-2"/>
                  <c:y val="8.4180979826834704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99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4.6296296296296349E-2"/>
                  <c:y val="-1.964222862626143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99</c:v>
                </c:pt>
                <c:pt idx="1">
                  <c:v>1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2491129581024549"/>
          <c:y val="0.27901023494889382"/>
          <c:w val="0.2041010498687664"/>
          <c:h val="0.40830691722402573"/>
        </c:manualLayout>
      </c:layout>
      <c:txPr>
        <a:bodyPr/>
        <a:lstStyle/>
        <a:p>
          <a:pPr>
            <a:defRPr sz="244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autoTitleDeleted val="1"/>
    <c:plotArea>
      <c:layout>
        <c:manualLayout>
          <c:layoutTarget val="inner"/>
          <c:xMode val="edge"/>
          <c:yMode val="edge"/>
          <c:x val="7.3389072972946112E-2"/>
          <c:y val="5.3607630782498722E-2"/>
          <c:w val="0.91632633418008669"/>
          <c:h val="0.4482913763115252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Лист1!$A$2:$A$16</c:f>
              <c:strCache>
                <c:ptCount val="15"/>
                <c:pt idx="0">
                  <c:v>Барто А.</c:v>
                </c:pt>
                <c:pt idx="1">
                  <c:v>Чуковский К.И.</c:v>
                </c:pt>
                <c:pt idx="2">
                  <c:v>Русские народные сказки</c:v>
                </c:pt>
                <c:pt idx="3">
                  <c:v>Пушкин А. С. </c:v>
                </c:pt>
                <c:pt idx="4">
                  <c:v>Маршак С. Я.</c:v>
                </c:pt>
                <c:pt idx="5">
                  <c:v>Михалков С.</c:v>
                </c:pt>
                <c:pt idx="6">
                  <c:v>Степанов В. А. </c:v>
                </c:pt>
                <c:pt idx="7">
                  <c:v>Сутеев В. Г.</c:v>
                </c:pt>
                <c:pt idx="8">
                  <c:v>Андерсен Г.Х.</c:v>
                </c:pt>
                <c:pt idx="9">
                  <c:v>Носов Н.</c:v>
                </c:pt>
                <c:pt idx="10">
                  <c:v>Маяковский В.</c:v>
                </c:pt>
                <c:pt idx="11">
                  <c:v>Пришвин М.</c:v>
                </c:pt>
                <c:pt idx="12">
                  <c:v>Некрасов Н.А.</c:v>
                </c:pt>
                <c:pt idx="13">
                  <c:v>Братья Гримм</c:v>
                </c:pt>
                <c:pt idx="14">
                  <c:v>Без ответа 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32</c:v>
                </c:pt>
                <c:pt idx="1">
                  <c:v>31</c:v>
                </c:pt>
                <c:pt idx="2">
                  <c:v>16</c:v>
                </c:pt>
                <c:pt idx="3">
                  <c:v>12</c:v>
                </c:pt>
                <c:pt idx="4">
                  <c:v>12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11</c:v>
                </c:pt>
              </c:numCache>
            </c:numRef>
          </c:val>
        </c:ser>
        <c:axId val="74785536"/>
        <c:axId val="74787072"/>
      </c:barChart>
      <c:catAx>
        <c:axId val="7478553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 i="0" baseline="0">
                <a:solidFill>
                  <a:schemeClr val="bg2">
                    <a:lumMod val="25000"/>
                  </a:schemeClr>
                </a:solidFill>
              </a:defRPr>
            </a:pPr>
            <a:endParaRPr lang="ru-RU"/>
          </a:p>
        </c:txPr>
        <c:crossAx val="74787072"/>
        <c:crosses val="autoZero"/>
        <c:auto val="1"/>
        <c:lblAlgn val="ctr"/>
        <c:lblOffset val="100"/>
      </c:catAx>
      <c:valAx>
        <c:axId val="74787072"/>
        <c:scaling>
          <c:orientation val="minMax"/>
        </c:scaling>
        <c:axPos val="l"/>
        <c:majorGridlines/>
        <c:numFmt formatCode="General" sourceLinked="1"/>
        <c:tickLblPos val="nextTo"/>
        <c:crossAx val="747855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Lbls>
            <c:showVal val="1"/>
          </c:dLbls>
          <c:cat>
            <c:strRef>
              <c:f>Лист1!$A$2:$A$18</c:f>
              <c:strCache>
                <c:ptCount val="17"/>
                <c:pt idx="0">
                  <c:v>Играет</c:v>
                </c:pt>
                <c:pt idx="1">
                  <c:v>Мультфильмы </c:v>
                </c:pt>
                <c:pt idx="2">
                  <c:v>Рисует</c:v>
                </c:pt>
                <c:pt idx="3">
                  <c:v>Гуляет</c:v>
                </c:pt>
                <c:pt idx="4">
                  <c:v>Чтение, рассматривание иллюстраций</c:v>
                </c:pt>
                <c:pt idx="5">
                  <c:v>Лепит</c:v>
                </c:pt>
                <c:pt idx="6">
                  <c:v>Паззлы</c:v>
                </c:pt>
                <c:pt idx="7">
                  <c:v>Кушает</c:v>
                </c:pt>
                <c:pt idx="8">
                  <c:v>Занимается</c:v>
                </c:pt>
                <c:pt idx="9">
                  <c:v>Идет в гости к бабушке</c:v>
                </c:pt>
                <c:pt idx="10">
                  <c:v>Танцует, поет</c:v>
                </c:pt>
                <c:pt idx="11">
                  <c:v>Спит</c:v>
                </c:pt>
                <c:pt idx="12">
                  <c:v>Общается с родителями</c:v>
                </c:pt>
                <c:pt idx="13">
                  <c:v>Театр</c:v>
                </c:pt>
                <c:pt idx="14">
                  <c:v>Совместные игры с родителями</c:v>
                </c:pt>
                <c:pt idx="15">
                  <c:v>Компьютер</c:v>
                </c:pt>
                <c:pt idx="16">
                  <c:v>играет в воздушные шарики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54</c:v>
                </c:pt>
                <c:pt idx="1">
                  <c:v>25</c:v>
                </c:pt>
                <c:pt idx="2">
                  <c:v>20</c:v>
                </c:pt>
                <c:pt idx="3">
                  <c:v>18</c:v>
                </c:pt>
                <c:pt idx="4">
                  <c:v>14</c:v>
                </c:pt>
                <c:pt idx="5">
                  <c:v>4</c:v>
                </c:pt>
                <c:pt idx="6">
                  <c:v>4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</c:numCache>
            </c:numRef>
          </c:val>
        </c:ser>
        <c:shape val="cylinder"/>
        <c:axId val="94628096"/>
        <c:axId val="94638080"/>
        <c:axId val="0"/>
      </c:bar3DChart>
      <c:catAx>
        <c:axId val="94628096"/>
        <c:scaling>
          <c:orientation val="minMax"/>
        </c:scaling>
        <c:axPos val="b"/>
        <c:tickLblPos val="nextTo"/>
        <c:txPr>
          <a:bodyPr/>
          <a:lstStyle/>
          <a:p>
            <a:pPr>
              <a:defRPr b="1" baseline="0">
                <a:solidFill>
                  <a:schemeClr val="accent6">
                    <a:lumMod val="50000"/>
                  </a:schemeClr>
                </a:solidFill>
              </a:defRPr>
            </a:pPr>
            <a:endParaRPr lang="ru-RU"/>
          </a:p>
        </c:txPr>
        <c:crossAx val="94638080"/>
        <c:crosses val="autoZero"/>
        <c:auto val="1"/>
        <c:lblAlgn val="ctr"/>
        <c:lblOffset val="100"/>
      </c:catAx>
      <c:valAx>
        <c:axId val="94638080"/>
        <c:scaling>
          <c:orientation val="minMax"/>
        </c:scaling>
        <c:axPos val="l"/>
        <c:majorGridlines/>
        <c:numFmt formatCode="General" sourceLinked="1"/>
        <c:tickLblPos val="nextTo"/>
        <c:crossAx val="946280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 92%</c:v>
                </c:pt>
              </c:strCache>
            </c:strRef>
          </c:tx>
          <c:dLbls>
            <c:dLbl>
              <c:idx val="0"/>
              <c:layout>
                <c:manualLayout>
                  <c:x val="7.7160493827160637E-3"/>
                  <c:y val="0.23009467819334803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92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 ответа 8%</c:v>
                </c:pt>
              </c:strCache>
            </c:strRef>
          </c:tx>
          <c:dLbls>
            <c:dLbl>
              <c:idx val="0"/>
              <c:layout>
                <c:manualLayout>
                  <c:x val="2.1604938271604989E-2"/>
                  <c:y val="8.4178770352298527E-3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hape val="cylinder"/>
        <c:axId val="61968384"/>
        <c:axId val="61969920"/>
        <c:axId val="0"/>
      </c:bar3DChart>
      <c:catAx>
        <c:axId val="61968384"/>
        <c:scaling>
          <c:orientation val="minMax"/>
        </c:scaling>
        <c:delete val="1"/>
        <c:axPos val="b"/>
        <c:tickLblPos val="none"/>
        <c:crossAx val="61969920"/>
        <c:crosses val="autoZero"/>
        <c:auto val="1"/>
        <c:lblAlgn val="ctr"/>
        <c:lblOffset val="100"/>
      </c:catAx>
      <c:valAx>
        <c:axId val="61969920"/>
        <c:scaling>
          <c:orientation val="minMax"/>
        </c:scaling>
        <c:axPos val="l"/>
        <c:majorGridlines/>
        <c:numFmt formatCode="General" sourceLinked="1"/>
        <c:tickLblPos val="nextTo"/>
        <c:crossAx val="61968384"/>
        <c:crosses val="autoZero"/>
        <c:crossBetween val="between"/>
      </c:valAx>
    </c:plotArea>
    <c:legend>
      <c:legendPos val="r"/>
      <c:legendEntry>
        <c:idx val="1"/>
        <c:txPr>
          <a:bodyPr/>
          <a:lstStyle/>
          <a:p>
            <a:pPr>
              <a:defRPr sz="1900" baseline="0"/>
            </a:pPr>
            <a:endParaRPr lang="ru-RU"/>
          </a:p>
        </c:txPr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да 83%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 7%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 ответа 10%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hape val="cone"/>
        <c:axId val="64216448"/>
        <c:axId val="62071936"/>
        <c:axId val="64221184"/>
      </c:bar3DChart>
      <c:catAx>
        <c:axId val="64216448"/>
        <c:scaling>
          <c:orientation val="minMax"/>
        </c:scaling>
        <c:delete val="1"/>
        <c:axPos val="b"/>
        <c:tickLblPos val="none"/>
        <c:crossAx val="62071936"/>
        <c:crosses val="autoZero"/>
        <c:auto val="1"/>
        <c:lblAlgn val="ctr"/>
        <c:lblOffset val="100"/>
      </c:catAx>
      <c:valAx>
        <c:axId val="62071936"/>
        <c:scaling>
          <c:orientation val="minMax"/>
        </c:scaling>
        <c:axPos val="l"/>
        <c:majorGridlines/>
        <c:numFmt formatCode="General" sourceLinked="1"/>
        <c:tickLblPos val="nextTo"/>
        <c:crossAx val="64216448"/>
        <c:crosses val="autoZero"/>
        <c:crossBetween val="between"/>
      </c:valAx>
      <c:serAx>
        <c:axId val="64221184"/>
        <c:scaling>
          <c:orientation val="minMax"/>
        </c:scaling>
        <c:axPos val="b"/>
        <c:tickLblPos val="nextTo"/>
        <c:crossAx val="62071936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5.9411643116081936E-2"/>
          <c:y val="3.0866359269839376E-2"/>
          <c:w val="0.69444293632903964"/>
          <c:h val="0.9382672814603205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2"/>
              <c:layout>
                <c:manualLayout>
                  <c:x val="-4.5841042202768148E-2"/>
                  <c:y val="-0.27879859858498685"/>
                </c:manualLayout>
              </c:layout>
              <c:spPr/>
              <c:txPr>
                <a:bodyPr/>
                <a:lstStyle/>
                <a:p>
                  <a:pPr>
                    <a:defRPr sz="1900" baseline="0"/>
                  </a:pPr>
                  <a:endParaRPr lang="ru-RU"/>
                </a:p>
              </c:txPr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Достаточно занятий с логопедом и воспитателями 0% </c:v>
                </c:pt>
                <c:pt idx="1">
                  <c:v>Родители иногда должны заниматься с детьми  </c:v>
                </c:pt>
                <c:pt idx="2">
                  <c:v>Родители должны принимать активное участие в развитии речи ребенка </c:v>
                </c:pt>
                <c:pt idx="3">
                  <c:v>без ответа</c:v>
                </c:pt>
                <c:pt idx="4">
                  <c:v>ваш вариант ответа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92</c:v>
                </c:pt>
                <c:pt idx="3">
                  <c:v>1</c:v>
                </c:pt>
                <c:pt idx="4">
                  <c:v>4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7496900665522552"/>
          <c:y val="0"/>
          <c:w val="0.31591424803720825"/>
          <c:h val="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8.5416013221847956E-3"/>
          <c:y val="0.1413095522673059"/>
          <c:w val="0.39887189128323286"/>
          <c:h val="0.6034215791207876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57"/>
          <c:dLbls>
            <c:dLbl>
              <c:idx val="9"/>
              <c:layout>
                <c:manualLayout>
                  <c:x val="3.0536020092805382E-2"/>
                  <c:y val="3.5688435362072231E-2"/>
                </c:manualLayout>
              </c:layout>
              <c:showVal val="1"/>
            </c:dLbl>
            <c:dLbl>
              <c:idx val="11"/>
              <c:layout>
                <c:manualLayout>
                  <c:x val="1.7908381856306835E-2"/>
                  <c:y val="4.9320642988979695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Лист1!$A$2:$A$16</c:f>
              <c:strCache>
                <c:ptCount val="15"/>
                <c:pt idx="0">
                  <c:v>•Без ответа  - 4 (34%)</c:v>
                </c:pt>
                <c:pt idx="1">
                  <c:v>•Затрудняются ответить на вопрос – 4 ответа.</c:v>
                </c:pt>
                <c:pt idx="2">
                  <c:v>•Необходимые - 9</c:v>
                </c:pt>
                <c:pt idx="3">
                  <c:v>•Хорошие – 9</c:v>
                </c:pt>
                <c:pt idx="4">
                  <c:v>•Правильное произношение - 6</c:v>
                </c:pt>
                <c:pt idx="5">
                  <c:v>•В соответствии с образовательной программой – 5</c:v>
                </c:pt>
                <c:pt idx="6">
                  <c:v>•Расширяют словарный запас – 4</c:v>
                </c:pt>
                <c:pt idx="7">
                  <c:v>•Заучивание стихов – 4</c:v>
                </c:pt>
                <c:pt idx="8">
                  <c:v>•Правильное ударение в словах – 3</c:v>
                </c:pt>
                <c:pt idx="9">
                  <c:v>•Получает полноценное развитие - 3</c:v>
                </c:pt>
                <c:pt idx="10">
                  <c:v>•Учится составлять предложения – 3</c:v>
                </c:pt>
                <c:pt idx="11">
                  <c:v>•Сообразительность, внимательность – 2</c:v>
                </c:pt>
                <c:pt idx="12">
                  <c:v>•Развитие грамматического строя речи, звуковой культуры речи – 1</c:v>
                </c:pt>
                <c:pt idx="13">
                  <c:v>•Умение правильно общаться – 1</c:v>
                </c:pt>
                <c:pt idx="14">
                  <c:v>Развитие артикуляционного аппарата 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4</c:v>
                </c:pt>
                <c:pt idx="1">
                  <c:v>4</c:v>
                </c:pt>
                <c:pt idx="2">
                  <c:v>9</c:v>
                </c:pt>
                <c:pt idx="3">
                  <c:v>9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4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2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41372523572651115"/>
          <c:y val="0"/>
          <c:w val="0.57701557970619066"/>
          <c:h val="1"/>
        </c:manualLayout>
      </c:layout>
      <c:txPr>
        <a:bodyPr/>
        <a:lstStyle/>
        <a:p>
          <a:pPr>
            <a:defRPr sz="1400" kern="9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нет</c:v>
                </c:pt>
              </c:strCache>
            </c:strRef>
          </c:tx>
          <c:dLbls>
            <c:dLbl>
              <c:idx val="0"/>
              <c:layout>
                <c:manualLayout>
                  <c:x val="7.7160493827160663E-3"/>
                  <c:y val="0.14871973102740835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0.31000000000000022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да</c:v>
                </c:pt>
              </c:strCache>
            </c:strRef>
          </c:tx>
          <c:dLbls>
            <c:dLbl>
              <c:idx val="0"/>
              <c:layout>
                <c:manualLayout>
                  <c:x val="9.2592592592592865E-3"/>
                  <c:y val="0.20484038424529796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0.63000000000000045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 ответа</c:v>
                </c:pt>
              </c:strCache>
            </c:strRef>
          </c:tx>
          <c:dLbls>
            <c:dLbl>
              <c:idx val="0"/>
              <c:layout>
                <c:manualLayout>
                  <c:x val="9.2592592592592362E-3"/>
                  <c:y val="0.12907750240114638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4.0000000000000022E-2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 знаю, требуется консультация специалиста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0%</c:formatCode>
                <c:ptCount val="1"/>
                <c:pt idx="0">
                  <c:v>2.0000000000000011E-2</c:v>
                </c:pt>
              </c:numCache>
            </c:numRef>
          </c:val>
        </c:ser>
        <c:shape val="cylinder"/>
        <c:axId val="68862336"/>
        <c:axId val="68863872"/>
        <c:axId val="0"/>
      </c:bar3DChart>
      <c:catAx>
        <c:axId val="68862336"/>
        <c:scaling>
          <c:orientation val="minMax"/>
        </c:scaling>
        <c:delete val="1"/>
        <c:axPos val="b"/>
        <c:tickLblPos val="none"/>
        <c:crossAx val="68863872"/>
        <c:crosses val="autoZero"/>
        <c:auto val="1"/>
        <c:lblAlgn val="ctr"/>
        <c:lblOffset val="100"/>
      </c:catAx>
      <c:valAx>
        <c:axId val="68863872"/>
        <c:scaling>
          <c:orientation val="minMax"/>
        </c:scaling>
        <c:axPos val="l"/>
        <c:majorGridlines/>
        <c:numFmt formatCode="0%" sourceLinked="1"/>
        <c:tickLblPos val="nextTo"/>
        <c:crossAx val="68862336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0"/>
          <c:dLbls>
            <c:showVal val="1"/>
            <c:showLeaderLines val="1"/>
          </c:dLbls>
          <c:cat>
            <c:strRef>
              <c:f>Лист1!$A$2:$A$11</c:f>
              <c:strCache>
                <c:ptCount val="10"/>
                <c:pt idx="0">
                  <c:v>Советуюсь со своими родителями 18</c:v>
                </c:pt>
                <c:pt idx="1">
                  <c:v>Советуюсь с друзьями - 18 </c:v>
                </c:pt>
                <c:pt idx="2">
                  <c:v>Обращаемся к специалисту  -25 </c:v>
                </c:pt>
                <c:pt idx="3">
                  <c:v> В спец. литературе -18</c:v>
                </c:pt>
                <c:pt idx="4">
                  <c:v>МАСС-МЕДИА – 16 </c:v>
                </c:pt>
                <c:pt idx="5">
                  <c:v> Из  интернета - 22 </c:v>
                </c:pt>
                <c:pt idx="6">
                  <c:v>Жизненный опыт - 33 </c:v>
                </c:pt>
                <c:pt idx="7">
                  <c:v>Проблемы нет  – 4</c:v>
                </c:pt>
                <c:pt idx="8">
                  <c:v>Использую всё и понемногу – 1</c:v>
                </c:pt>
                <c:pt idx="9">
                  <c:v>Без ответа - 4 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18</c:v>
                </c:pt>
                <c:pt idx="1">
                  <c:v>18</c:v>
                </c:pt>
                <c:pt idx="2">
                  <c:v>25</c:v>
                </c:pt>
                <c:pt idx="3">
                  <c:v>18</c:v>
                </c:pt>
                <c:pt idx="4">
                  <c:v>16</c:v>
                </c:pt>
                <c:pt idx="5">
                  <c:v>22</c:v>
                </c:pt>
                <c:pt idx="6">
                  <c:v>33</c:v>
                </c:pt>
                <c:pt idx="7">
                  <c:v>4</c:v>
                </c:pt>
                <c:pt idx="8">
                  <c:v>1</c:v>
                </c:pt>
                <c:pt idx="9">
                  <c:v>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1588061047521692"/>
          <c:y val="2.2611498787628227E-2"/>
          <c:w val="0.37794661523268408"/>
          <c:h val="0.9773885012123718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7030A0"/>
              </a:solidFill>
            </c:spPr>
          </c:dPt>
          <c:dPt>
            <c:idx val="4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5"/>
            <c:spPr>
              <a:solidFill>
                <a:srgbClr val="92D050"/>
              </a:solidFill>
            </c:spPr>
          </c:dPt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ежедневно</c:v>
                </c:pt>
                <c:pt idx="1">
                  <c:v>несколько раз в неделю</c:v>
                </c:pt>
                <c:pt idx="2">
                  <c:v>раз в неделю</c:v>
                </c:pt>
                <c:pt idx="3">
                  <c:v>не провожу, т.к. считаю, что в саду ребенок получает достаточно информации</c:v>
                </c:pt>
                <c:pt idx="4">
                  <c:v>не провожу </c:v>
                </c:pt>
                <c:pt idx="5">
                  <c:v>без ответа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0.14000000000000001</c:v>
                </c:pt>
                <c:pt idx="1">
                  <c:v>0.59</c:v>
                </c:pt>
                <c:pt idx="2">
                  <c:v>0.13</c:v>
                </c:pt>
                <c:pt idx="3">
                  <c:v>6.0000000000000032E-2</c:v>
                </c:pt>
                <c:pt idx="4">
                  <c:v>6.0000000000000032E-2</c:v>
                </c:pt>
                <c:pt idx="5">
                  <c:v>3.0000000000000002E-2</c:v>
                </c:pt>
              </c:numCache>
            </c:numRef>
          </c:val>
        </c:ser>
        <c:axId val="94484352"/>
        <c:axId val="94485888"/>
      </c:barChart>
      <c:catAx>
        <c:axId val="94484352"/>
        <c:scaling>
          <c:orientation val="minMax"/>
        </c:scaling>
        <c:axPos val="b"/>
        <c:tickLblPos val="nextTo"/>
        <c:txPr>
          <a:bodyPr/>
          <a:lstStyle/>
          <a:p>
            <a:pPr>
              <a:defRPr sz="2280" b="1" i="0" baseline="0">
                <a:solidFill>
                  <a:srgbClr val="0070C0"/>
                </a:solidFill>
              </a:defRPr>
            </a:pPr>
            <a:endParaRPr lang="ru-RU"/>
          </a:p>
        </c:txPr>
        <c:crossAx val="94485888"/>
        <c:crosses val="autoZero"/>
        <c:auto val="1"/>
        <c:lblAlgn val="ctr"/>
        <c:lblOffset val="100"/>
      </c:catAx>
      <c:valAx>
        <c:axId val="94485888"/>
        <c:scaling>
          <c:orientation val="minMax"/>
        </c:scaling>
        <c:axPos val="l"/>
        <c:majorGridlines/>
        <c:numFmt formatCode="0%" sourceLinked="1"/>
        <c:tickLblPos val="nextTo"/>
        <c:crossAx val="944843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dLbls>
            <c:dLbl>
              <c:idx val="0"/>
              <c:layout>
                <c:manualLayout>
                  <c:x val="-0.125"/>
                  <c:y val="2.806032660894488E-3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0%</c:formatCode>
                <c:ptCount val="1"/>
                <c:pt idx="0">
                  <c:v>0.89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0%</c:formatCode>
                <c:ptCount val="1"/>
                <c:pt idx="0">
                  <c:v>1.0000000000000005E-2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 ответа</c:v>
                </c:pt>
              </c:strCache>
            </c:strRef>
          </c:tx>
          <c:dLbls>
            <c:dLbl>
              <c:idx val="0"/>
              <c:layout>
                <c:manualLayout>
                  <c:x val="-3.8580246913580259E-2"/>
                  <c:y val="5.612065321788976E-3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0%</c:formatCode>
                <c:ptCount val="1"/>
                <c:pt idx="0">
                  <c:v>9.0000000000000024E-2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редко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0%</c:formatCode>
                <c:ptCount val="1"/>
                <c:pt idx="0">
                  <c:v>1.0000000000000005E-2</c:v>
                </c:pt>
              </c:numCache>
            </c:numRef>
          </c:val>
        </c:ser>
        <c:axId val="93209344"/>
        <c:axId val="73336320"/>
      </c:barChart>
      <c:catAx>
        <c:axId val="93209344"/>
        <c:scaling>
          <c:orientation val="minMax"/>
        </c:scaling>
        <c:axPos val="l"/>
        <c:numFmt formatCode="General" sourceLinked="1"/>
        <c:tickLblPos val="nextTo"/>
        <c:crossAx val="73336320"/>
        <c:crosses val="autoZero"/>
        <c:auto val="1"/>
        <c:lblAlgn val="ctr"/>
        <c:lblOffset val="100"/>
      </c:catAx>
      <c:valAx>
        <c:axId val="73336320"/>
        <c:scaling>
          <c:orientation val="minMax"/>
        </c:scaling>
        <c:axPos val="b"/>
        <c:majorGridlines/>
        <c:numFmt formatCode="0%" sourceLinked="1"/>
        <c:tickLblPos val="nextTo"/>
        <c:crossAx val="93209344"/>
        <c:crosses val="autoZero"/>
        <c:crossBetween val="between"/>
      </c:valAx>
    </c:plotArea>
    <c:legend>
      <c:legendPos val="r"/>
      <c:txPr>
        <a:bodyPr/>
        <a:lstStyle/>
        <a:p>
          <a:pPr>
            <a:defRPr sz="224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24EE7-52BC-4A4E-B62E-D89CE56BE62A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25B36-FF35-4C3E-9F87-A2A512718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25B36-FF35-4C3E-9F87-A2A51271800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категорию «другое» вошли ответы :</a:t>
            </a:r>
          </a:p>
          <a:p>
            <a:pPr>
              <a:buFontTx/>
              <a:buChar char="-"/>
            </a:pPr>
            <a:r>
              <a:rPr lang="ru-RU" baseline="0" dirty="0" smtClean="0"/>
              <a:t>«другое» -4</a:t>
            </a:r>
          </a:p>
          <a:p>
            <a:pPr>
              <a:buFontTx/>
              <a:buChar char="-"/>
            </a:pPr>
            <a:r>
              <a:rPr lang="ru-RU" baseline="0" dirty="0" smtClean="0"/>
              <a:t> логопед – 1</a:t>
            </a:r>
          </a:p>
          <a:p>
            <a:pPr>
              <a:buFontTx/>
              <a:buChar char="-"/>
            </a:pPr>
            <a:r>
              <a:rPr lang="ru-RU" baseline="0" dirty="0" smtClean="0"/>
              <a:t> при необходимости логопед – 1</a:t>
            </a:r>
          </a:p>
          <a:p>
            <a:pPr>
              <a:buFontTx/>
              <a:buChar char="-"/>
            </a:pPr>
            <a:r>
              <a:rPr lang="ru-RU" baseline="0" dirty="0" smtClean="0"/>
              <a:t> в первую очередь родители, но и сад является вспомогательным толчком - 1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25B36-FF35-4C3E-9F87-A2A51271800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25B36-FF35-4C3E-9F87-A2A51271800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25B36-FF35-4C3E-9F87-A2A51271800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Другие</a:t>
            </a:r>
            <a:r>
              <a:rPr lang="ru-RU" baseline="0" dirty="0" smtClean="0"/>
              <a:t> варианты: Чайковский, </a:t>
            </a:r>
            <a:r>
              <a:rPr lang="ru-RU" baseline="0" dirty="0" err="1" smtClean="0"/>
              <a:t>Бьянки</a:t>
            </a:r>
            <a:r>
              <a:rPr lang="ru-RU" baseline="0" dirty="0" smtClean="0"/>
              <a:t>, Батов, Миллер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25B36-FF35-4C3E-9F87-A2A51271800E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25B36-FF35-4C3E-9F87-A2A51271800E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25B36-FF35-4C3E-9F87-A2A51271800E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A3340-33BE-4742-BDC5-7F5CC972CACF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5373-3A01-4D68-B80F-41A62914B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A3340-33BE-4742-BDC5-7F5CC972CACF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5373-3A01-4D68-B80F-41A62914B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A3340-33BE-4742-BDC5-7F5CC972CACF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5373-3A01-4D68-B80F-41A62914B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A3340-33BE-4742-BDC5-7F5CC972CACF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5373-3A01-4D68-B80F-41A62914B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A3340-33BE-4742-BDC5-7F5CC972CACF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5373-3A01-4D68-B80F-41A62914B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A3340-33BE-4742-BDC5-7F5CC972CACF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5373-3A01-4D68-B80F-41A62914B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A3340-33BE-4742-BDC5-7F5CC972CACF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5373-3A01-4D68-B80F-41A62914B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A3340-33BE-4742-BDC5-7F5CC972CACF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5373-3A01-4D68-B80F-41A62914B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A3340-33BE-4742-BDC5-7F5CC972CACF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5373-3A01-4D68-B80F-41A62914B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A3340-33BE-4742-BDC5-7F5CC972CACF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5373-3A01-4D68-B80F-41A62914B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A3340-33BE-4742-BDC5-7F5CC972CACF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5373-3A01-4D68-B80F-41A62914B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A3340-33BE-4742-BDC5-7F5CC972CACF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95373-3A01-4D68-B80F-41A62914B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57365"/>
            <a:ext cx="7772400" cy="200026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Психологический комфорт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в семье – 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важное условие развития речи ребенка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429132"/>
            <a:ext cx="6400800" cy="1209668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Круглый стол 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Каким образом Вы приобретаете необходимые знания по воспитанию и развитию речи детей? 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500174"/>
          <a:ext cx="8329642" cy="5186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2700" b="1" dirty="0" smtClean="0">
                <a:latin typeface="Comic Sans MS" pitchFamily="66" charset="0"/>
              </a:rPr>
              <a:t/>
            </a:r>
            <a:br>
              <a:rPr lang="ru-RU" sz="2700" b="1" dirty="0" smtClean="0">
                <a:latin typeface="Comic Sans MS" pitchFamily="66" charset="0"/>
              </a:rPr>
            </a:b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Проводите ли Вы с ребенком обучающие игры, тематические занятия по развитию речи? </a:t>
            </a:r>
            <a:b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Если да, то как  часто?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72518" cy="4972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600" b="1" dirty="0" smtClean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Comic Sans MS" pitchFamily="66" charset="0"/>
              </a:rPr>
              <a:t> Исправляете ли Вы ошибки в речи своего ребенка?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72518" cy="4829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100" dirty="0" smtClean="0">
                <a:latin typeface="Comic Sans MS" pitchFamily="66" charset="0"/>
              </a:rPr>
              <a:t/>
            </a:r>
            <a:br>
              <a:rPr lang="ru-RU" sz="3100" dirty="0" smtClean="0">
                <a:latin typeface="Comic Sans MS" pitchFamily="66" charset="0"/>
              </a:rPr>
            </a:br>
            <a:r>
              <a:rPr lang="ru-RU" sz="31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Хотели бы Вы освоить приемы работы по развитию речи ребенка?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Autofit/>
          </a:bodyPr>
          <a:lstStyle/>
          <a:p>
            <a:pPr lvl="0"/>
            <a:r>
              <a:rPr lang="ru-RU" sz="2400" b="1" dirty="0" smtClean="0">
                <a:solidFill>
                  <a:schemeClr val="accent2"/>
                </a:solidFill>
                <a:latin typeface="Comic Sans MS" pitchFamily="66" charset="0"/>
              </a:rPr>
              <a:t>Есть ли у Вас дома детская библиотечка, где можно с ребенком рассмотреть иллюстрации в книгах, энциклопедиях для детей?</a:t>
            </a:r>
            <a:endParaRPr lang="ru-RU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2700" dirty="0" smtClean="0">
                <a:latin typeface="Comic Sans MS" pitchFamily="66" charset="0"/>
              </a:rPr>
              <a:t/>
            </a:r>
            <a:br>
              <a:rPr lang="ru-RU" sz="2700" dirty="0" smtClean="0">
                <a:latin typeface="Comic Sans MS" pitchFamily="66" charset="0"/>
              </a:rPr>
            </a:br>
            <a:r>
              <a:rPr lang="ru-RU" sz="2700" dirty="0" smtClean="0">
                <a:latin typeface="Comic Sans MS" pitchFamily="66" charset="0"/>
              </a:rPr>
              <a:t/>
            </a:r>
            <a:br>
              <a:rPr lang="ru-RU" sz="2700" dirty="0" smtClean="0">
                <a:latin typeface="Comic Sans MS" pitchFamily="66" charset="0"/>
              </a:rPr>
            </a:br>
            <a:r>
              <a:rPr lang="ru-RU" sz="2700" b="1" dirty="0" smtClean="0">
                <a:solidFill>
                  <a:srgbClr val="7030A0"/>
                </a:solidFill>
                <a:latin typeface="Comic Sans MS" pitchFamily="66" charset="0"/>
              </a:rPr>
              <a:t>Назовите, пожалуйста, поэтов, произведения которых традиционно входят в круг семейного детского чтения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600200"/>
          <a:ext cx="8643998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100" dirty="0" smtClean="0">
                <a:latin typeface="Comic Sans MS" pitchFamily="66" charset="0"/>
              </a:rPr>
              <a:t/>
            </a:r>
            <a:br>
              <a:rPr lang="ru-RU" sz="3100" dirty="0" smtClean="0">
                <a:latin typeface="Comic Sans MS" pitchFamily="66" charset="0"/>
              </a:rPr>
            </a:br>
            <a:r>
              <a:rPr lang="ru-RU" sz="31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Что делает Ваш ребенок после прихода из детского сада, в выходные?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357298"/>
          <a:ext cx="8715436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22859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67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Федеральный закон Российской Федерации от 29 декабря 2012 г. N 273-ФЗ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"Об образовании в Российской Федерации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(Гл.4 ст. 44)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ru-RU" dirty="0" smtClean="0"/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Родители (законные представители) несовершеннолетних обучающихся имеют преимущественное право на обучение и воспитание детей перед всеми другими лицами. Они обязаны заложить основы физического, нравственного и интеллектуального развития личности ребенка.</a:t>
            </a:r>
          </a:p>
          <a:p>
            <a:pPr algn="just">
              <a:lnSpc>
                <a:spcPct val="170000"/>
              </a:lnSpc>
              <a:buNone/>
            </a:pPr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2. Органы государственной власти и органы местного самоуправления, образовательные организации оказывают помощь родителям (законным представителям) несовершеннолетних обучающихся в воспитании детей, охране и укреплении их физического и психического здоровья, развитии индивидуальных способностей и необходимой коррекции нарушений их развития.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42876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2"/>
                </a:solidFill>
                <a:latin typeface="Comic Sans MS" pitchFamily="66" charset="0"/>
              </a:rPr>
              <a:t>Условия необходимые для гармоничного развития и воспитания ребенка в семье</a:t>
            </a:r>
            <a:endParaRPr lang="ru-RU" sz="32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85720" y="1714488"/>
            <a:ext cx="8858280" cy="4857784"/>
          </a:xfrm>
        </p:spPr>
        <p:txBody>
          <a:bodyPr>
            <a:normAutofit fontScale="77500" lnSpcReduction="20000"/>
          </a:bodyPr>
          <a:lstStyle/>
          <a:p>
            <a:pPr algn="l">
              <a:buFontTx/>
              <a:buChar char="-"/>
            </a:pPr>
            <a:r>
              <a:rPr lang="ru-RU" sz="3400" b="1" dirty="0" smtClean="0">
                <a:solidFill>
                  <a:schemeClr val="tx2"/>
                </a:solidFill>
              </a:rPr>
              <a:t>состав семьи;</a:t>
            </a:r>
          </a:p>
          <a:p>
            <a:pPr algn="l">
              <a:buFontTx/>
              <a:buChar char="-"/>
            </a:pPr>
            <a:r>
              <a:rPr lang="ru-RU" sz="3400" b="1" dirty="0" smtClean="0">
                <a:solidFill>
                  <a:schemeClr val="tx2"/>
                </a:solidFill>
              </a:rPr>
              <a:t> количество детей;</a:t>
            </a:r>
          </a:p>
          <a:p>
            <a:pPr algn="l">
              <a:buFontTx/>
              <a:buChar char="-"/>
            </a:pPr>
            <a:r>
              <a:rPr lang="ru-RU" sz="3400" b="1" dirty="0" smtClean="0">
                <a:solidFill>
                  <a:schemeClr val="tx2"/>
                </a:solidFill>
              </a:rPr>
              <a:t>количество поколений;</a:t>
            </a:r>
          </a:p>
          <a:p>
            <a:pPr algn="l">
              <a:buFontTx/>
              <a:buChar char="-"/>
            </a:pPr>
            <a:r>
              <a:rPr lang="ru-RU" sz="3400" b="1" dirty="0" smtClean="0">
                <a:solidFill>
                  <a:schemeClr val="tx2"/>
                </a:solidFill>
              </a:rPr>
              <a:t> возраст и образование родителей;</a:t>
            </a:r>
          </a:p>
          <a:p>
            <a:pPr algn="l">
              <a:buFontTx/>
              <a:buChar char="-"/>
            </a:pPr>
            <a:r>
              <a:rPr lang="ru-RU" sz="3400" b="1" dirty="0" smtClean="0">
                <a:solidFill>
                  <a:schemeClr val="tx2"/>
                </a:solidFill>
              </a:rPr>
              <a:t> материальное обеспечение;</a:t>
            </a:r>
          </a:p>
          <a:p>
            <a:pPr algn="l">
              <a:buFontTx/>
              <a:buChar char="-"/>
            </a:pPr>
            <a:r>
              <a:rPr lang="ru-RU" sz="3400" b="1" dirty="0" smtClean="0">
                <a:solidFill>
                  <a:schemeClr val="tx2"/>
                </a:solidFill>
              </a:rPr>
              <a:t> тип воспитания в семье;</a:t>
            </a:r>
          </a:p>
          <a:p>
            <a:pPr algn="l">
              <a:buFontTx/>
              <a:buChar char="-"/>
            </a:pPr>
            <a:r>
              <a:rPr lang="ru-RU" sz="3400" b="1" dirty="0" smtClean="0">
                <a:solidFill>
                  <a:schemeClr val="tx2"/>
                </a:solidFill>
              </a:rPr>
              <a:t> характер взаимоотношений в семье между родителями;</a:t>
            </a:r>
          </a:p>
          <a:p>
            <a:pPr algn="l">
              <a:buFontTx/>
              <a:buChar char="-"/>
            </a:pPr>
            <a:r>
              <a:rPr lang="ru-RU" sz="3400" b="1" dirty="0" smtClean="0">
                <a:solidFill>
                  <a:schemeClr val="tx2"/>
                </a:solidFill>
              </a:rPr>
              <a:t> стиль общения с детьми;</a:t>
            </a:r>
          </a:p>
          <a:p>
            <a:pPr algn="l">
              <a:buFontTx/>
              <a:buChar char="-"/>
            </a:pPr>
            <a:r>
              <a:rPr lang="ru-RU" sz="3400" b="1" dirty="0" smtClean="0">
                <a:solidFill>
                  <a:schemeClr val="tx2"/>
                </a:solidFill>
              </a:rPr>
              <a:t> речевая среда (двуязычие, раннее обучение языкам, домашняя библиотека, общение с ребенком, речевой этикет)</a:t>
            </a:r>
          </a:p>
          <a:p>
            <a:pPr algn="l"/>
            <a:r>
              <a:rPr lang="ru-RU" sz="3400" dirty="0" smtClean="0">
                <a:solidFill>
                  <a:schemeClr val="tx2"/>
                </a:solidFill>
              </a:rPr>
              <a:t> </a:t>
            </a:r>
          </a:p>
          <a:p>
            <a:pPr algn="l">
              <a:buFontTx/>
              <a:buChar char="-"/>
            </a:pPr>
            <a:endParaRPr lang="ru-RU" dirty="0" smtClean="0"/>
          </a:p>
          <a:p>
            <a:pPr algn="l">
              <a:buFontTx/>
              <a:buChar char="-"/>
            </a:pP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Comic Sans MS" pitchFamily="66" charset="0"/>
              </a:rPr>
              <a:t>Как Вы считаете, кто должен заниматься развитием речи </a:t>
            </a:r>
            <a:r>
              <a:rPr lang="ru-RU" sz="2800" b="1" dirty="0" smtClean="0">
                <a:latin typeface="Comic Sans MS" pitchFamily="66" charset="0"/>
              </a:rPr>
              <a:t>ребенка?</a:t>
            </a:r>
            <a:endParaRPr lang="ru-RU" sz="2800" dirty="0"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500174"/>
          <a:ext cx="8229600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Как вы считаете, влияет ли атмосфера в семье на развитие речи ребенка?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Считаете ли Вы, что необходимо создавать в семье специальные условия для благоприятного речевого развития ребенка?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2071678"/>
          <a:ext cx="8229600" cy="4257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928694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b="1" dirty="0" smtClean="0">
                <a:latin typeface="Comic Sans MS" pitchFamily="66" charset="0"/>
              </a:rPr>
              <a:t/>
            </a:r>
            <a:br>
              <a:rPr lang="ru-RU" sz="3100" b="1" dirty="0" smtClean="0">
                <a:latin typeface="Comic Sans MS" pitchFamily="66" charset="0"/>
              </a:rPr>
            </a:br>
            <a:r>
              <a:rPr lang="ru-RU" sz="3100" b="1" dirty="0" smtClean="0">
                <a:latin typeface="Comic Sans MS" pitchFamily="66" charset="0"/>
              </a:rPr>
              <a:t/>
            </a:r>
            <a:br>
              <a:rPr lang="ru-RU" sz="3100" b="1" dirty="0" smtClean="0">
                <a:latin typeface="Comic Sans MS" pitchFamily="66" charset="0"/>
              </a:rPr>
            </a:br>
            <a:r>
              <a:rPr lang="ru-RU" sz="27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Какова, по Вашему мнению, степень участия семьи, родителей в развитии речи ребёнка?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428736"/>
          <a:ext cx="8429684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Как Вы считаете, какие знания получает Ваш ребенок на занятиях по развитию речи в детском саду?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000108"/>
          <a:ext cx="8429684" cy="5857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Есть ли у Вашего ребенка, на Ваш взгляд, проблемы в развитии речи?</a:t>
            </a:r>
            <a:endParaRPr lang="ru-RU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</TotalTime>
  <Words>341</Words>
  <Application>Microsoft Office PowerPoint</Application>
  <PresentationFormat>Экран (4:3)</PresentationFormat>
  <Paragraphs>51</Paragraphs>
  <Slides>17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Психологический комфорт  в семье –  важное условие развития речи ребенка</vt:lpstr>
      <vt:lpstr>Федеральный закон Российской Федерации от 29 декабря 2012 г. N 273-ФЗ "Об образовании в Российской Федерации (Гл.4 ст. 44)</vt:lpstr>
      <vt:lpstr>Условия необходимые для гармоничного развития и воспитания ребенка в семье</vt:lpstr>
      <vt:lpstr>Как Вы считаете, кто должен заниматься развитием речи ребенка?</vt:lpstr>
      <vt:lpstr>Как вы считаете, влияет ли атмосфера в семье на развитие речи ребенка?</vt:lpstr>
      <vt:lpstr>Считаете ли Вы, что необходимо создавать в семье специальные условия для благоприятного речевого развития ребенка?</vt:lpstr>
      <vt:lpstr>  Какова, по Вашему мнению, степень участия семьи, родителей в развитии речи ребёнка?  </vt:lpstr>
      <vt:lpstr>Как Вы считаете, какие знания получает Ваш ребенок на занятиях по развитию речи в детском саду?</vt:lpstr>
      <vt:lpstr>Есть ли у Вашего ребенка, на Ваш взгляд, проблемы в развитии речи?</vt:lpstr>
      <vt:lpstr>Каким образом Вы приобретаете необходимые знания по воспитанию и развитию речи детей? </vt:lpstr>
      <vt:lpstr> Проводите ли Вы с ребенком обучающие игры, тематические занятия по развитию речи?  Если да, то как  часто? </vt:lpstr>
      <vt:lpstr>  Исправляете ли Вы ошибки в речи своего ребенка? </vt:lpstr>
      <vt:lpstr> Хотели бы Вы освоить приемы работы по развитию речи ребенка? </vt:lpstr>
      <vt:lpstr>Есть ли у Вас дома детская библиотечка, где можно с ребенком рассмотреть иллюстрации в книгах, энциклопедиях для детей?</vt:lpstr>
      <vt:lpstr>  Назовите, пожалуйста, поэтов, произведения которых традиционно входят в круг семейного детского чтения </vt:lpstr>
      <vt:lpstr> Что делает Ваш ребенок после прихода из детского сада, в выходные? </vt:lpstr>
      <vt:lpstr>Спасибо за внимание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Психологический комфорт в семье – важное условие развития речи ребенка</dc:title>
  <dc:creator>Admin</dc:creator>
  <cp:lastModifiedBy>user</cp:lastModifiedBy>
  <cp:revision>38</cp:revision>
  <dcterms:created xsi:type="dcterms:W3CDTF">2015-03-09T11:05:52Z</dcterms:created>
  <dcterms:modified xsi:type="dcterms:W3CDTF">2015-12-08T11:13:39Z</dcterms:modified>
</cp:coreProperties>
</file>