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3" r:id="rId15"/>
    <p:sldId id="274" r:id="rId16"/>
    <p:sldId id="275" r:id="rId17"/>
    <p:sldId id="270" r:id="rId18"/>
    <p:sldId id="271" r:id="rId19"/>
    <p:sldId id="279" r:id="rId20"/>
    <p:sldId id="294" r:id="rId21"/>
    <p:sldId id="277" r:id="rId22"/>
    <p:sldId id="295" r:id="rId23"/>
    <p:sldId id="278" r:id="rId24"/>
    <p:sldId id="272" r:id="rId25"/>
    <p:sldId id="284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6" autoAdjust="0"/>
    <p:restoredTop sz="94660"/>
  </p:normalViewPr>
  <p:slideViewPr>
    <p:cSldViewPr>
      <p:cViewPr varScale="1">
        <p:scale>
          <a:sx n="75" d="100"/>
          <a:sy n="75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6EFF7-A12D-420A-A29E-D01E8BE5E293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3A083-2212-4CDB-AE68-EA24B52E7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3A083-2212-4CDB-AE68-EA24B52E763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BDF-F2DF-4089-932B-F04791A575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C698-ABCA-4F7B-9984-42782311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BDF-F2DF-4089-932B-F04791A575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C698-ABCA-4F7B-9984-42782311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BDF-F2DF-4089-932B-F04791A575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C698-ABCA-4F7B-9984-42782311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BDF-F2DF-4089-932B-F04791A575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C698-ABCA-4F7B-9984-42782311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BDF-F2DF-4089-932B-F04791A575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C698-ABCA-4F7B-9984-42782311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BDF-F2DF-4089-932B-F04791A575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C698-ABCA-4F7B-9984-42782311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BDF-F2DF-4089-932B-F04791A575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C698-ABCA-4F7B-9984-42782311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BDF-F2DF-4089-932B-F04791A575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C698-ABCA-4F7B-9984-42782311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BDF-F2DF-4089-932B-F04791A575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C698-ABCA-4F7B-9984-42782311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BDF-F2DF-4089-932B-F04791A575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C698-ABCA-4F7B-9984-42782311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BDF-F2DF-4089-932B-F04791A575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C698-ABCA-4F7B-9984-42782311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E3BDF-F2DF-4089-932B-F04791A575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AC698-ABCA-4F7B-9984-42782311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fs1.mg.ru/000/001/577/1280_1280_a952625bc2bff62d341bf365e716f8ca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«СОШ №2 имени Героя Советского Союза В.Д. Ревякина р.п. Самойловка 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Самойловского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района Саратовской области»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357298"/>
            <a:ext cx="6215106" cy="3000396"/>
          </a:xfrm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3000" dirty="0" smtClean="0">
                <a:solidFill>
                  <a:schemeClr val="tx1"/>
                </a:solidFill>
              </a:rPr>
              <a:t>Игра</a:t>
            </a:r>
          </a:p>
          <a:p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</a:rPr>
              <a:t>«Звёздный час»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на тему «животные и птицы»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Автор: воспитатель </a:t>
            </a:r>
          </a:p>
          <a:p>
            <a:pPr algn="r"/>
            <a:r>
              <a:rPr lang="ru-RU" sz="2600" dirty="0" err="1" smtClean="0">
                <a:solidFill>
                  <a:schemeClr val="tx1"/>
                </a:solidFill>
              </a:rPr>
              <a:t>Полковниченко</a:t>
            </a:r>
            <a:r>
              <a:rPr lang="ru-RU" sz="2600" dirty="0" smtClean="0">
                <a:solidFill>
                  <a:schemeClr val="tx1"/>
                </a:solidFill>
              </a:rPr>
              <a:t> З.В.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4" name="Picture 6" descr="12180313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857760"/>
            <a:ext cx="1714512" cy="1603545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 descr="D:\Новая папка\Документы\животные\медведица и медвежа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857760"/>
            <a:ext cx="1833562" cy="1571625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Picture 2" descr="http://fs1.mg.ru/000/001/577/1280_1280_a952625bc2bff62d341bf365e716f8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8558" y="4929198"/>
            <a:ext cx="1928826" cy="1500198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71480"/>
            <a:ext cx="5715040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Вопрос №6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928802"/>
            <a:ext cx="5715040" cy="396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В мировой фауне этих птиц насчитывается свыше 50 видов. Розовый вид с острова Маврикий находился на грани исчезновения, но был спасён благодаря вольерному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разведению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  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№5</a:t>
            </a:r>
          </a:p>
          <a:p>
            <a:endParaRPr lang="ru-RU" dirty="0"/>
          </a:p>
        </p:txBody>
      </p:sp>
      <p:pic>
        <p:nvPicPr>
          <p:cNvPr id="4" name="Picture 13" descr="iпеа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86256"/>
            <a:ext cx="1800000" cy="1620000"/>
          </a:xfrm>
          <a:prstGeom prst="rect">
            <a:avLst/>
          </a:prstGeom>
          <a:noFill/>
          <a:ln w="12700" cmpd="tri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Retur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42844" y="5643578"/>
            <a:ext cx="1042416" cy="1042416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71868" y="6143643"/>
            <a:ext cx="2286016" cy="5715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 smtClean="0"/>
              <a:t>ответ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2"/>
            <a:ext cx="5715040" cy="1000132"/>
          </a:xfr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Викторина для зрителей</a:t>
            </a:r>
            <a:r>
              <a:rPr lang="ru-RU" i="1" dirty="0" smtClean="0">
                <a:latin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000240"/>
            <a:ext cx="5715040" cy="2143140"/>
          </a:xfr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Рекорды в мире животных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27650" name="Picture 2" descr="http://cache.zr.ru/wpfiles/uploads/2003/11/12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714884"/>
            <a:ext cx="2700000" cy="18000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7654" name="Picture 6" descr="http://im5-tub-ru.yandex.net/i?id=7359809-3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714884"/>
            <a:ext cx="2700000" cy="18000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571481"/>
            <a:ext cx="5857916" cy="14287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  <a:defRPr/>
            </a:pPr>
            <a:r>
              <a:rPr lang="ru-RU" dirty="0" smtClean="0"/>
              <a:t>Какие из вымерших животных  были самыми  крупными 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714620"/>
            <a:ext cx="5786478" cy="3286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                                     Длина тела -20 м,     масса - 50 т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l"/>
            <a:r>
              <a:rPr lang="ru-RU" dirty="0" smtClean="0"/>
              <a:t>    </a:t>
            </a:r>
            <a:r>
              <a:rPr lang="ru-RU" sz="2800" dirty="0" smtClean="0">
                <a:solidFill>
                  <a:schemeClr val="tx1"/>
                </a:solidFill>
              </a:rPr>
              <a:t> бронтозавры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брон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>
          <a:xfrm>
            <a:off x="2143108" y="3000372"/>
            <a:ext cx="2023599" cy="1800000"/>
          </a:xfrm>
          <a:prstGeom prst="rect">
            <a:avLst/>
          </a:prstGeom>
          <a:noFill/>
          <a:ln w="12700" cmpd="tri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2"/>
            <a:ext cx="5715040" cy="15001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ru-RU" dirty="0" smtClean="0"/>
              <a:t>Назовите самое тяжёлое из летающих насекомых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714620"/>
            <a:ext cx="5715040" cy="32147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lvl="1"/>
            <a:r>
              <a:rPr lang="ru-RU" sz="3000" dirty="0" smtClean="0">
                <a:solidFill>
                  <a:schemeClr val="tx1"/>
                </a:solidFill>
              </a:rPr>
              <a:t>                                                    </a:t>
            </a:r>
          </a:p>
          <a:p>
            <a:pPr marL="0" lvl="1"/>
            <a:endParaRPr lang="ru-RU" sz="3000" dirty="0" smtClean="0">
              <a:solidFill>
                <a:schemeClr val="tx1"/>
              </a:solidFill>
            </a:endParaRPr>
          </a:p>
          <a:p>
            <a:pPr marL="0" lvl="1"/>
            <a:endParaRPr lang="ru-RU" sz="3000" dirty="0" smtClean="0">
              <a:solidFill>
                <a:schemeClr val="tx1"/>
              </a:solidFill>
            </a:endParaRPr>
          </a:p>
          <a:p>
            <a:pPr marL="0" lvl="1"/>
            <a:endParaRPr lang="ru-RU" sz="3000" dirty="0" smtClean="0">
              <a:solidFill>
                <a:schemeClr val="tx1"/>
              </a:solidFill>
            </a:endParaRPr>
          </a:p>
          <a:p>
            <a:pPr marL="0" lvl="1"/>
            <a:endParaRPr lang="ru-RU" sz="3000" dirty="0" smtClean="0">
              <a:solidFill>
                <a:schemeClr val="tx1"/>
              </a:solidFill>
            </a:endParaRPr>
          </a:p>
          <a:p>
            <a:pPr marL="0" lvl="1"/>
            <a:endParaRPr lang="ru-RU" sz="3000" dirty="0" smtClean="0">
              <a:solidFill>
                <a:schemeClr val="tx1"/>
              </a:solidFill>
            </a:endParaRPr>
          </a:p>
          <a:p>
            <a:pPr marL="0" lvl="1" algn="r"/>
            <a:r>
              <a:rPr lang="ru-RU" sz="5900" dirty="0" smtClean="0">
                <a:solidFill>
                  <a:schemeClr val="tx1"/>
                </a:solidFill>
              </a:rPr>
              <a:t>Весит до 100г.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dirty="0" smtClean="0"/>
              <a:t>          </a:t>
            </a:r>
            <a:r>
              <a:rPr lang="ru-RU" sz="5900" dirty="0" smtClean="0">
                <a:solidFill>
                  <a:schemeClr val="tx1"/>
                </a:solidFill>
              </a:rPr>
              <a:t>Жук-голиаф</a:t>
            </a:r>
            <a:endParaRPr lang="ru-RU" sz="5900" dirty="0">
              <a:solidFill>
                <a:schemeClr val="tx1"/>
              </a:solidFill>
            </a:endParaRPr>
          </a:p>
        </p:txBody>
      </p:sp>
      <p:pic>
        <p:nvPicPr>
          <p:cNvPr id="5" name="Picture 4" descr="жу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14546" y="3071810"/>
            <a:ext cx="1799999" cy="1800000"/>
          </a:xfrm>
          <a:prstGeom prst="rect">
            <a:avLst/>
          </a:prstGeom>
          <a:noFill/>
          <a:ln w="12700" cmpd="tri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71481"/>
            <a:ext cx="5715040" cy="16430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Какое морское животное имеет самую большую массу тела?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714620"/>
            <a:ext cx="5715040" cy="3286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lvl="1" algn="r"/>
            <a:r>
              <a:rPr lang="ru-RU" dirty="0" smtClean="0">
                <a:solidFill>
                  <a:schemeClr val="tx1"/>
                </a:solidFill>
              </a:rPr>
              <a:t>                               </a:t>
            </a:r>
          </a:p>
          <a:p>
            <a:pPr marL="0" lvl="1" algn="r"/>
            <a:endParaRPr lang="ru-RU" dirty="0" smtClean="0">
              <a:solidFill>
                <a:schemeClr val="tx1"/>
              </a:solidFill>
            </a:endParaRPr>
          </a:p>
          <a:p>
            <a:pPr marL="0" lvl="1" algn="r"/>
            <a:endParaRPr lang="ru-RU" dirty="0" smtClean="0">
              <a:solidFill>
                <a:schemeClr val="tx1"/>
              </a:solidFill>
            </a:endParaRPr>
          </a:p>
          <a:p>
            <a:pPr marL="0" lvl="1" algn="r"/>
            <a:endParaRPr lang="ru-RU" dirty="0" smtClean="0">
              <a:solidFill>
                <a:schemeClr val="tx1"/>
              </a:solidFill>
            </a:endParaRPr>
          </a:p>
          <a:p>
            <a:pPr marL="0" lvl="1" algn="r"/>
            <a:endParaRPr lang="ru-RU" dirty="0" smtClean="0">
              <a:solidFill>
                <a:schemeClr val="tx1"/>
              </a:solidFill>
            </a:endParaRPr>
          </a:p>
          <a:p>
            <a:pPr marL="0" lvl="1" algn="r"/>
            <a:endParaRPr lang="ru-RU" dirty="0" smtClean="0">
              <a:solidFill>
                <a:schemeClr val="tx1"/>
              </a:solidFill>
            </a:endParaRPr>
          </a:p>
          <a:p>
            <a:pPr marL="0" lvl="1" algn="r"/>
            <a:endParaRPr lang="ru-RU" dirty="0" smtClean="0">
              <a:solidFill>
                <a:schemeClr val="tx1"/>
              </a:solidFill>
            </a:endParaRPr>
          </a:p>
          <a:p>
            <a:pPr marL="0" lvl="1" algn="r"/>
            <a:r>
              <a:rPr lang="ru-RU" sz="8600" dirty="0" smtClean="0">
                <a:solidFill>
                  <a:schemeClr val="tx1"/>
                </a:solidFill>
              </a:rPr>
              <a:t> </a:t>
            </a:r>
            <a:r>
              <a:rPr lang="ru-RU" sz="11200" dirty="0" smtClean="0">
                <a:solidFill>
                  <a:schemeClr val="tx1"/>
                </a:solidFill>
              </a:rPr>
              <a:t>Длина тела -  35м, </a:t>
            </a:r>
          </a:p>
          <a:p>
            <a:pPr marL="0" lvl="1" algn="r"/>
            <a:r>
              <a:rPr lang="ru-RU" sz="11200" dirty="0" smtClean="0">
                <a:solidFill>
                  <a:schemeClr val="tx1"/>
                </a:solidFill>
              </a:rPr>
              <a:t>  масса - 130т</a:t>
            </a:r>
            <a:r>
              <a:rPr lang="ru-RU" sz="1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endParaRPr lang="ru-RU" sz="8600" dirty="0" smtClean="0"/>
          </a:p>
          <a:p>
            <a:endParaRPr lang="ru-RU" sz="8600" dirty="0" smtClean="0"/>
          </a:p>
          <a:p>
            <a:pPr algn="l"/>
            <a:r>
              <a:rPr lang="ru-RU" dirty="0" smtClean="0"/>
              <a:t>                   </a:t>
            </a:r>
            <a:r>
              <a:rPr lang="ru-RU" sz="11200" dirty="0" smtClean="0"/>
              <a:t> </a:t>
            </a:r>
            <a:r>
              <a:rPr lang="ru-RU" sz="11200" dirty="0" smtClean="0">
                <a:solidFill>
                  <a:schemeClr val="tx1"/>
                </a:solidFill>
              </a:rPr>
              <a:t>синий кит</a:t>
            </a:r>
          </a:p>
        </p:txBody>
      </p:sp>
      <p:pic>
        <p:nvPicPr>
          <p:cNvPr id="24577" name="Picture 1" descr="D:\Новая папка\Документы\животные\1241919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000372"/>
            <a:ext cx="2399999" cy="18000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71479"/>
            <a:ext cx="5715040" cy="13573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Назовите самую маленькую птичку.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714620"/>
            <a:ext cx="5715040" cy="32147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4000" dirty="0" smtClean="0"/>
              <a:t>                                            </a:t>
            </a:r>
            <a:r>
              <a:rPr lang="ru-RU" sz="4000" dirty="0" smtClean="0">
                <a:solidFill>
                  <a:schemeClr val="tx1"/>
                </a:solidFill>
              </a:rPr>
              <a:t>Масса 1,6г,  </a:t>
            </a:r>
          </a:p>
          <a:p>
            <a:pPr algn="r"/>
            <a:r>
              <a:rPr lang="ru-RU" sz="4000" dirty="0" smtClean="0">
                <a:solidFill>
                  <a:schemeClr val="tx1"/>
                </a:solidFill>
              </a:rPr>
              <a:t>размах    крыльев </a:t>
            </a:r>
          </a:p>
          <a:p>
            <a:pPr algn="r"/>
            <a:r>
              <a:rPr lang="ru-RU" sz="4000" dirty="0" smtClean="0">
                <a:solidFill>
                  <a:schemeClr val="tx1"/>
                </a:solidFill>
              </a:rPr>
              <a:t>7,5 км/час</a:t>
            </a:r>
          </a:p>
          <a:p>
            <a:endParaRPr lang="ru-RU" dirty="0" smtClean="0"/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           Колибри-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           пчёлка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3553" name="Picture 1" descr="D:\Новая папка\Документы\животные\колибри-пчёл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000372"/>
            <a:ext cx="2250001" cy="1800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2"/>
            <a:ext cx="5715040" cy="1428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Самая быстрая крупная нелетающая птица?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714620"/>
            <a:ext cx="5786478" cy="35719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                                 </a:t>
            </a:r>
            <a:r>
              <a:rPr lang="ru-RU" sz="3000" dirty="0" smtClean="0">
                <a:solidFill>
                  <a:schemeClr val="tx1"/>
                </a:solidFill>
              </a:rPr>
              <a:t>скорость бега 72   км/час</a:t>
            </a:r>
          </a:p>
          <a:p>
            <a:pPr algn="l"/>
            <a:r>
              <a:rPr lang="ru-RU" dirty="0" smtClean="0"/>
              <a:t>          </a:t>
            </a:r>
            <a:r>
              <a:rPr lang="ru-RU" sz="3000" dirty="0" smtClean="0">
                <a:solidFill>
                  <a:schemeClr val="tx1"/>
                </a:solidFill>
              </a:rPr>
              <a:t>страус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4" name="Picture 5" descr="страус"/>
          <p:cNvPicPr>
            <a:picLocks noChangeAspect="1" noChangeArrowheads="1"/>
          </p:cNvPicPr>
          <p:nvPr/>
        </p:nvPicPr>
        <p:blipFill>
          <a:blip r:embed="rId3" cstate="print">
            <a:lum bright="6000" contrast="36000"/>
          </a:blip>
          <a:srcRect/>
          <a:stretch>
            <a:fillRect/>
          </a:stretch>
        </p:blipFill>
        <p:spPr>
          <a:xfrm>
            <a:off x="2071670" y="3000372"/>
            <a:ext cx="1800000" cy="1800000"/>
          </a:xfrm>
          <a:prstGeom prst="rect">
            <a:avLst/>
          </a:prstGeom>
          <a:noFill/>
          <a:ln w="9525" cmpd="tri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1"/>
            <a:ext cx="5786478" cy="7858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dirty="0" smtClean="0"/>
              <a:t> </a:t>
            </a:r>
            <a:r>
              <a:rPr lang="ru-RU" sz="4000" dirty="0" smtClean="0"/>
              <a:t>Самое высокое животное?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500306"/>
            <a:ext cx="5715040" cy="34290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algn="r"/>
            <a:endParaRPr lang="ru-RU" sz="2800" dirty="0" smtClean="0">
              <a:solidFill>
                <a:schemeClr val="tx1"/>
              </a:solidFill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Рост достигает 6м</a:t>
            </a:r>
          </a:p>
          <a:p>
            <a:pPr algn="r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жираф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6" descr="жир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>
          <a:xfrm>
            <a:off x="2214546" y="2928934"/>
            <a:ext cx="1760010" cy="1800000"/>
          </a:xfrm>
          <a:prstGeom prst="rect">
            <a:avLst/>
          </a:prstGeom>
          <a:noFill/>
          <a:ln w="9525" cmpd="tri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1"/>
            <a:ext cx="5715040" cy="11430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Самый быстрый хищник на Земле?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714620"/>
            <a:ext cx="5715040" cy="31432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                                         </a:t>
            </a:r>
          </a:p>
          <a:p>
            <a:pPr algn="r"/>
            <a:endParaRPr lang="ru-RU" sz="2800" dirty="0" smtClean="0">
              <a:solidFill>
                <a:schemeClr val="tx1"/>
              </a:solidFill>
            </a:endParaRPr>
          </a:p>
          <a:p>
            <a:pPr algn="r"/>
            <a:endParaRPr lang="ru-RU" sz="2800" dirty="0" smtClean="0">
              <a:solidFill>
                <a:schemeClr val="tx1"/>
              </a:solidFill>
            </a:endParaRPr>
          </a:p>
          <a:p>
            <a:pPr algn="r"/>
            <a:r>
              <a:rPr lang="ru-RU" sz="3300" dirty="0" smtClean="0">
                <a:solidFill>
                  <a:schemeClr val="tx1"/>
                </a:solidFill>
              </a:rPr>
              <a:t>      Скорость бега </a:t>
            </a:r>
          </a:p>
          <a:p>
            <a:pPr algn="r"/>
            <a:r>
              <a:rPr lang="ru-RU" sz="3300" dirty="0" smtClean="0">
                <a:solidFill>
                  <a:schemeClr val="tx1"/>
                </a:solidFill>
              </a:rPr>
              <a:t>105-112 км/час</a:t>
            </a:r>
          </a:p>
          <a:p>
            <a:pPr algn="r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3300" dirty="0" smtClean="0">
                <a:solidFill>
                  <a:schemeClr val="tx1"/>
                </a:solidFill>
              </a:rPr>
              <a:t>       гепард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 smtClean="0"/>
          </a:p>
          <a:p>
            <a:endParaRPr lang="ru-RU" dirty="0"/>
          </a:p>
        </p:txBody>
      </p:sp>
      <p:pic>
        <p:nvPicPr>
          <p:cNvPr id="4" name="Picture 6" descr="ге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3108" y="3000372"/>
            <a:ext cx="1800000" cy="1800000"/>
          </a:xfrm>
          <a:prstGeom prst="rect">
            <a:avLst/>
          </a:prstGeom>
          <a:noFill/>
          <a:ln w="9525" cmpd="tri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3"/>
            <a:ext cx="5715040" cy="12144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Назовите животных-долгожителей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071678"/>
            <a:ext cx="6643734" cy="396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           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    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черепаха –     </a:t>
            </a:r>
            <a:r>
              <a:rPr lang="en-US" sz="2800" dirty="0" smtClean="0">
                <a:solidFill>
                  <a:schemeClr val="tx1"/>
                </a:solidFill>
              </a:rPr>
              <a:t>   </a:t>
            </a:r>
            <a:r>
              <a:rPr lang="ru-RU" sz="2800" dirty="0" smtClean="0">
                <a:solidFill>
                  <a:schemeClr val="tx1"/>
                </a:solidFill>
              </a:rPr>
              <a:t> осёл –                   слон –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150 лет             100 лет                 70 лет</a:t>
            </a:r>
          </a:p>
          <a:p>
            <a:endParaRPr lang="ru-RU" dirty="0"/>
          </a:p>
        </p:txBody>
      </p:sp>
      <p:pic>
        <p:nvPicPr>
          <p:cNvPr id="4" name="Picture 9" descr="сло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43570" y="2214554"/>
            <a:ext cx="2071842" cy="1800000"/>
          </a:xfrm>
          <a:prstGeom prst="rect">
            <a:avLst/>
          </a:prstGeom>
          <a:ln w="9525" cmpd="tri">
            <a:solidFill>
              <a:schemeClr val="hlink"/>
            </a:solidFill>
          </a:ln>
        </p:spPr>
      </p:pic>
      <p:pic>
        <p:nvPicPr>
          <p:cNvPr id="5" name="Picture 8" descr="ч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85852" y="2214554"/>
            <a:ext cx="2153164" cy="1800000"/>
          </a:xfrm>
          <a:prstGeom prst="rect">
            <a:avLst/>
          </a:prstGeom>
          <a:noFill/>
          <a:ln w="19050" cmpd="tri">
            <a:solidFill>
              <a:schemeClr val="hlink"/>
            </a:solidFill>
          </a:ln>
        </p:spPr>
      </p:pic>
      <p:pic>
        <p:nvPicPr>
          <p:cNvPr id="6" name="Picture 14" descr="осёл"/>
          <p:cNvPicPr>
            <a:picLocks noChangeAspect="1" noChangeArrowheads="1"/>
          </p:cNvPicPr>
          <p:nvPr/>
        </p:nvPicPr>
        <p:blipFill>
          <a:blip r:embed="rId5" cstate="print">
            <a:lum contrast="18000"/>
          </a:blip>
          <a:srcRect/>
          <a:stretch>
            <a:fillRect/>
          </a:stretch>
        </p:blipFill>
        <p:spPr bwMode="auto">
          <a:xfrm>
            <a:off x="3500430" y="2214554"/>
            <a:ext cx="2117648" cy="1800000"/>
          </a:xfrm>
          <a:prstGeom prst="rect">
            <a:avLst/>
          </a:prstGeom>
          <a:noFill/>
          <a:ln w="9525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500042"/>
            <a:ext cx="5786478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 Цицерон: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000240"/>
            <a:ext cx="5715040" cy="2143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«Творение природы совершеннее творений искусства»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6" descr="Nature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714884"/>
            <a:ext cx="2071702" cy="1643074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7" descr="04sc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714884"/>
            <a:ext cx="2042240" cy="1643074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71480"/>
            <a:ext cx="6429420" cy="1143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/>
              <a:t>У какой птицы самая большая скорость полёта?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714620"/>
            <a:ext cx="6429420" cy="3286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ru-RU" sz="2800" dirty="0" smtClean="0">
                <a:solidFill>
                  <a:schemeClr val="tx1"/>
                </a:solidFill>
              </a:rPr>
              <a:t>скорость полёта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достигает 350 км/ч</a:t>
            </a:r>
          </a:p>
          <a:p>
            <a:pPr algn="r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сокол-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сапсан</a:t>
            </a:r>
          </a:p>
        </p:txBody>
      </p:sp>
      <p:pic>
        <p:nvPicPr>
          <p:cNvPr id="18433" name="Picture 1" descr="D:\Новая папка\Документы\животные\сокол-сапс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000372"/>
            <a:ext cx="1456310" cy="18000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71480"/>
            <a:ext cx="5715040" cy="1071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4000" dirty="0" smtClean="0"/>
              <a:t>           Второй тур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714620"/>
            <a:ext cx="5715040" cy="28575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ru-RU" sz="4400" dirty="0" smtClean="0">
                <a:solidFill>
                  <a:srgbClr val="002060"/>
                </a:solidFill>
              </a:rPr>
              <a:t>Кто больше?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71480"/>
            <a:ext cx="5715040" cy="1071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4000" dirty="0" smtClean="0"/>
              <a:t>           </a:t>
            </a:r>
            <a:r>
              <a:rPr lang="ru-RU" sz="4000" dirty="0" smtClean="0"/>
              <a:t>Кто больше?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714620"/>
            <a:ext cx="5715040" cy="28575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ru-RU" sz="4000" dirty="0" smtClean="0"/>
          </a:p>
          <a:p>
            <a:r>
              <a:rPr lang="ru-RU" sz="4400" b="1" dirty="0" smtClean="0">
                <a:solidFill>
                  <a:srgbClr val="002060"/>
                </a:solidFill>
              </a:rPr>
              <a:t>Правила игры: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Участники игры по очереди шагают вперёд, на каждый шаг называя животное. Повторяться и останавливаться нельзя.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71481"/>
            <a:ext cx="5715040" cy="11430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Третий тур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643182"/>
            <a:ext cx="5715040" cy="29289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4400" dirty="0" smtClean="0">
              <a:solidFill>
                <a:schemeClr val="tx1"/>
              </a:solidFill>
            </a:endParaRPr>
          </a:p>
          <a:p>
            <a:r>
              <a:rPr lang="ru-RU" sz="4400" dirty="0" smtClean="0">
                <a:solidFill>
                  <a:schemeClr val="tx1"/>
                </a:solidFill>
              </a:rPr>
              <a:t>Третий лишний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71479"/>
            <a:ext cx="7143800" cy="12858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latin typeface="Calibri" pitchFamily="34" charset="0"/>
              </a:rPr>
              <a:t>Все эти животные относятся к классу земноводных:</a:t>
            </a:r>
            <a:br>
              <a:rPr lang="ru-RU" dirty="0" smtClean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285992"/>
            <a:ext cx="7143800" cy="396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/>
            <a:r>
              <a:rPr lang="ru-RU" sz="3000" dirty="0" smtClean="0">
                <a:solidFill>
                  <a:schemeClr val="tx1"/>
                </a:solidFill>
                <a:latin typeface="Calibri" pitchFamily="34" charset="0"/>
              </a:rPr>
              <a:t>1- саламандра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Calibri" pitchFamily="34" charset="0"/>
              </a:rPr>
              <a:t>2- тритон                              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1</a:t>
            </a:r>
            <a:endParaRPr lang="ru-RU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Calibri" pitchFamily="34" charset="0"/>
              </a:rPr>
              <a:t>3- черепаха                                                       </a:t>
            </a:r>
          </a:p>
          <a:p>
            <a:pPr algn="l"/>
            <a:r>
              <a:rPr lang="ru-RU" sz="3000" u="sng" dirty="0" smtClean="0">
                <a:solidFill>
                  <a:schemeClr val="tx1"/>
                </a:solidFill>
                <a:latin typeface="Calibri" pitchFamily="34" charset="0"/>
              </a:rPr>
              <a:t>          </a:t>
            </a:r>
          </a:p>
          <a:p>
            <a:pPr algn="l"/>
            <a:r>
              <a:rPr lang="ru-RU" sz="3000" u="sng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                                </a:t>
            </a: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3</a:t>
            </a:r>
            <a:r>
              <a:rPr lang="ru-RU" sz="3000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            2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Calibri" pitchFamily="34" charset="0"/>
              </a:rPr>
              <a:t>     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428868"/>
            <a:ext cx="2499880" cy="1620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" name="Picture 5" descr="трит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86256"/>
            <a:ext cx="2790300" cy="1800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" name="Picture 6" descr="ч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357694"/>
            <a:ext cx="2772312" cy="1800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86116" y="3357562"/>
            <a:ext cx="1643074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>
                <a:latin typeface="Calibri" pitchFamily="34" charset="0"/>
              </a:rPr>
              <a:t>черепаха (№3)                    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>
                <a:latin typeface="Calibri" pitchFamily="34" charset="0"/>
              </a:rPr>
              <a:t>                              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4287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Ниже перечисленные животные являются холоднокровными: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143116"/>
            <a:ext cx="7572428" cy="40005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endParaRPr lang="ru-RU" sz="28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l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ahoma" pitchFamily="34" charset="0"/>
              </a:rPr>
              <a:t>   1- гадюка                            </a:t>
            </a:r>
          </a:p>
          <a:p>
            <a:pPr algn="l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ahoma" pitchFamily="34" charset="0"/>
              </a:rPr>
              <a:t>   2- жаба                            1                                            </a:t>
            </a:r>
          </a:p>
          <a:p>
            <a:pPr algn="l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ahoma" pitchFamily="34" charset="0"/>
              </a:rPr>
              <a:t>   3- крокодил</a:t>
            </a:r>
          </a:p>
          <a:p>
            <a:pPr marL="0" lvl="1" algn="l">
              <a:lnSpc>
                <a:spcPct val="80000"/>
              </a:lnSpc>
            </a:pPr>
            <a:endParaRPr lang="ru-RU" dirty="0" smtClean="0">
              <a:solidFill>
                <a:schemeClr val="tx1"/>
              </a:solidFill>
              <a:latin typeface="Tahoma" pitchFamily="34" charset="0"/>
            </a:endParaRPr>
          </a:p>
          <a:p>
            <a:pPr marL="0" lvl="1" algn="l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 ------(№0)                                                      </a:t>
            </a:r>
          </a:p>
          <a:p>
            <a:pPr marL="0" lvl="1" algn="l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2      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                            </a:t>
            </a:r>
          </a:p>
          <a:p>
            <a:pPr marL="0" lvl="1" algn="l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</a:t>
            </a:r>
          </a:p>
          <a:p>
            <a:pPr marL="0" lvl="1" algn="l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                  3</a:t>
            </a:r>
          </a:p>
          <a:p>
            <a:pPr algn="l">
              <a:lnSpc>
                <a:spcPct val="80000"/>
              </a:lnSpc>
            </a:pPr>
            <a:endParaRPr lang="ru-RU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" name="Picture 4" descr="гадюка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285992"/>
            <a:ext cx="2283588" cy="1800000"/>
          </a:xfrm>
          <a:prstGeom prst="rect">
            <a:avLst/>
          </a:prstGeom>
          <a:noFill/>
          <a:ln w="12700" cmpd="tri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" name="Picture 5" descr="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214818"/>
            <a:ext cx="2371746" cy="1800000"/>
          </a:xfrm>
          <a:prstGeom prst="rect">
            <a:avLst/>
          </a:prstGeom>
          <a:noFill/>
          <a:ln w="1270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6" descr="крокодил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214818"/>
            <a:ext cx="2591935" cy="1800000"/>
          </a:xfrm>
          <a:prstGeom prst="rect">
            <a:avLst/>
          </a:prstGeom>
          <a:noFill/>
          <a:ln w="127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85729"/>
            <a:ext cx="7243786" cy="15716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К семейству беличьих относятся</a:t>
            </a:r>
            <a:r>
              <a:rPr lang="ru-RU" sz="4000" b="1" dirty="0" smtClean="0">
                <a:latin typeface="+mn-lt"/>
              </a:rPr>
              <a:t>:</a:t>
            </a:r>
            <a:br>
              <a:rPr lang="ru-RU" sz="4000" b="1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357430"/>
            <a:ext cx="7143800" cy="3929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1- белка                                   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2- лиса                                               1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3- луговая собачка</a:t>
            </a: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луговая собачка (№3)                               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2</a:t>
            </a:r>
          </a:p>
          <a:p>
            <a:r>
              <a:rPr lang="ru-RU" dirty="0" smtClean="0"/>
              <a:t>                    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3</a:t>
            </a:r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6143636" y="2500306"/>
            <a:ext cx="1970265" cy="1800000"/>
          </a:xfrm>
          <a:prstGeom prst="rect">
            <a:avLst/>
          </a:prstGeom>
          <a:noFill/>
          <a:ln w="12700" cmpd="tri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" name="Picture 5" descr="лис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429132"/>
            <a:ext cx="1731298" cy="1800000"/>
          </a:xfrm>
          <a:prstGeom prst="rect">
            <a:avLst/>
          </a:prstGeom>
          <a:noFill/>
          <a:ln w="12700" cmpd="tri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2143108" y="4357694"/>
            <a:ext cx="2092842" cy="1800000"/>
          </a:xfrm>
          <a:prstGeom prst="rect">
            <a:avLst/>
          </a:prstGeom>
          <a:noFill/>
          <a:ln w="127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8605"/>
            <a:ext cx="7000924" cy="12144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классу пресмыкающихся относятся: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143116"/>
            <a:ext cx="7000924" cy="42148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  1- квакши                                 1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  2- черепахи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  3- змеи                                                                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                                             квакши (№1)               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                                             </a:t>
            </a:r>
            <a:r>
              <a:rPr lang="en-US" sz="2800" dirty="0" smtClean="0">
                <a:solidFill>
                  <a:schemeClr val="tx1"/>
                </a:solidFill>
              </a:rPr>
              <a:t>    2</a:t>
            </a:r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                      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929322" y="2214554"/>
            <a:ext cx="2145310" cy="1800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" name="Picture 5" descr="чер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5572132" y="4357694"/>
            <a:ext cx="2410709" cy="1800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" name="Picture 6" descr="гадюка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1928794" y="4500570"/>
            <a:ext cx="2402205" cy="1800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571480"/>
            <a:ext cx="5786478" cy="1428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Эти животные обитают только в Австралии: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143116"/>
            <a:ext cx="5786478" cy="42148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1- кенгуру                               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2- колибри</a:t>
            </a:r>
            <a:r>
              <a:rPr lang="en-US" sz="2800" dirty="0" smtClean="0">
                <a:solidFill>
                  <a:schemeClr val="tx1"/>
                </a:solidFill>
              </a:rPr>
              <a:t>                1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3- муравьеды                                                     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муравьеды(№3)                                        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4" descr="кенгуру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929190" y="2357430"/>
            <a:ext cx="2228751" cy="1800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6" descr="муравьед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2214546" y="4429132"/>
            <a:ext cx="2454705" cy="1800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1" descr="D:\Новая папка\Документы\животные\колибри-пчёл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429132"/>
            <a:ext cx="2089293" cy="1800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00043"/>
            <a:ext cx="6715172" cy="12144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Все данные млекопитающие относятся к семейству куньих: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285992"/>
            <a:ext cx="6572296" cy="396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1- норка                             </a:t>
            </a:r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2- куница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3- лемминг                                                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лемминг (№3)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 </a:t>
            </a:r>
            <a:r>
              <a:rPr lang="en-US" sz="2800" dirty="0" smtClean="0">
                <a:solidFill>
                  <a:schemeClr val="tx1"/>
                </a:solidFill>
              </a:rPr>
              <a:t>    2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357818" y="2357430"/>
            <a:ext cx="2355696" cy="180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куница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5429256" y="4286256"/>
            <a:ext cx="2101101" cy="1800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" name="Picture 6" descr="лемминг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1857356" y="4357694"/>
            <a:ext cx="2272989" cy="1800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71481"/>
            <a:ext cx="5715040" cy="1071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Первый тур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000240"/>
            <a:ext cx="5786478" cy="2143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«Всё о животных»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5" descr="12212244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1" y="4429132"/>
            <a:ext cx="3188574" cy="2160000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6" descr="африканский гепар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429132"/>
            <a:ext cx="3085721" cy="2160000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71480"/>
            <a:ext cx="7215238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Все эти птицы не умеют летать</a:t>
            </a:r>
            <a:r>
              <a:rPr lang="ru-RU" sz="6000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000240"/>
            <a:ext cx="7215238" cy="4286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1.киви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2.такахе                              </a:t>
            </a:r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3.какапо</a:t>
            </a:r>
          </a:p>
          <a:p>
            <a:pPr marL="0" lvl="2" algn="l"/>
            <a:r>
              <a:rPr lang="ru-RU" sz="2800" dirty="0" smtClean="0">
                <a:solidFill>
                  <a:schemeClr val="tx1"/>
                </a:solidFill>
              </a:rPr>
              <a:t>  -----------(№0)                                </a:t>
            </a:r>
          </a:p>
          <a:p>
            <a:pPr marL="0" lvl="2"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                                    </a:t>
            </a:r>
          </a:p>
          <a:p>
            <a:pPr marL="0" lvl="2"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2</a:t>
            </a:r>
          </a:p>
          <a:p>
            <a:pPr marL="0" lvl="2" algn="l"/>
            <a:endParaRPr lang="ru-RU" sz="2800" dirty="0" smtClean="0">
              <a:solidFill>
                <a:schemeClr val="tx1"/>
              </a:solidFill>
            </a:endParaRPr>
          </a:p>
          <a:p>
            <a:pPr marL="0" lvl="2" algn="l"/>
            <a:r>
              <a:rPr lang="ru-RU" sz="2800" dirty="0" smtClean="0">
                <a:solidFill>
                  <a:schemeClr val="tx1"/>
                </a:solidFill>
              </a:rPr>
              <a:t>            3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5500694" y="2214554"/>
            <a:ext cx="2215260" cy="1800000"/>
          </a:xfrm>
          <a:prstGeom prst="rect">
            <a:avLst/>
          </a:prstGeom>
          <a:noFill/>
          <a:ln w="12700" cmpd="tri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</a:blip>
          <a:srcRect/>
          <a:stretch>
            <a:fillRect/>
          </a:stretch>
        </p:blipFill>
        <p:spPr bwMode="auto">
          <a:xfrm>
            <a:off x="5500694" y="4214818"/>
            <a:ext cx="1857059" cy="1800000"/>
          </a:xfrm>
          <a:prstGeom prst="rect">
            <a:avLst/>
          </a:prstGeom>
          <a:noFill/>
          <a:ln w="12700" cmpd="tri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" name="Picture 6" descr="какапо"/>
          <p:cNvPicPr>
            <a:picLocks noChangeAspect="1" noChangeArrowheads="1"/>
          </p:cNvPicPr>
          <p:nvPr/>
        </p:nvPicPr>
        <p:blipFill>
          <a:blip r:embed="rId5" cstate="print">
            <a:lum bright="6000" contrast="18000"/>
          </a:blip>
          <a:srcRect/>
          <a:stretch>
            <a:fillRect/>
          </a:stretch>
        </p:blipFill>
        <p:spPr bwMode="auto">
          <a:xfrm>
            <a:off x="2428860" y="4286256"/>
            <a:ext cx="2170663" cy="1800000"/>
          </a:xfrm>
          <a:prstGeom prst="rect">
            <a:avLst/>
          </a:prstGeom>
          <a:noFill/>
          <a:ln w="127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3"/>
            <a:ext cx="5715040" cy="12858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Данные птицы гнездятся на земле: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071678"/>
            <a:ext cx="5786478" cy="396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1- рябчик                                      </a:t>
            </a:r>
          </a:p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  </a:t>
            </a:r>
            <a:r>
              <a:rPr lang="ru-RU" sz="2800" dirty="0" smtClean="0">
                <a:solidFill>
                  <a:schemeClr val="tx1"/>
                </a:solidFill>
              </a:rPr>
              <a:t>2- сокол                 </a:t>
            </a:r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  </a:t>
            </a:r>
            <a:r>
              <a:rPr lang="ru-RU" sz="2800" dirty="0" smtClean="0">
                <a:solidFill>
                  <a:schemeClr val="tx1"/>
                </a:solidFill>
              </a:rPr>
              <a:t>3- тетере</a:t>
            </a:r>
            <a:r>
              <a:rPr lang="de-DE" sz="2800" dirty="0" smtClean="0">
                <a:solidFill>
                  <a:schemeClr val="tx1"/>
                </a:solidFill>
              </a:rPr>
              <a:t>в</a:t>
            </a:r>
            <a:r>
              <a:rPr lang="ru-RU" sz="2800" dirty="0" smtClean="0">
                <a:solidFill>
                  <a:schemeClr val="tx1"/>
                </a:solidFill>
              </a:rPr>
              <a:t>              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сокол (№2)             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5" descr="рябчик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143504" y="2214554"/>
            <a:ext cx="1938939" cy="1800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5214942" y="4143380"/>
            <a:ext cx="2144896" cy="1800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2357422" y="4143380"/>
            <a:ext cx="2167454" cy="1800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2"/>
            <a:ext cx="6429420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Данные звери пушные: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000240"/>
            <a:ext cx="6500858" cy="4286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  </a:t>
            </a:r>
            <a:r>
              <a:rPr lang="ru-RU" sz="2800" dirty="0" smtClean="0">
                <a:solidFill>
                  <a:schemeClr val="tx1"/>
                </a:solidFill>
              </a:rPr>
              <a:t>1-соболь           </a:t>
            </a:r>
            <a:r>
              <a:rPr lang="en-US" sz="2800" dirty="0" smtClean="0">
                <a:solidFill>
                  <a:schemeClr val="tx1"/>
                </a:solidFill>
              </a:rPr>
              <a:t>1</a:t>
            </a:r>
            <a:r>
              <a:rPr lang="ru-RU" sz="2800" dirty="0" smtClean="0">
                <a:solidFill>
                  <a:schemeClr val="tx1"/>
                </a:solidFill>
              </a:rPr>
              <a:t>                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2-лиса                       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3-песец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-------(№0)              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2                        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6" descr="собо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2448604" cy="1800000"/>
          </a:xfrm>
          <a:prstGeom prst="rect">
            <a:avLst/>
          </a:prstGeom>
          <a:noFill/>
          <a:ln w="12700" cmpd="tri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" name="Picture 4" descr="лиса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5500694" y="4143380"/>
            <a:ext cx="2271184" cy="1800000"/>
          </a:xfrm>
          <a:prstGeom prst="rect">
            <a:avLst/>
          </a:prstGeom>
          <a:noFill/>
          <a:ln w="12700" cmpd="tri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" name="Picture 5" descr="песец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2500298" y="4286256"/>
            <a:ext cx="2160486" cy="1800000"/>
          </a:xfrm>
          <a:prstGeom prst="rect">
            <a:avLst/>
          </a:prstGeom>
          <a:noFill/>
          <a:ln w="127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3"/>
            <a:ext cx="6429420" cy="12144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Все эти </a:t>
            </a:r>
            <a:r>
              <a:rPr lang="ru-RU" dirty="0" err="1" smtClean="0"/>
              <a:t>млекопитающиеся</a:t>
            </a:r>
            <a:r>
              <a:rPr lang="ru-RU" dirty="0" smtClean="0"/>
              <a:t> являются парнокопытными: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285992"/>
            <a:ext cx="6500858" cy="40005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1-лошадь                  </a:t>
            </a:r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  </a:t>
            </a:r>
            <a:r>
              <a:rPr lang="ru-RU" sz="2800" dirty="0" smtClean="0">
                <a:solidFill>
                  <a:schemeClr val="tx1"/>
                </a:solidFill>
              </a:rPr>
              <a:t>2-корова</a:t>
            </a:r>
          </a:p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  </a:t>
            </a:r>
            <a:r>
              <a:rPr lang="ru-RU" sz="2800" dirty="0" smtClean="0">
                <a:solidFill>
                  <a:schemeClr val="tx1"/>
                </a:solidFill>
              </a:rPr>
              <a:t>3-бегемот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лошадь (№1)    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3</a:t>
            </a:r>
            <a:r>
              <a:rPr lang="ru-RU" sz="2800" dirty="0" smtClean="0">
                <a:solidFill>
                  <a:schemeClr val="tx1"/>
                </a:solidFill>
              </a:rPr>
              <a:t>                            </a:t>
            </a:r>
            <a:r>
              <a:rPr lang="en-US" sz="2800" dirty="0" smtClean="0">
                <a:solidFill>
                  <a:schemeClr val="tx1"/>
                </a:solidFill>
              </a:rPr>
              <a:t>           2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072066" y="2357430"/>
            <a:ext cx="2720291" cy="1800000"/>
          </a:xfrm>
          <a:prstGeom prst="rect">
            <a:avLst/>
          </a:prstGeom>
          <a:noFill/>
          <a:ln w="12700" cmpd="tri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5357818" y="4357694"/>
            <a:ext cx="2491542" cy="1800000"/>
          </a:xfrm>
          <a:prstGeom prst="rect">
            <a:avLst/>
          </a:prstGeom>
          <a:noFill/>
          <a:ln w="12700" cmpd="tri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2285984" y="4429132"/>
            <a:ext cx="2441058" cy="1800000"/>
          </a:xfrm>
          <a:prstGeom prst="rect">
            <a:avLst/>
          </a:prstGeom>
          <a:noFill/>
          <a:ln w="127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501122" cy="54292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№1:собака-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http://fs1.mg.ru/000/001/577/1280_1280_a952625bc2bff62d341bf365e716f8ca.jpg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2 собаки-</a:t>
            </a:r>
            <a:r>
              <a:rPr lang="en-US" sz="1800" dirty="0" smtClean="0">
                <a:solidFill>
                  <a:schemeClr val="tx1"/>
                </a:solidFill>
              </a:rPr>
              <a:t> http://fs1.mg.ru/000/001/577/1280_1280_a952625bc2bff62d341bf365e716f8ca.jpg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Медведи : </a:t>
            </a:r>
            <a:r>
              <a:rPr lang="en-US" sz="1800" dirty="0" smtClean="0">
                <a:solidFill>
                  <a:schemeClr val="tx1"/>
                </a:solidFill>
              </a:rPr>
              <a:t>http://stat17.privet.ru/lr/0a06c43b0705f9f594f1207bb71738ba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№3: львы-</a:t>
            </a:r>
            <a:r>
              <a:rPr lang="en-US" sz="1800" dirty="0" smtClean="0">
                <a:solidFill>
                  <a:schemeClr val="tx1"/>
                </a:solidFill>
              </a:rPr>
              <a:t> http://dc312.4shared.com/img/Zv0G7nCE/s3/imagenphp-ruta-var-www-fondito.jpg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№4:лягушка -</a:t>
            </a:r>
            <a:r>
              <a:rPr lang="en-US" sz="1800" dirty="0" smtClean="0">
                <a:solidFill>
                  <a:schemeClr val="tx1"/>
                </a:solidFill>
              </a:rPr>
              <a:t>http://nature.sfu-kras.ru/files/nature/ljagushka-oz.jpg http://www.cryptozoo.ru/news/zhivotnye_vorujut_drug_u_druga_jad/2010-11-23-17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Медведь: </a:t>
            </a:r>
            <a:r>
              <a:rPr lang="en-US" sz="1800" dirty="0" smtClean="0">
                <a:solidFill>
                  <a:schemeClr val="tx1"/>
                </a:solidFill>
              </a:rPr>
              <a:t>http://stat17.privet.ru/lr/0a06c43b0705f9f594f1207bb71738ba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Черепаха: </a:t>
            </a:r>
            <a:r>
              <a:rPr lang="en-US" sz="1800" dirty="0" smtClean="0">
                <a:solidFill>
                  <a:schemeClr val="tx1"/>
                </a:solidFill>
              </a:rPr>
              <a:t>http://gorod.kiev.ua/news/news.php?id=38659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Аист-</a:t>
            </a:r>
            <a:r>
              <a:rPr lang="en-US" sz="1800" dirty="0" smtClean="0">
                <a:solidFill>
                  <a:schemeClr val="tx1"/>
                </a:solidFill>
              </a:rPr>
              <a:t> http://www.xa-xa.org/uploads/posts/2010-02/thumbs/1266820682_1266604268_rryoss_-30.jpg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Голуби-</a:t>
            </a:r>
            <a:r>
              <a:rPr lang="en-US" sz="1800" dirty="0" smtClean="0">
                <a:solidFill>
                  <a:schemeClr val="tx1"/>
                </a:solidFill>
              </a:rPr>
              <a:t> http://copypast.ru/uploads/posts/thumbs/1252956513_nicefdkgjhdfkhdffun.jpg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Лиса- </a:t>
            </a:r>
            <a:r>
              <a:rPr lang="en-US" sz="1800" dirty="0" smtClean="0">
                <a:solidFill>
                  <a:schemeClr val="tx1"/>
                </a:solidFill>
              </a:rPr>
              <a:t>http://files.uniblue.com/cm/flashgot/speedupmypc/banner2/setup/speedupmypc.exe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№11: панда -</a:t>
            </a:r>
            <a:r>
              <a:rPr lang="en-US" sz="1800" dirty="0" smtClean="0">
                <a:solidFill>
                  <a:schemeClr val="tx1"/>
                </a:solidFill>
              </a:rPr>
              <a:t>http://im5-tub-ru.yandex.net/i?id=7359809-38-72&amp;n=21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№12: бронтозавр-</a:t>
            </a:r>
            <a:r>
              <a:rPr lang="en-US" sz="1800" dirty="0" smtClean="0">
                <a:solidFill>
                  <a:schemeClr val="tx1"/>
                </a:solidFill>
              </a:rPr>
              <a:t>http://dic.academic.ru/pictures/wiki/files/49/120px-pasta-brontosaurus.jpg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№13: жук-голиаф-</a:t>
            </a:r>
            <a:r>
              <a:rPr lang="en-US" sz="1800" dirty="0" smtClean="0">
                <a:solidFill>
                  <a:schemeClr val="tx1"/>
                </a:solidFill>
              </a:rPr>
              <a:t> http://hrenovina.net/9001/goliathus-regius1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№14: синий кит-</a:t>
            </a:r>
            <a:r>
              <a:rPr lang="en-US" sz="1800" dirty="0" smtClean="0">
                <a:solidFill>
                  <a:schemeClr val="tx1"/>
                </a:solidFill>
              </a:rPr>
              <a:t> ttp://cs402517.userapi.com/v402517276/12fb/r23IFPyszlw.jpg</a:t>
            </a:r>
            <a:endParaRPr lang="ru-RU" sz="1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 (продолжение)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000108"/>
            <a:ext cx="7929618" cy="535785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№15: колибри-пчёлка-</a:t>
            </a:r>
            <a:r>
              <a:rPr lang="en-US" sz="1800" dirty="0" smtClean="0">
                <a:solidFill>
                  <a:schemeClr val="tx1"/>
                </a:solidFill>
              </a:rPr>
              <a:t> http://www.i-g-t.org/2011/09/29/9-%d1%81%d0%b0%d0%bc%d1%8b%d1%85-%d0%bc%d0%b0%d0%bb%d0%b5%d0%bd%d1%8c%d0%ba%d0%b8%d1%85-%d0%b6%d0%b8%d0%b2%d0%be%d1%82%d0%bd%d1%8b%d1%85-%d1%81%d0%b2%d0%be%d0%b5%d0%b3%d0%be-%d0%b2%d0%b8%d0%b4%d0%b0/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№16: страус-</a:t>
            </a:r>
            <a:r>
              <a:rPr lang="en-US" sz="1800" dirty="0" smtClean="0">
                <a:solidFill>
                  <a:schemeClr val="tx1"/>
                </a:solidFill>
              </a:rPr>
              <a:t>http://vetlab.spb.ru/news-archive?page=59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№17 : жираф- </a:t>
            </a:r>
            <a:r>
              <a:rPr lang="en-US" sz="1800" dirty="0" smtClean="0">
                <a:solidFill>
                  <a:schemeClr val="tx1"/>
                </a:solidFill>
              </a:rPr>
              <a:t>http://krutkovi.3bb.ru/viewtopic.php?id=2533&amp;p=36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№18 : гепард-</a:t>
            </a:r>
            <a:r>
              <a:rPr lang="en-US" sz="1800" dirty="0" smtClean="0">
                <a:solidFill>
                  <a:schemeClr val="tx1"/>
                </a:solidFill>
              </a:rPr>
              <a:t>http://ava-gallery.ucoz.com/photo/zhivotnye/gepard/7-0-55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№ 19: черепаха- </a:t>
            </a:r>
            <a:r>
              <a:rPr lang="en-US" sz="1800" dirty="0" smtClean="0">
                <a:solidFill>
                  <a:schemeClr val="tx1"/>
                </a:solidFill>
              </a:rPr>
              <a:t>http://ste6a.ru/?p=369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Осёл -</a:t>
            </a:r>
            <a:r>
              <a:rPr lang="en-US" sz="1800" dirty="0" smtClean="0">
                <a:solidFill>
                  <a:schemeClr val="tx1"/>
                </a:solidFill>
              </a:rPr>
              <a:t>http://www.moe-online.ru/news/view/3290.html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Слон -</a:t>
            </a:r>
            <a:r>
              <a:rPr lang="en-US" sz="1800" dirty="0" smtClean="0">
                <a:solidFill>
                  <a:schemeClr val="tx1"/>
                </a:solidFill>
              </a:rPr>
              <a:t>http://zastavka.at.ua/photo/8-0-283-3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№ 20: сокол-сапсан-</a:t>
            </a:r>
            <a:r>
              <a:rPr lang="en-US" sz="1800" dirty="0" smtClean="0">
                <a:solidFill>
                  <a:schemeClr val="tx1"/>
                </a:solidFill>
              </a:rPr>
              <a:t>http://capetable.typepad.com/cape_table_club/images/2007/09/19/pfalcon2.jpg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№23: саламандра-</a:t>
            </a:r>
            <a:r>
              <a:rPr lang="en-US" sz="1800" dirty="0" smtClean="0">
                <a:solidFill>
                  <a:schemeClr val="tx1"/>
                </a:solidFill>
              </a:rPr>
              <a:t> http://in-forrest.info/59-salamandra-plyamista.html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Тритон-</a:t>
            </a:r>
            <a:r>
              <a:rPr lang="en-US" sz="1800" dirty="0" smtClean="0">
                <a:solidFill>
                  <a:schemeClr val="tx1"/>
                </a:solidFill>
              </a:rPr>
              <a:t> http://amphibii.ru/class-caudata/base-caudata/232-triturus-vulgaris-.html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Черепаха - </a:t>
            </a:r>
            <a:r>
              <a:rPr lang="en-US" sz="1800" dirty="0" smtClean="0">
                <a:solidFill>
                  <a:schemeClr val="tx1"/>
                </a:solidFill>
              </a:rPr>
              <a:t>http://gorod.kiev.ua/news/news.php?id=38659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№24: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Гадюка </a:t>
            </a:r>
            <a:r>
              <a:rPr lang="en-US" sz="1800" dirty="0" smtClean="0">
                <a:solidFill>
                  <a:schemeClr val="tx1"/>
                </a:solidFill>
              </a:rPr>
              <a:t>http://900igr.net/Detskie_prezentatsii/Biologija.Morskie_zhiteli/Zmei_2.files/detskie_kartinki_zhivotnykh_026_Karlikovaja_gadjuka.html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85860"/>
            <a:ext cx="8143932" cy="514353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Жаба: </a:t>
            </a:r>
            <a:r>
              <a:rPr lang="en-US" sz="1800" dirty="0" smtClean="0">
                <a:solidFill>
                  <a:schemeClr val="tx1"/>
                </a:solidFill>
              </a:rPr>
              <a:t>http://kindorofino.ru/731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Белка-</a:t>
            </a:r>
            <a:r>
              <a:rPr lang="en-US" sz="1800" dirty="0" smtClean="0">
                <a:solidFill>
                  <a:schemeClr val="tx1"/>
                </a:solidFill>
              </a:rPr>
              <a:t> http://khoahoc.com.vn/photos/Image/2010/11/29/socdo.jpg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Лиса - </a:t>
            </a:r>
            <a:r>
              <a:rPr lang="en-US" sz="1800" dirty="0" smtClean="0">
                <a:solidFill>
                  <a:schemeClr val="tx1"/>
                </a:solidFill>
              </a:rPr>
              <a:t>http://files.uniblue.com/cm/flashgot/speedupmypc/banner2/setup/speedupmypc.exe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Луговая собачка -</a:t>
            </a:r>
            <a:r>
              <a:rPr lang="en-US" sz="1800" dirty="0" smtClean="0">
                <a:solidFill>
                  <a:schemeClr val="tx1"/>
                </a:solidFill>
              </a:rPr>
              <a:t> http://restinworld.ru/stories/usa/11403/1.html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Квакши -</a:t>
            </a:r>
            <a:r>
              <a:rPr lang="en-US" sz="1800" dirty="0" smtClean="0">
                <a:solidFill>
                  <a:schemeClr val="tx1"/>
                </a:solidFill>
              </a:rPr>
              <a:t> http://technocredo.com/zamnovodniyepresmikayushiyesya/kvakshi/obiknovennaya-kvaksha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Черепаха - </a:t>
            </a:r>
            <a:r>
              <a:rPr lang="en-US" sz="1800" dirty="0" smtClean="0">
                <a:solidFill>
                  <a:schemeClr val="tx1"/>
                </a:solidFill>
              </a:rPr>
              <a:t>http://gorod.kiev.ua/news/news.php?id=38659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Кенгуру: </a:t>
            </a:r>
            <a:r>
              <a:rPr lang="en-US" sz="1800" dirty="0" smtClean="0">
                <a:solidFill>
                  <a:schemeClr val="tx1"/>
                </a:solidFill>
              </a:rPr>
              <a:t>http://cache.zr.ru/wpfiles/uploads/2003/11/12591.jpg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Муравьед-</a:t>
            </a:r>
            <a:r>
              <a:rPr lang="en-US" sz="1800" dirty="0" smtClean="0">
                <a:solidFill>
                  <a:schemeClr val="tx1"/>
                </a:solidFill>
              </a:rPr>
              <a:t> http://www.vokrugsveta.ru/img/cmn/2006/10/25/010.jpg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Норка-</a:t>
            </a:r>
            <a:r>
              <a:rPr lang="en-US" sz="1800" dirty="0" smtClean="0">
                <a:solidFill>
                  <a:schemeClr val="tx1"/>
                </a:solidFill>
              </a:rPr>
              <a:t> http://derevnyaonline.ru/community/160/4335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428736"/>
            <a:ext cx="7572428" cy="51435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Куница -</a:t>
            </a:r>
            <a:r>
              <a:rPr lang="en-US" sz="1800" dirty="0" smtClean="0">
                <a:solidFill>
                  <a:schemeClr val="tx1"/>
                </a:solidFill>
              </a:rPr>
              <a:t> http://forum.fanfics.ru/index.php?s=26ab1156c3fe0a8dc4e375df3342eb1a&amp;act=Print&amp;client=html&amp;f=2&amp;t=4655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Лемминг -</a:t>
            </a:r>
            <a:r>
              <a:rPr lang="en-US" sz="1800" dirty="0" smtClean="0">
                <a:solidFill>
                  <a:schemeClr val="tx1"/>
                </a:solidFill>
              </a:rPr>
              <a:t> http://www.edu.severodvinsk.ru/after_school/obl_www/2012/work/melnikov/ani.html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Киви - </a:t>
            </a:r>
            <a:r>
              <a:rPr lang="en-US" sz="1800" dirty="0" smtClean="0">
                <a:solidFill>
                  <a:schemeClr val="tx1"/>
                </a:solidFill>
              </a:rPr>
              <a:t>http://www.chins.by/chinforum/topic16-230.html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err="1" smtClean="0">
                <a:solidFill>
                  <a:schemeClr val="tx1"/>
                </a:solidFill>
              </a:rPr>
              <a:t>Такахе</a:t>
            </a:r>
            <a:r>
              <a:rPr lang="ru-RU" sz="1800" dirty="0" smtClean="0">
                <a:solidFill>
                  <a:schemeClr val="tx1"/>
                </a:solidFill>
              </a:rPr>
              <a:t> - </a:t>
            </a:r>
            <a:r>
              <a:rPr lang="en-US" sz="1800" dirty="0" smtClean="0">
                <a:solidFill>
                  <a:schemeClr val="tx1"/>
                </a:solidFill>
              </a:rPr>
              <a:t>http://www.livt.net/Clt/Ani/Cho/Ave/Gru/Ral/ral003.jpg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err="1" smtClean="0">
                <a:solidFill>
                  <a:schemeClr val="tx1"/>
                </a:solidFill>
              </a:rPr>
              <a:t>какапо</a:t>
            </a:r>
            <a:r>
              <a:rPr lang="ru-RU" sz="1800" dirty="0" smtClean="0">
                <a:solidFill>
                  <a:schemeClr val="tx1"/>
                </a:solidFill>
              </a:rPr>
              <a:t> -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Рябчик</a:t>
            </a:r>
            <a:r>
              <a:rPr lang="en-US" sz="1800" dirty="0" smtClean="0">
                <a:solidFill>
                  <a:schemeClr val="tx1"/>
                </a:solidFill>
              </a:rPr>
              <a:t> http://www.moscowout.ru/articles/nochihstihia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Сокол-</a:t>
            </a:r>
            <a:r>
              <a:rPr lang="en-US" sz="1800" dirty="0" smtClean="0">
                <a:solidFill>
                  <a:schemeClr val="tx1"/>
                </a:solidFill>
              </a:rPr>
              <a:t> http://fotki.yandex.ru/users/Tata-off/favorites/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Соболь -</a:t>
            </a:r>
            <a:r>
              <a:rPr lang="en-US" sz="1800" dirty="0" smtClean="0">
                <a:solidFill>
                  <a:schemeClr val="tx1"/>
                </a:solidFill>
              </a:rPr>
              <a:t> http://alexandr1955.com/?p=1294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Песец -</a:t>
            </a:r>
            <a:r>
              <a:rPr lang="en-US" sz="1800" dirty="0" smtClean="0">
                <a:solidFill>
                  <a:schemeClr val="tx1"/>
                </a:solidFill>
              </a:rPr>
              <a:t> http://bestnews.su/photos/3269-snezhnaja-krasavica-poljarnaja-lisica.html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Лошадь -</a:t>
            </a:r>
            <a:r>
              <a:rPr lang="en-US" sz="1800" dirty="0" smtClean="0">
                <a:solidFill>
                  <a:schemeClr val="tx1"/>
                </a:solidFill>
              </a:rPr>
              <a:t> http://images.devilfinder.com/go.php?filter=off&amp;page=12&amp;q=%D1%87%D0%B5%D1%80%D0%BD%D1%8B%D0%B9+%D0%BA%D0%BE%D0%BD%D1%8C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571480"/>
            <a:ext cx="6643734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413862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Корова-</a:t>
            </a:r>
            <a:r>
              <a:rPr lang="en-US" sz="1800" dirty="0" smtClean="0">
                <a:solidFill>
                  <a:schemeClr val="tx1"/>
                </a:solidFill>
              </a:rPr>
              <a:t> http://www.irk.fm/lol/blog/7896/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Бегемот-</a:t>
            </a:r>
            <a:r>
              <a:rPr lang="en-US" sz="1800" dirty="0" smtClean="0">
                <a:solidFill>
                  <a:schemeClr val="tx1"/>
                </a:solidFill>
              </a:rPr>
              <a:t> http://o6oi.ru/main.php/wallpapers/animals_world/animals/begimoty/20081204.jpg.html?g2_imageViewsIndex=3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285992"/>
            <a:ext cx="8715436" cy="71438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C00000"/>
                </a:solidFill>
              </a:rPr>
              <a:t>№1</a:t>
            </a:r>
            <a:r>
              <a:rPr lang="ru-RU" sz="2800" dirty="0" smtClean="0"/>
              <a:t> лягушка             </a:t>
            </a:r>
            <a:r>
              <a:rPr lang="ru-RU" sz="2800" dirty="0" smtClean="0">
                <a:solidFill>
                  <a:srgbClr val="C00000"/>
                </a:solidFill>
              </a:rPr>
              <a:t>№2 </a:t>
            </a:r>
            <a:r>
              <a:rPr lang="ru-RU" sz="2800" dirty="0" smtClean="0"/>
              <a:t>медведь             </a:t>
            </a:r>
            <a:r>
              <a:rPr lang="ru-RU" sz="2800" dirty="0" smtClean="0">
                <a:solidFill>
                  <a:srgbClr val="C00000"/>
                </a:solidFill>
              </a:rPr>
              <a:t>№3 </a:t>
            </a:r>
            <a:r>
              <a:rPr lang="ru-RU" sz="2800" dirty="0" smtClean="0"/>
              <a:t>черепаха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429264"/>
            <a:ext cx="8572560" cy="121444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</a:t>
            </a: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№4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 аист                    </a:t>
            </a: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№5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 голубь                  </a:t>
            </a: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№6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 лиса</a:t>
            </a:r>
          </a:p>
          <a:p>
            <a:pPr algn="l"/>
            <a:endParaRPr lang="ru-RU" sz="4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ru-RU" sz="45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9" descr="4614820_4e252b3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480"/>
            <a:ext cx="2663984" cy="1620000"/>
          </a:xfrm>
          <a:prstGeom prst="rect">
            <a:avLst/>
          </a:prstGeom>
          <a:noFill/>
          <a:ln w="5715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8" descr="1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571480"/>
            <a:ext cx="2747461" cy="1620000"/>
          </a:xfrm>
          <a:prstGeom prst="rect">
            <a:avLst/>
          </a:prstGeom>
          <a:noFill/>
          <a:ln w="5715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10" descr="szolw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571480"/>
            <a:ext cx="2662083" cy="1620000"/>
          </a:xfrm>
          <a:prstGeom prst="rect">
            <a:avLst/>
          </a:prstGeom>
          <a:noFill/>
          <a:ln w="5715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3" descr="iпеа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3429000"/>
            <a:ext cx="2357454" cy="1643074"/>
          </a:xfrm>
          <a:prstGeom prst="rect">
            <a:avLst/>
          </a:prstGeom>
          <a:noFill/>
          <a:ln w="57150" cmpd="tri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" name="Picture 12" descr="лиса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3429000"/>
            <a:ext cx="2143140" cy="1643074"/>
          </a:xfrm>
          <a:prstGeom prst="rect">
            <a:avLst/>
          </a:prstGeom>
          <a:noFill/>
          <a:ln w="5715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817" name="Picture 1" descr="D:\Новая папка\Документы\животные\аист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3429000"/>
            <a:ext cx="2214578" cy="1643073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8101584" y="5994000"/>
            <a:ext cx="1042416" cy="864000"/>
          </a:xfrm>
          <a:prstGeom prst="actionButtonRetur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0" y="5994000"/>
            <a:ext cx="1042416" cy="864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71481"/>
            <a:ext cx="5715040" cy="9286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Вопрос № 1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000240"/>
            <a:ext cx="5715040" cy="396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Африканская родственница этого земноводного называется «голиаф» и достигает в  длину 40 см.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№1</a:t>
            </a:r>
          </a:p>
          <a:p>
            <a:endParaRPr lang="ru-RU" dirty="0"/>
          </a:p>
        </p:txBody>
      </p:sp>
      <p:pic>
        <p:nvPicPr>
          <p:cNvPr id="4" name="Picture 9" descr="4614820_4e252b3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43380"/>
            <a:ext cx="2655609" cy="1800000"/>
          </a:xfrm>
          <a:prstGeom prst="rect">
            <a:avLst/>
          </a:prstGeom>
          <a:noFill/>
          <a:ln w="127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101584" y="5994000"/>
            <a:ext cx="1042416" cy="864000"/>
          </a:xfrm>
          <a:prstGeom prst="actionButtonRetur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0" y="5994000"/>
            <a:ext cx="1042416" cy="864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71868" y="6143643"/>
            <a:ext cx="2286016" cy="5715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 smtClean="0"/>
              <a:t>ответ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2"/>
            <a:ext cx="5715040" cy="10001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Вопрос №2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1857364"/>
            <a:ext cx="5715040" cy="40005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В Европе 3 вида этих пресмыкающихся, длина их тела достигает 30 см. На </a:t>
            </a:r>
            <a:r>
              <a:rPr lang="ru-RU" sz="2800" dirty="0" err="1" smtClean="0">
                <a:solidFill>
                  <a:schemeClr val="tx1"/>
                </a:solidFill>
                <a:latin typeface="Calibri" pitchFamily="34" charset="0"/>
              </a:rPr>
              <a:t>Галапагосских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 островах этот вид достигает уже 110 см в длину и 60 см в высоту.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  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2) №3</a:t>
            </a:r>
          </a:p>
          <a:p>
            <a:endParaRPr lang="ru-RU" dirty="0"/>
          </a:p>
        </p:txBody>
      </p:sp>
      <p:pic>
        <p:nvPicPr>
          <p:cNvPr id="5" name="Picture 10" descr="szol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14818"/>
            <a:ext cx="2453710" cy="1584000"/>
          </a:xfrm>
          <a:prstGeom prst="rect">
            <a:avLst/>
          </a:prstGeom>
          <a:noFill/>
          <a:ln w="127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101584" y="6030000"/>
            <a:ext cx="1042416" cy="828000"/>
          </a:xfrm>
          <a:prstGeom prst="actionButtonRetur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0" y="5994000"/>
            <a:ext cx="1042416" cy="86400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868" y="6072206"/>
            <a:ext cx="2286016" cy="5715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 smtClean="0"/>
              <a:t>ответ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71480"/>
            <a:ext cx="5715040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Вопрос №3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143116"/>
            <a:ext cx="5786478" cy="396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 Африке живёт родственник этой птицы – марабу. В Европе чаще встречается белый, редко – чёрный.</a:t>
            </a:r>
          </a:p>
          <a:p>
            <a:endParaRPr lang="ru-RU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№4</a:t>
            </a:r>
          </a:p>
          <a:p>
            <a:endParaRPr lang="ru-RU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86256"/>
            <a:ext cx="1890000" cy="1800000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Retur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71868" y="6286495"/>
            <a:ext cx="2286016" cy="5715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 smtClean="0"/>
              <a:t>ответ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71480"/>
            <a:ext cx="5715040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Вопрос №4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1928802"/>
            <a:ext cx="5715040" cy="396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Эти животные, в отличие от других хищников, питаются не только мясом: они едят траву и ягоды.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№2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8" descr="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71942"/>
            <a:ext cx="2242052" cy="1800000"/>
          </a:xfrm>
          <a:prstGeom prst="rect">
            <a:avLst/>
          </a:prstGeom>
          <a:noFill/>
          <a:ln w="127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Retur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71868" y="6143643"/>
            <a:ext cx="2286016" cy="5715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 smtClean="0"/>
              <a:t>ответ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71479"/>
            <a:ext cx="5715040" cy="100013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Вопрос №5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000240"/>
            <a:ext cx="5715040" cy="396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Наиболее известный вид из семейства волчьих неприхотлив к окружающей среде и хорошо приспосабливается к изменяющимся условиям жизни.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          </a:t>
            </a:r>
            <a:r>
              <a:rPr lang="ru-RU" sz="2800" dirty="0" smtClean="0">
                <a:solidFill>
                  <a:schemeClr val="tx1"/>
                </a:solidFill>
                <a:latin typeface="Tahoma" pitchFamily="34" charset="0"/>
              </a:rPr>
              <a:t>№6</a:t>
            </a:r>
          </a:p>
          <a:p>
            <a:endParaRPr lang="ru-RU" dirty="0"/>
          </a:p>
        </p:txBody>
      </p:sp>
      <p:pic>
        <p:nvPicPr>
          <p:cNvPr id="4" name="Picture 12" descr="лиса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14818"/>
            <a:ext cx="2391940" cy="1728000"/>
          </a:xfrm>
          <a:prstGeom prst="rect">
            <a:avLst/>
          </a:prstGeom>
          <a:noFill/>
          <a:ln w="28575" cmpd="tri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Retur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71868" y="6143643"/>
            <a:ext cx="2286016" cy="5715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 smtClean="0"/>
              <a:t>ответ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763</TotalTime>
  <Words>929</Words>
  <Application>Microsoft Office PowerPoint</Application>
  <PresentationFormat>Экран (4:3)</PresentationFormat>
  <Paragraphs>266</Paragraphs>
  <Slides>38</Slides>
  <Notes>1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  Муниципальное бюджетное общеобразовательное учреждение «СОШ №2 имени Героя Советского Союза В.Д. Ревякина р.п. Самойловка Самойловского района Саратовской области»  </vt:lpstr>
      <vt:lpstr> Цицерон:</vt:lpstr>
      <vt:lpstr>Первый тур</vt:lpstr>
      <vt:lpstr>     №1 лягушка             №2 медведь             №3 черепаха  </vt:lpstr>
      <vt:lpstr>Вопрос № 1</vt:lpstr>
      <vt:lpstr>Вопрос №2</vt:lpstr>
      <vt:lpstr>Вопрос №3</vt:lpstr>
      <vt:lpstr>Вопрос №4</vt:lpstr>
      <vt:lpstr>Вопрос №5</vt:lpstr>
      <vt:lpstr>Вопрос №6</vt:lpstr>
      <vt:lpstr> Викторина для зрителей </vt:lpstr>
      <vt:lpstr>Какие из вымерших животных  были самыми  крупными ?</vt:lpstr>
      <vt:lpstr>Назовите самое тяжёлое из летающих насекомых</vt:lpstr>
      <vt:lpstr>Какое морское животное имеет самую большую массу тела?</vt:lpstr>
      <vt:lpstr>Назовите самую маленькую птичку.</vt:lpstr>
      <vt:lpstr>Самая быстрая крупная нелетающая птица?</vt:lpstr>
      <vt:lpstr> Самое высокое животное?</vt:lpstr>
      <vt:lpstr>Самый быстрый хищник на Земле?</vt:lpstr>
      <vt:lpstr>Назовите животных-долгожителей</vt:lpstr>
      <vt:lpstr>У какой птицы самая большая скорость полёта?</vt:lpstr>
      <vt:lpstr>           Второй тур</vt:lpstr>
      <vt:lpstr>           Кто больше?</vt:lpstr>
      <vt:lpstr>Третий тур</vt:lpstr>
      <vt:lpstr>  Все эти животные относятся к классу земноводных: </vt:lpstr>
      <vt:lpstr>Ниже перечисленные животные являются холоднокровными:</vt:lpstr>
      <vt:lpstr> К семейству беличьих относятся: </vt:lpstr>
      <vt:lpstr> К классу пресмыкающихся относятся: </vt:lpstr>
      <vt:lpstr> Эти животные обитают только в Австралии: </vt:lpstr>
      <vt:lpstr>Все данные млекопитающие относятся к семейству куньих:</vt:lpstr>
      <vt:lpstr>Все эти птицы не умеют летать:</vt:lpstr>
      <vt:lpstr>Данные птицы гнездятся на земле:</vt:lpstr>
      <vt:lpstr> Данные звери пушные: </vt:lpstr>
      <vt:lpstr>Все эти млекопитающиеся являются парнокопытными:</vt:lpstr>
      <vt:lpstr>Интернет-ресурсы</vt:lpstr>
      <vt:lpstr>Интернет-ресурсы (продолжение)</vt:lpstr>
      <vt:lpstr>Интернет-ресурсы</vt:lpstr>
      <vt:lpstr>интернет-ресурсы</vt:lpstr>
      <vt:lpstr>Интернет-ресурсы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Звёздный час</dc:title>
  <dc:creator>Admin</dc:creator>
  <cp:lastModifiedBy>Admin</cp:lastModifiedBy>
  <cp:revision>83</cp:revision>
  <dcterms:created xsi:type="dcterms:W3CDTF">2013-02-21T15:51:09Z</dcterms:created>
  <dcterms:modified xsi:type="dcterms:W3CDTF">2018-11-12T14:50:25Z</dcterms:modified>
</cp:coreProperties>
</file>