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7" r:id="rId2"/>
    <p:sldId id="267" r:id="rId3"/>
    <p:sldId id="316" r:id="rId4"/>
    <p:sldId id="338" r:id="rId5"/>
    <p:sldId id="324" r:id="rId6"/>
    <p:sldId id="330" r:id="rId7"/>
    <p:sldId id="333" r:id="rId8"/>
    <p:sldId id="334" r:id="rId9"/>
    <p:sldId id="313" r:id="rId10"/>
    <p:sldId id="335" r:id="rId11"/>
    <p:sldId id="331" r:id="rId12"/>
    <p:sldId id="300" r:id="rId13"/>
    <p:sldId id="299" r:id="rId14"/>
    <p:sldId id="294" r:id="rId15"/>
    <p:sldId id="295" r:id="rId16"/>
    <p:sldId id="329" r:id="rId17"/>
    <p:sldId id="336" r:id="rId18"/>
    <p:sldId id="304" r:id="rId19"/>
    <p:sldId id="307" r:id="rId20"/>
    <p:sldId id="305" r:id="rId21"/>
    <p:sldId id="308" r:id="rId22"/>
    <p:sldId id="306" r:id="rId23"/>
    <p:sldId id="310" r:id="rId24"/>
    <p:sldId id="319" r:id="rId25"/>
    <p:sldId id="312" r:id="rId26"/>
    <p:sldId id="337" r:id="rId27"/>
    <p:sldId id="315" r:id="rId28"/>
    <p:sldId id="259" r:id="rId29"/>
    <p:sldId id="273" r:id="rId30"/>
    <p:sldId id="277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94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ru-RU" smtClean="0"/>
              <a:t>28.10.2019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400000-D206-4491-8D87-04D23A2C938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ru-RU" smtClean="0"/>
              <a:t>28.10.2019</a:t>
            </a:r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600597-6CD9-4471-9C60-23D193BD1BD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00597-6CD9-4471-9C60-23D193BD1BD0}" type="slidenum">
              <a:rPr lang="ru-RU" smtClean="0"/>
              <a:pPr/>
              <a:t>1</a:t>
            </a:fld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 smtClean="0"/>
              <a:t>28.10.2019</a:t>
            </a:r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00597-6CD9-4471-9C60-23D193BD1BD0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 smtClean="0"/>
              <a:t>28.10.2019</a:t>
            </a:r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00597-6CD9-4471-9C60-23D193BD1BD0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 smtClean="0"/>
              <a:t>28.10.2019</a:t>
            </a:r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00597-6CD9-4471-9C60-23D193BD1BD0}" type="slidenum">
              <a:rPr lang="ru-RU" smtClean="0"/>
              <a:pPr/>
              <a:t>20</a:t>
            </a:fld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 smtClean="0"/>
              <a:t>28.10.2019</a:t>
            </a:r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00597-6CD9-4471-9C60-23D193BD1BD0}" type="slidenum">
              <a:rPr lang="ru-RU" smtClean="0"/>
              <a:pPr/>
              <a:t>24</a:t>
            </a:fld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 smtClean="0"/>
              <a:t>28.10.2019</a:t>
            </a:r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00597-6CD9-4471-9C60-23D193BD1BD0}" type="slidenum">
              <a:rPr lang="ru-RU" smtClean="0"/>
              <a:pPr/>
              <a:t>25</a:t>
            </a:fld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 smtClean="0"/>
              <a:t>28.10.2019</a:t>
            </a:r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E0E82-2A50-4F48-BA51-3B8F3E5B497A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DB89C-4D1C-4A58-8F54-DDA0BAADC6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E0E82-2A50-4F48-BA51-3B8F3E5B497A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DB89C-4D1C-4A58-8F54-DDA0BAADC6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E0E82-2A50-4F48-BA51-3B8F3E5B497A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DB89C-4D1C-4A58-8F54-DDA0BAADC6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E0E82-2A50-4F48-BA51-3B8F3E5B497A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DB89C-4D1C-4A58-8F54-DDA0BAADC6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E0E82-2A50-4F48-BA51-3B8F3E5B497A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DB89C-4D1C-4A58-8F54-DDA0BAADC6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E0E82-2A50-4F48-BA51-3B8F3E5B497A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DB89C-4D1C-4A58-8F54-DDA0BAADC6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E0E82-2A50-4F48-BA51-3B8F3E5B497A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DB89C-4D1C-4A58-8F54-DDA0BAADC6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E0E82-2A50-4F48-BA51-3B8F3E5B497A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DB89C-4D1C-4A58-8F54-DDA0BAADC6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E0E82-2A50-4F48-BA51-3B8F3E5B497A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DB89C-4D1C-4A58-8F54-DDA0BAADC6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E0E82-2A50-4F48-BA51-3B8F3E5B497A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DB89C-4D1C-4A58-8F54-DDA0BAADC6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E0E82-2A50-4F48-BA51-3B8F3E5B497A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DB89C-4D1C-4A58-8F54-DDA0BAADC6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5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E0E82-2A50-4F48-BA51-3B8F3E5B497A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DB89C-4D1C-4A58-8F54-DDA0BAADC67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communist.ucoz.ru/Forums/holiday/9maya1.png" TargetMode="External"/><Relationship Id="rId13" Type="http://schemas.openxmlformats.org/officeDocument/2006/relationships/hyperlink" Target="https://ic.pics.livejournal.com/carter38/23679758/1428645/1428645_600.jpg" TargetMode="External"/><Relationship Id="rId3" Type="http://schemas.openxmlformats.org/officeDocument/2006/relationships/hyperlink" Target="http://poznaemvmeste.ru/images/2/000365.jpg" TargetMode="External"/><Relationship Id="rId7" Type="http://schemas.openxmlformats.org/officeDocument/2006/relationships/hyperlink" Target="http://playcast.ru/uploads/2018/04/14/25048307.png" TargetMode="External"/><Relationship Id="rId12" Type="http://schemas.openxmlformats.org/officeDocument/2006/relationships/hyperlink" Target="https://arhivurokov.ru/multiurok/html/2017/06/29/s_595510e26ecb7/655173_1.png" TargetMode="External"/><Relationship Id="rId2" Type="http://schemas.openxmlformats.org/officeDocument/2006/relationships/hyperlink" Target="http://ansya.ru/health/borodinskoe-srajenie-1812-goda/2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eae.ru/files/sv3.JPG" TargetMode="External"/><Relationship Id="rId11" Type="http://schemas.openxmlformats.org/officeDocument/2006/relationships/hyperlink" Target="http://cdn21.img.ria.ru/images/99428/94/994289453_0:142:3138:1907_600x0_80_0_0_3630be4f7670738ae04890edcd448dc7.jpg" TargetMode="External"/><Relationship Id="rId5" Type="http://schemas.openxmlformats.org/officeDocument/2006/relationships/hyperlink" Target="http://navegante.ru/Insignia/Down/Paskevich.jpg" TargetMode="External"/><Relationship Id="rId10" Type="http://schemas.openxmlformats.org/officeDocument/2006/relationships/hyperlink" Target="http://f.mypage.ru/e0936b51c68b5dbeb41e0614e127a095_930bf6c9927d86c437ba529e041aa7e5.jpg" TargetMode="External"/><Relationship Id="rId4" Type="http://schemas.openxmlformats.org/officeDocument/2006/relationships/hyperlink" Target="http://ruskline.ru/images/2011/21207.jpg" TargetMode="External"/><Relationship Id="rId9" Type="http://schemas.openxmlformats.org/officeDocument/2006/relationships/hyperlink" Target="http://www.playcast.ru/uploads/2014/05/05/8485459.png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pereslavl-avto.ru/wp-content/uploads/2016/11/zhukov.jpg" TargetMode="External"/><Relationship Id="rId3" Type="http://schemas.openxmlformats.org/officeDocument/2006/relationships/hyperlink" Target="http://rosgeroika.ru/scripts/timthumb.php?src=assets/images/foto%208/mediapreview.jpg&amp;w=180" TargetMode="External"/><Relationship Id="rId7" Type="http://schemas.openxmlformats.org/officeDocument/2006/relationships/hyperlink" Target="http://gsiwinner.ru/images/thumbnails/images/istorija/geroi-sssr/3-fill-146x190.jpg" TargetMode="External"/><Relationship Id="rId2" Type="http://schemas.openxmlformats.org/officeDocument/2006/relationships/hyperlink" Target="https://stuki-druki.com/biofoto/Anatoliy-Lyapidevskiy-01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eurasian-defence.ru/sites/default/files/data/200305/ubova_vs.jpg" TargetMode="External"/><Relationship Id="rId5" Type="http://schemas.openxmlformats.org/officeDocument/2006/relationships/hyperlink" Target="http://lipetskmedia.ru/image/2012/05/%D0%9C%D0%B0%D1%80%D0%B8%D0%BD%D0%B0%20%D0%A0%D0%B0%D1%81%D0%BA%D0%BE%D0%B2%D0%B0.jpg" TargetMode="External"/><Relationship Id="rId4" Type="http://schemas.openxmlformats.org/officeDocument/2006/relationships/hyperlink" Target="https://tumentoday.ru/media/uploads/2017/08/03/139-4-4.gif" TargetMode="External"/><Relationship Id="rId9" Type="http://schemas.openxmlformats.org/officeDocument/2006/relationships/hyperlink" Target="http://io.nios.ru/sites/io.nios.ru/files/images/image009_7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maxpark.com/static/u/article_image/13/03/23/tmpGuwtlL.jpeg" TargetMode="External"/><Relationship Id="rId2" Type="http://schemas.openxmlformats.org/officeDocument/2006/relationships/hyperlink" Target="http://peoples.ru/military/cosmos/sergey_krikalev/krikalev_180px-krikalev2.jpg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s11022.edu35.ru/images/%D0%97%D0%B2%D0%B5%D0%B7%D0%B4%D0%B0_%D0%B3%D0%B5%D1%80%D0%BE%D1%8F.jpe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643042" y="2071678"/>
            <a:ext cx="6072230" cy="3143272"/>
          </a:xfr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Спасибо вам,</a:t>
            </a:r>
          </a:p>
          <a:p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Отечества сыны!</a:t>
            </a:r>
            <a:endParaRPr lang="en-US" sz="4800" b="1" dirty="0" smtClean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  <a:p>
            <a:r>
              <a:rPr lang="ru-RU" sz="2800" b="1" dirty="0" smtClean="0">
                <a:solidFill>
                  <a:schemeClr val="tx1"/>
                </a:solidFill>
                <a:latin typeface="Monotype Corsiva" pitchFamily="66" charset="0"/>
              </a:rPr>
              <a:t>Автор: Полковниченко Зинаида Викторовна</a:t>
            </a:r>
          </a:p>
          <a:p>
            <a:r>
              <a:rPr lang="ru-RU" sz="2800" b="1" dirty="0" smtClean="0">
                <a:solidFill>
                  <a:schemeClr val="tx1"/>
                </a:solidFill>
                <a:latin typeface="Monotype Corsiva" pitchFamily="66" charset="0"/>
              </a:rPr>
              <a:t>Самойловка, 2019</a:t>
            </a:r>
            <a:endParaRPr lang="ru-RU" sz="28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pic>
        <p:nvPicPr>
          <p:cNvPr id="31746" name="Picture 2" descr="http://www.playcast.ru/uploads/2014/05/05/848545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5172074"/>
            <a:ext cx="8215370" cy="1685926"/>
          </a:xfrm>
          <a:prstGeom prst="rect">
            <a:avLst/>
          </a:prstGeom>
          <a:noFill/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42844" y="72618"/>
            <a:ext cx="8858312" cy="6632585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 useBgFill="1">
        <p:nvSpPr>
          <p:cNvPr id="38913" name="Rectangle 1"/>
          <p:cNvSpPr>
            <a:spLocks noChangeArrowheads="1"/>
          </p:cNvSpPr>
          <p:nvPr/>
        </p:nvSpPr>
        <p:spPr bwMode="auto">
          <a:xfrm>
            <a:off x="1643042" y="357369"/>
            <a:ext cx="6072230" cy="1477328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Муниципальное бюджетное  общеобразовательное учреждение «Средняя общеобразовательная школа №2 имени Героя Советского Союза Василия Дмитриевича Ревякина  р.п. Самойловка Самойловского района Саратовской области».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Monotype Corsiva" pitchFamily="66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743852" cy="1143008"/>
          </a:xfrm>
          <a:ln w="19050">
            <a:solidFill>
              <a:schemeClr val="accent6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dirty="0" smtClean="0">
                <a:latin typeface="Monotype Corsiva" pitchFamily="66" charset="0"/>
              </a:rPr>
              <a:t>Звание Герой Советского Союза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42844" y="72618"/>
            <a:ext cx="8858312" cy="6632585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" name="Picture 4" descr="http://communist.ucoz.ru/Forums/holiday/9maya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1285860"/>
            <a:ext cx="1699200" cy="2124000"/>
          </a:xfrm>
          <a:prstGeom prst="rect">
            <a:avLst/>
          </a:prstGeom>
          <a:noFill/>
        </p:spPr>
      </p:pic>
      <p:sp>
        <p:nvSpPr>
          <p:cNvPr id="11" name="Двойная волна 10"/>
          <p:cNvSpPr/>
          <p:nvPr/>
        </p:nvSpPr>
        <p:spPr>
          <a:xfrm>
            <a:off x="2214546" y="1785926"/>
            <a:ext cx="4680000" cy="4500594"/>
          </a:xfrm>
          <a:prstGeom prst="doubleWave">
            <a:avLst/>
          </a:prstGeom>
          <a:solidFill>
            <a:srgbClr val="FFC000">
              <a:alpha val="20000"/>
            </a:srgb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800" dirty="0" smtClean="0">
                <a:solidFill>
                  <a:schemeClr val="tx1"/>
                </a:solidFill>
                <a:latin typeface="Monotype Corsiva" pitchFamily="66" charset="0"/>
              </a:rPr>
              <a:t>было учреждено Постановлением ЦИК СССР от </a:t>
            </a:r>
            <a:r>
              <a:rPr lang="ru-RU" sz="2800" dirty="0" smtClean="0">
                <a:solidFill>
                  <a:srgbClr val="C00000"/>
                </a:solidFill>
                <a:latin typeface="Monotype Corsiva" pitchFamily="66" charset="0"/>
              </a:rPr>
              <a:t>16 апреля 1934 года</a:t>
            </a:r>
            <a:r>
              <a:rPr lang="ru-RU" sz="2800" dirty="0" smtClean="0">
                <a:solidFill>
                  <a:schemeClr val="tx1"/>
                </a:solidFill>
                <a:latin typeface="Monotype Corsiva" pitchFamily="66" charset="0"/>
              </a:rPr>
              <a:t>  и присваивалось за заслуги перед государством, связанные с совершением героического подвига.</a:t>
            </a:r>
            <a:endParaRPr lang="ru-RU" sz="2800" dirty="0" smtClean="0">
              <a:solidFill>
                <a:srgbClr val="C00000"/>
              </a:solidFill>
              <a:latin typeface="Monotype Corsiva" pitchFamily="66" charset="0"/>
              <a:cs typeface="Arial" panose="020B0604020202020204" pitchFamily="34" charset="0"/>
            </a:endParaRPr>
          </a:p>
        </p:txBody>
      </p:sp>
      <p:pic>
        <p:nvPicPr>
          <p:cNvPr id="6" name="Picture 4" descr="http://communist.ucoz.ru/Forums/holiday/9maya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85860"/>
            <a:ext cx="1699200" cy="21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743852" cy="1143008"/>
          </a:xfrm>
          <a:ln w="19050">
            <a:solidFill>
              <a:schemeClr val="accent6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dirty="0" smtClean="0">
                <a:latin typeface="Monotype Corsiva" pitchFamily="66" charset="0"/>
              </a:rPr>
              <a:t>Первые Герои Советского Союза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42844" y="72618"/>
            <a:ext cx="8858312" cy="6632585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Двойная волна 6"/>
          <p:cNvSpPr/>
          <p:nvPr/>
        </p:nvSpPr>
        <p:spPr>
          <a:xfrm>
            <a:off x="571472" y="1500174"/>
            <a:ext cx="3744000" cy="5148000"/>
          </a:xfrm>
          <a:prstGeom prst="doubleWave">
            <a:avLst/>
          </a:prstGeom>
          <a:solidFill>
            <a:srgbClr val="FFC000">
              <a:alpha val="20000"/>
            </a:srgb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8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>
              <a:defRPr/>
            </a:pPr>
            <a:endParaRPr lang="ru-RU" sz="28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>
              <a:defRPr/>
            </a:pPr>
            <a:endParaRPr lang="ru-RU" sz="28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>
              <a:defRPr/>
            </a:pPr>
            <a:endParaRPr lang="ru-RU" sz="28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>
              <a:defRPr/>
            </a:pPr>
            <a:endParaRPr lang="ru-RU" sz="28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>
              <a:defRPr/>
            </a:pPr>
            <a:endParaRPr lang="ru-RU" sz="2800" dirty="0" smtClean="0">
              <a:solidFill>
                <a:schemeClr val="tx1"/>
              </a:solidFill>
              <a:latin typeface="Monotype Corsiva" pitchFamily="66" charset="0"/>
              <a:cs typeface="Arial" panose="020B0604020202020204" pitchFamily="34" charset="0"/>
            </a:endParaRPr>
          </a:p>
        </p:txBody>
      </p:sp>
      <p:sp>
        <p:nvSpPr>
          <p:cNvPr id="8" name="Двойная волна 7"/>
          <p:cNvSpPr/>
          <p:nvPr/>
        </p:nvSpPr>
        <p:spPr>
          <a:xfrm>
            <a:off x="4786314" y="1710000"/>
            <a:ext cx="3744000" cy="5148000"/>
          </a:xfrm>
          <a:prstGeom prst="doubleWave">
            <a:avLst/>
          </a:prstGeom>
          <a:solidFill>
            <a:srgbClr val="FFC000">
              <a:alpha val="20000"/>
            </a:srgb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 smtClean="0">
              <a:solidFill>
                <a:schemeClr val="tx1"/>
              </a:solidFill>
              <a:latin typeface="Monotype Corsiva" pitchFamily="66" charset="0"/>
              <a:cs typeface="Arial" panose="020B0604020202020204" pitchFamily="34" charset="0"/>
            </a:endParaRPr>
          </a:p>
          <a:p>
            <a:pPr algn="ctr"/>
            <a:endParaRPr lang="ru-RU" sz="2800" dirty="0" smtClean="0">
              <a:solidFill>
                <a:schemeClr val="tx1"/>
              </a:solidFill>
              <a:latin typeface="Monotype Corsiva" pitchFamily="66" charset="0"/>
              <a:cs typeface="Arial" panose="020B0604020202020204" pitchFamily="34" charset="0"/>
            </a:endParaRPr>
          </a:p>
          <a:p>
            <a:pPr algn="ctr"/>
            <a:r>
              <a:rPr lang="ru-RU" sz="2800" dirty="0" smtClean="0">
                <a:solidFill>
                  <a:schemeClr val="tx1"/>
                </a:solidFill>
                <a:latin typeface="Monotype Corsiva" pitchFamily="66" charset="0"/>
                <a:cs typeface="Arial" panose="020B0604020202020204" pitchFamily="34" charset="0"/>
              </a:rPr>
              <a:t>Этого звания </a:t>
            </a: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20 апреля 1934 года </a:t>
            </a:r>
            <a:r>
              <a:rPr lang="ru-RU" sz="2800" dirty="0" smtClean="0">
                <a:solidFill>
                  <a:schemeClr val="tx1"/>
                </a:solidFill>
                <a:latin typeface="Monotype Corsiva" pitchFamily="66" charset="0"/>
                <a:cs typeface="Arial" panose="020B0604020202020204" pitchFamily="34" charset="0"/>
              </a:rPr>
              <a:t>удостоены 7 лётчиков, </a:t>
            </a:r>
            <a:r>
              <a:rPr lang="ru-RU" sz="2800" dirty="0" smtClean="0">
                <a:solidFill>
                  <a:schemeClr val="tx1"/>
                </a:solidFill>
                <a:latin typeface="Monotype Corsiva" pitchFamily="66" charset="0"/>
              </a:rPr>
              <a:t>спасших с льдины в Чукотском море членов арктической экспедиции и экипаж ледокола «Челюскин».</a:t>
            </a:r>
          </a:p>
        </p:txBody>
      </p:sp>
      <p:pic>
        <p:nvPicPr>
          <p:cNvPr id="9" name="Picture 4" descr="http://cdn21.img.ria.ru/images/99428/94/994289453_0:142:3138:1907_600x0_80_0_0_3630be4f7670738ae04890edcd448dc7.jpg"/>
          <p:cNvPicPr>
            <a:picLocks noChangeAspect="1" noChangeArrowheads="1"/>
          </p:cNvPicPr>
          <p:nvPr/>
        </p:nvPicPr>
        <p:blipFill>
          <a:blip r:embed="rId2" cstate="print"/>
          <a:srcRect r="12427"/>
          <a:stretch>
            <a:fillRect/>
          </a:stretch>
        </p:blipFill>
        <p:spPr bwMode="auto">
          <a:xfrm>
            <a:off x="642910" y="3000372"/>
            <a:ext cx="3536180" cy="226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4" descr="http://communist.ucoz.ru/Forums/holiday/9maya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1428736"/>
            <a:ext cx="1497600" cy="18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743852" cy="1143008"/>
          </a:xfrm>
          <a:ln w="19050">
            <a:solidFill>
              <a:schemeClr val="accent6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dirty="0" smtClean="0">
                <a:latin typeface="Monotype Corsiva" pitchFamily="66" charset="0"/>
              </a:rPr>
              <a:t> Герои Советского Союза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42844" y="72618"/>
            <a:ext cx="8858312" cy="6632585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Двойная волна 4"/>
          <p:cNvSpPr/>
          <p:nvPr/>
        </p:nvSpPr>
        <p:spPr>
          <a:xfrm>
            <a:off x="571472" y="1500174"/>
            <a:ext cx="3744000" cy="5148000"/>
          </a:xfrm>
          <a:prstGeom prst="doubleWave">
            <a:avLst/>
          </a:prstGeom>
          <a:solidFill>
            <a:srgbClr val="FFC000">
              <a:alpha val="20000"/>
            </a:srgb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en-US" sz="2800" b="1" u="sng" dirty="0" smtClean="0"/>
          </a:p>
          <a:p>
            <a:pPr>
              <a:defRPr/>
            </a:pPr>
            <a:endParaRPr lang="en-US" sz="2800" b="1" u="sng" dirty="0" smtClean="0"/>
          </a:p>
          <a:p>
            <a:pPr>
              <a:defRPr/>
            </a:pPr>
            <a:endParaRPr lang="en-US" sz="2800" b="1" u="sng" dirty="0" smtClean="0"/>
          </a:p>
          <a:p>
            <a:pPr>
              <a:defRPr/>
            </a:pPr>
            <a:endParaRPr lang="en-US" sz="2800" b="1" u="sng" dirty="0" smtClean="0"/>
          </a:p>
          <a:p>
            <a:pPr>
              <a:defRPr/>
            </a:pPr>
            <a:endParaRPr lang="en-US" sz="2800" b="1" u="sng" dirty="0" smtClean="0"/>
          </a:p>
          <a:p>
            <a:pPr>
              <a:defRPr/>
            </a:pPr>
            <a:endParaRPr lang="en-US" sz="2800" b="1" u="sng" dirty="0" smtClean="0"/>
          </a:p>
          <a:p>
            <a:pPr>
              <a:defRPr/>
            </a:pPr>
            <a:endParaRPr lang="en-US" sz="2800" b="1" u="sng" dirty="0" smtClean="0"/>
          </a:p>
          <a:p>
            <a:pPr algn="ctr"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Monotype Corsiva" pitchFamily="66" charset="0"/>
              </a:rPr>
              <a:t>Михаил Водопьянов</a:t>
            </a:r>
            <a:endParaRPr lang="ru-RU" sz="2800" dirty="0">
              <a:solidFill>
                <a:schemeClr val="tx1"/>
              </a:solidFill>
              <a:latin typeface="Monotype Corsiva" pitchFamily="66" charset="0"/>
              <a:cs typeface="Arial" panose="020B0604020202020204" pitchFamily="34" charset="0"/>
            </a:endParaRPr>
          </a:p>
        </p:txBody>
      </p:sp>
      <p:sp>
        <p:nvSpPr>
          <p:cNvPr id="7" name="Двойная волна 6"/>
          <p:cNvSpPr/>
          <p:nvPr/>
        </p:nvSpPr>
        <p:spPr>
          <a:xfrm>
            <a:off x="4500562" y="1500174"/>
            <a:ext cx="3744000" cy="5148000"/>
          </a:xfrm>
          <a:prstGeom prst="doubleWave">
            <a:avLst/>
          </a:prstGeom>
          <a:solidFill>
            <a:srgbClr val="FFC000">
              <a:alpha val="20000"/>
            </a:srgb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en-US" sz="2800" b="1" u="sng" dirty="0" smtClean="0"/>
          </a:p>
          <a:p>
            <a:pPr>
              <a:defRPr/>
            </a:pPr>
            <a:endParaRPr lang="en-US" sz="2800" b="1" u="sng" dirty="0" smtClean="0"/>
          </a:p>
          <a:p>
            <a:pPr>
              <a:defRPr/>
            </a:pPr>
            <a:endParaRPr lang="en-US" sz="2800" b="1" u="sng" dirty="0" smtClean="0"/>
          </a:p>
          <a:p>
            <a:pPr>
              <a:defRPr/>
            </a:pPr>
            <a:endParaRPr lang="en-US" sz="2800" b="1" u="sng" dirty="0" smtClean="0"/>
          </a:p>
          <a:p>
            <a:pPr>
              <a:defRPr/>
            </a:pPr>
            <a:endParaRPr lang="en-US" sz="2800" b="1" u="sng" dirty="0" smtClean="0"/>
          </a:p>
          <a:p>
            <a:pPr>
              <a:defRPr/>
            </a:pPr>
            <a:endParaRPr lang="en-US" sz="2800" b="1" u="sng" dirty="0" smtClean="0"/>
          </a:p>
          <a:p>
            <a:pPr algn="ctr">
              <a:defRPr/>
            </a:pPr>
            <a:endParaRPr lang="ru-RU" sz="2800" b="1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Monotype Corsiva" pitchFamily="66" charset="0"/>
              </a:rPr>
              <a:t>Иван Доронин</a:t>
            </a:r>
            <a:endParaRPr lang="ru-RU" sz="2800" b="1" dirty="0">
              <a:solidFill>
                <a:schemeClr val="tx1"/>
              </a:solidFill>
              <a:latin typeface="Monotype Corsiva" pitchFamily="66" charset="0"/>
              <a:cs typeface="Arial" panose="020B0604020202020204" pitchFamily="34" charset="0"/>
            </a:endParaRPr>
          </a:p>
        </p:txBody>
      </p:sp>
      <p:sp>
        <p:nvSpPr>
          <p:cNvPr id="19458" name="AutoShape 2" descr="https://gorod48.ru/upload/iblock/3e8/3e8c46c337a713d0175eb5488a170fe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9460" name="AutoShape 4" descr="https://gorod48.ru/upload/iblock/3e8/3e8c46c337a713d0175eb5488a170fe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9462" name="Picture 6" descr="http://f.mypage.ru/e0936b51c68b5dbeb41e0614e127a095_930bf6c9927d86c437ba529e041aa7e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214554"/>
            <a:ext cx="1939394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464" name="AutoShape 8" descr="https://ic.pics.livejournal.com/baci1/50529401/56215/56215_origina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1" name="Picture 11" descr="C:\Documents and Settings\Admin\Рабочий стол\ива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2214554"/>
            <a:ext cx="2125440" cy="295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4" descr="http://communist.ucoz.ru/Forums/holiday/9maya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1428736"/>
            <a:ext cx="1699200" cy="21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743852" cy="1143008"/>
          </a:xfrm>
          <a:ln w="19050">
            <a:solidFill>
              <a:schemeClr val="accent6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dirty="0" smtClean="0">
                <a:latin typeface="Monotype Corsiva" pitchFamily="66" charset="0"/>
              </a:rPr>
              <a:t>Герои Советского Союза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42844" y="72618"/>
            <a:ext cx="8858312" cy="6632585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Двойная волна 6"/>
          <p:cNvSpPr/>
          <p:nvPr/>
        </p:nvSpPr>
        <p:spPr>
          <a:xfrm>
            <a:off x="642910" y="1571612"/>
            <a:ext cx="3744000" cy="5148000"/>
          </a:xfrm>
          <a:prstGeom prst="doubleWave">
            <a:avLst/>
          </a:prstGeom>
          <a:solidFill>
            <a:srgbClr val="FFC000">
              <a:alpha val="20000"/>
            </a:srgb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8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>
              <a:defRPr/>
            </a:pPr>
            <a:endParaRPr lang="ru-RU" sz="28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>
              <a:defRPr/>
            </a:pPr>
            <a:endParaRPr lang="ru-RU" sz="28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>
              <a:defRPr/>
            </a:pPr>
            <a:endParaRPr lang="ru-RU" sz="28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>
              <a:defRPr/>
            </a:pPr>
            <a:endParaRPr lang="ru-RU" sz="28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>
              <a:defRPr/>
            </a:pPr>
            <a:endParaRPr lang="ru-RU" sz="2800" b="1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>
              <a:defRPr/>
            </a:pPr>
            <a:endParaRPr lang="ru-RU" sz="2800" b="1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Monotype Corsiva" pitchFamily="66" charset="0"/>
              </a:rPr>
              <a:t>Николай </a:t>
            </a:r>
            <a:r>
              <a:rPr lang="ru-RU" sz="2800" b="1" dirty="0" err="1" smtClean="0">
                <a:solidFill>
                  <a:schemeClr val="tx1"/>
                </a:solidFill>
                <a:latin typeface="Monotype Corsiva" pitchFamily="66" charset="0"/>
              </a:rPr>
              <a:t>Каманин</a:t>
            </a:r>
            <a:endParaRPr lang="ru-RU" sz="2800" b="1" dirty="0">
              <a:solidFill>
                <a:schemeClr val="tx1"/>
              </a:solidFill>
              <a:latin typeface="Monotype Corsiva" pitchFamily="66" charset="0"/>
              <a:cs typeface="Arial" panose="020B0604020202020204" pitchFamily="34" charset="0"/>
            </a:endParaRPr>
          </a:p>
        </p:txBody>
      </p:sp>
      <p:sp>
        <p:nvSpPr>
          <p:cNvPr id="8" name="Двойная волна 7"/>
          <p:cNvSpPr/>
          <p:nvPr/>
        </p:nvSpPr>
        <p:spPr>
          <a:xfrm>
            <a:off x="4786314" y="1500174"/>
            <a:ext cx="3744000" cy="5148000"/>
          </a:xfrm>
          <a:prstGeom prst="doubleWave">
            <a:avLst/>
          </a:prstGeom>
          <a:solidFill>
            <a:srgbClr val="FFC000">
              <a:alpha val="20000"/>
            </a:srgb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en-US" sz="2800" b="1" u="sng" dirty="0" smtClean="0"/>
          </a:p>
          <a:p>
            <a:pPr>
              <a:defRPr/>
            </a:pPr>
            <a:endParaRPr lang="en-US" sz="2800" b="1" u="sng" dirty="0" smtClean="0"/>
          </a:p>
          <a:p>
            <a:pPr>
              <a:defRPr/>
            </a:pPr>
            <a:endParaRPr lang="en-US" sz="2800" b="1" u="sng" dirty="0" smtClean="0"/>
          </a:p>
          <a:p>
            <a:pPr>
              <a:defRPr/>
            </a:pPr>
            <a:endParaRPr lang="en-US" sz="2800" b="1" u="sng" dirty="0" smtClean="0"/>
          </a:p>
          <a:p>
            <a:pPr>
              <a:defRPr/>
            </a:pPr>
            <a:endParaRPr lang="en-US" sz="2800" b="1" u="sng" dirty="0" smtClean="0"/>
          </a:p>
          <a:p>
            <a:pPr>
              <a:defRPr/>
            </a:pPr>
            <a:endParaRPr lang="en-US" sz="2800" b="1" u="sng" dirty="0" smtClean="0"/>
          </a:p>
          <a:p>
            <a:pPr algn="ctr">
              <a:defRPr/>
            </a:pPr>
            <a:endParaRPr lang="ru-RU" sz="2800" b="1" dirty="0" smtClean="0">
              <a:solidFill>
                <a:schemeClr val="tx1"/>
              </a:solidFill>
              <a:latin typeface="Monotype Corsiva" pitchFamily="66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Monotype Corsiva" pitchFamily="66" charset="0"/>
                <a:cs typeface="Arial" panose="020B0604020202020204" pitchFamily="34" charset="0"/>
              </a:rPr>
              <a:t>Василий </a:t>
            </a:r>
            <a:r>
              <a:rPr lang="ru-RU" sz="2800" b="1" dirty="0" err="1" smtClean="0">
                <a:solidFill>
                  <a:schemeClr val="tx1"/>
                </a:solidFill>
                <a:latin typeface="Monotype Corsiva" pitchFamily="66" charset="0"/>
                <a:cs typeface="Arial" panose="020B0604020202020204" pitchFamily="34" charset="0"/>
              </a:rPr>
              <a:t>Молоков</a:t>
            </a:r>
            <a:endParaRPr lang="ru-RU" sz="2800" b="1" dirty="0" smtClean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8434" name="AutoShape 2" descr="https://arhivurokov.ru/multiurok/html/2017/06/29/s_595510e26ecb7/655173_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6" name="AutoShape 4" descr="https://arhivurokov.ru/multiurok/html/2017/06/29/s_595510e26ecb7/655173_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7" name="Picture 5" descr="C:\Documents and Settings\Admin\Рабочий стол\каманин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500306"/>
            <a:ext cx="2938174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6" descr="http://rosgeroika.ru/scripts/timthumb.php?src=assets/images/foto%208/mediapreview.jpg&amp;w=18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2357430"/>
            <a:ext cx="2592000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4" descr="http://communist.ucoz.ru/Forums/holiday/9maya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1428736"/>
            <a:ext cx="1699200" cy="21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743852" cy="1143008"/>
          </a:xfrm>
          <a:ln w="19050">
            <a:solidFill>
              <a:schemeClr val="accent6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dirty="0" smtClean="0">
                <a:latin typeface="Monotype Corsiva" pitchFamily="66" charset="0"/>
              </a:rPr>
              <a:t>Герои Советского Союза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42844" y="72618"/>
            <a:ext cx="8858312" cy="6632585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Двойная волна 6"/>
          <p:cNvSpPr/>
          <p:nvPr/>
        </p:nvSpPr>
        <p:spPr>
          <a:xfrm>
            <a:off x="571472" y="1500174"/>
            <a:ext cx="2520000" cy="5148000"/>
          </a:xfrm>
          <a:prstGeom prst="doubleWave">
            <a:avLst/>
          </a:prstGeom>
          <a:solidFill>
            <a:srgbClr val="FFC000">
              <a:alpha val="20000"/>
            </a:srgb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8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>
              <a:defRPr/>
            </a:pPr>
            <a:endParaRPr lang="ru-RU" sz="28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>
              <a:defRPr/>
            </a:pPr>
            <a:endParaRPr lang="ru-RU" sz="28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>
              <a:defRPr/>
            </a:pPr>
            <a:endParaRPr lang="ru-RU" sz="28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>
              <a:defRPr/>
            </a:pPr>
            <a:endParaRPr lang="ru-RU" sz="28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>
              <a:defRPr/>
            </a:pPr>
            <a:endParaRPr lang="ru-RU" sz="2800" dirty="0" smtClean="0">
              <a:solidFill>
                <a:schemeClr val="tx1"/>
              </a:solidFill>
              <a:latin typeface="Monotype Corsiva" pitchFamily="66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ru-RU" sz="2800" dirty="0" smtClean="0">
              <a:solidFill>
                <a:schemeClr val="tx1"/>
              </a:solidFill>
              <a:latin typeface="Monotype Corsiva" pitchFamily="66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2800" dirty="0" smtClean="0">
                <a:solidFill>
                  <a:schemeClr val="tx1"/>
                </a:solidFill>
                <a:latin typeface="Monotype Corsiva" pitchFamily="66" charset="0"/>
                <a:cs typeface="Arial" panose="020B0604020202020204" pitchFamily="34" charset="0"/>
              </a:rPr>
              <a:t>Анатолий  </a:t>
            </a:r>
            <a:r>
              <a:rPr lang="ru-RU" sz="2800" dirty="0" err="1" smtClean="0">
                <a:solidFill>
                  <a:schemeClr val="tx1"/>
                </a:solidFill>
                <a:latin typeface="Monotype Corsiva" pitchFamily="66" charset="0"/>
                <a:cs typeface="Arial" panose="020B0604020202020204" pitchFamily="34" charset="0"/>
              </a:rPr>
              <a:t>Ляпидевский</a:t>
            </a:r>
            <a:endParaRPr lang="ru-RU" sz="2800" dirty="0">
              <a:solidFill>
                <a:schemeClr val="tx1"/>
              </a:solidFill>
              <a:latin typeface="Monotype Corsiva" pitchFamily="66" charset="0"/>
              <a:cs typeface="Arial" panose="020B0604020202020204" pitchFamily="34" charset="0"/>
            </a:endParaRPr>
          </a:p>
        </p:txBody>
      </p:sp>
      <p:sp>
        <p:nvSpPr>
          <p:cNvPr id="8" name="Двойная волна 7"/>
          <p:cNvSpPr/>
          <p:nvPr/>
        </p:nvSpPr>
        <p:spPr>
          <a:xfrm>
            <a:off x="3500430" y="1500174"/>
            <a:ext cx="2286016" cy="5148000"/>
          </a:xfrm>
          <a:prstGeom prst="doubleWave">
            <a:avLst/>
          </a:prstGeom>
          <a:solidFill>
            <a:srgbClr val="FFC000">
              <a:alpha val="20000"/>
            </a:srgb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800" b="1" dirty="0" smtClean="0">
              <a:solidFill>
                <a:schemeClr val="tx1"/>
              </a:solidFill>
              <a:latin typeface="Monotype Corsiva" pitchFamily="66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ru-RU" sz="2800" b="1" dirty="0" smtClean="0">
              <a:solidFill>
                <a:schemeClr val="tx1"/>
              </a:solidFill>
              <a:latin typeface="Monotype Corsiva" pitchFamily="66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ru-RU" sz="2800" b="1" dirty="0" smtClean="0">
              <a:solidFill>
                <a:schemeClr val="tx1"/>
              </a:solidFill>
              <a:latin typeface="Monotype Corsiva" pitchFamily="66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ru-RU" sz="2800" b="1" dirty="0" smtClean="0">
              <a:solidFill>
                <a:schemeClr val="tx1"/>
              </a:solidFill>
              <a:latin typeface="Monotype Corsiva" pitchFamily="66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ru-RU" sz="2800" b="1" dirty="0" smtClean="0">
              <a:solidFill>
                <a:schemeClr val="tx1"/>
              </a:solidFill>
              <a:latin typeface="Monotype Corsiva" pitchFamily="66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ru-RU" sz="2800" b="1" dirty="0" smtClean="0">
              <a:solidFill>
                <a:schemeClr val="tx1"/>
              </a:solidFill>
              <a:latin typeface="Monotype Corsiva" pitchFamily="66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ru-RU" sz="2800" b="1" dirty="0" smtClean="0">
              <a:solidFill>
                <a:schemeClr val="tx1"/>
              </a:solidFill>
              <a:latin typeface="Monotype Corsiva" pitchFamily="66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2800" dirty="0" smtClean="0">
                <a:solidFill>
                  <a:schemeClr val="tx1"/>
                </a:solidFill>
                <a:latin typeface="Monotype Corsiva" pitchFamily="66" charset="0"/>
                <a:cs typeface="Arial" panose="020B0604020202020204" pitchFamily="34" charset="0"/>
              </a:rPr>
              <a:t>Сигизмунд </a:t>
            </a:r>
            <a:r>
              <a:rPr lang="ru-RU" sz="2800" dirty="0" err="1" smtClean="0">
                <a:solidFill>
                  <a:schemeClr val="tx1"/>
                </a:solidFill>
                <a:latin typeface="Monotype Corsiva" pitchFamily="66" charset="0"/>
                <a:cs typeface="Arial" panose="020B0604020202020204" pitchFamily="34" charset="0"/>
              </a:rPr>
              <a:t>Ливаневский</a:t>
            </a:r>
            <a:endParaRPr lang="ru-RU" sz="2800" dirty="0">
              <a:solidFill>
                <a:schemeClr val="tx1"/>
              </a:solidFill>
              <a:latin typeface="Monotype Corsiva" pitchFamily="66" charset="0"/>
              <a:cs typeface="Arial" panose="020B0604020202020204" pitchFamily="34" charset="0"/>
            </a:endParaRPr>
          </a:p>
        </p:txBody>
      </p:sp>
      <p:sp>
        <p:nvSpPr>
          <p:cNvPr id="17412" name="AutoShape 4" descr="https://ic.pics.livejournal.com/vladimirdar/64625554/301596/301596_32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Picture 6" descr="https://stuki-druki.com/biofoto/Anatoliy-Lyapidevskiy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285992"/>
            <a:ext cx="2057151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Двойная волна 10"/>
          <p:cNvSpPr/>
          <p:nvPr/>
        </p:nvSpPr>
        <p:spPr>
          <a:xfrm>
            <a:off x="6143636" y="1500174"/>
            <a:ext cx="2520000" cy="5148000"/>
          </a:xfrm>
          <a:prstGeom prst="doubleWave">
            <a:avLst/>
          </a:prstGeom>
          <a:solidFill>
            <a:srgbClr val="FFC000">
              <a:alpha val="20000"/>
            </a:srgb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ru-RU" sz="2800" dirty="0" smtClean="0">
              <a:solidFill>
                <a:schemeClr val="tx1"/>
              </a:solidFill>
              <a:latin typeface="Monotype Corsiva" pitchFamily="66" charset="0"/>
              <a:cs typeface="Arial" panose="020B0604020202020204" pitchFamily="34" charset="0"/>
            </a:endParaRPr>
          </a:p>
          <a:p>
            <a:pPr>
              <a:defRPr/>
            </a:pPr>
            <a:endParaRPr lang="ru-RU" sz="2800" dirty="0" smtClean="0">
              <a:solidFill>
                <a:schemeClr val="tx1"/>
              </a:solidFill>
              <a:latin typeface="Monotype Corsiva" pitchFamily="66" charset="0"/>
              <a:cs typeface="Arial" panose="020B0604020202020204" pitchFamily="34" charset="0"/>
            </a:endParaRPr>
          </a:p>
          <a:p>
            <a:pPr>
              <a:defRPr/>
            </a:pPr>
            <a:endParaRPr lang="ru-RU" sz="2800" dirty="0" smtClean="0">
              <a:solidFill>
                <a:schemeClr val="tx1"/>
              </a:solidFill>
              <a:latin typeface="Monotype Corsiva" pitchFamily="66" charset="0"/>
              <a:cs typeface="Arial" panose="020B0604020202020204" pitchFamily="34" charset="0"/>
            </a:endParaRPr>
          </a:p>
          <a:p>
            <a:pPr>
              <a:defRPr/>
            </a:pPr>
            <a:endParaRPr lang="ru-RU" sz="2800" dirty="0" smtClean="0">
              <a:solidFill>
                <a:schemeClr val="tx1"/>
              </a:solidFill>
              <a:latin typeface="Monotype Corsiva" pitchFamily="66" charset="0"/>
              <a:cs typeface="Arial" panose="020B0604020202020204" pitchFamily="34" charset="0"/>
            </a:endParaRPr>
          </a:p>
          <a:p>
            <a:pPr>
              <a:defRPr/>
            </a:pPr>
            <a:endParaRPr lang="ru-RU" sz="2800" dirty="0" smtClean="0">
              <a:solidFill>
                <a:schemeClr val="tx1"/>
              </a:solidFill>
              <a:latin typeface="Monotype Corsiva" pitchFamily="66" charset="0"/>
              <a:cs typeface="Arial" panose="020B0604020202020204" pitchFamily="34" charset="0"/>
            </a:endParaRPr>
          </a:p>
          <a:p>
            <a:pPr>
              <a:defRPr/>
            </a:pPr>
            <a:endParaRPr lang="ru-RU" sz="2800" dirty="0" smtClean="0">
              <a:solidFill>
                <a:schemeClr val="tx1"/>
              </a:solidFill>
              <a:latin typeface="Monotype Corsiva" pitchFamily="66" charset="0"/>
              <a:cs typeface="Arial" panose="020B0604020202020204" pitchFamily="34" charset="0"/>
            </a:endParaRPr>
          </a:p>
          <a:p>
            <a:pPr>
              <a:defRPr/>
            </a:pPr>
            <a:endParaRPr lang="ru-RU" sz="2800" dirty="0" smtClean="0">
              <a:solidFill>
                <a:schemeClr val="tx1"/>
              </a:solidFill>
              <a:latin typeface="Monotype Corsiva" pitchFamily="66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2800" dirty="0" smtClean="0">
                <a:solidFill>
                  <a:schemeClr val="tx1"/>
                </a:solidFill>
                <a:latin typeface="Monotype Corsiva" pitchFamily="66" charset="0"/>
                <a:cs typeface="Arial" panose="020B0604020202020204" pitchFamily="34" charset="0"/>
              </a:rPr>
              <a:t>Маврикий Слепнёв</a:t>
            </a:r>
            <a:endParaRPr lang="ru-RU" sz="2800" dirty="0">
              <a:solidFill>
                <a:schemeClr val="tx1"/>
              </a:solidFill>
              <a:latin typeface="Monotype Corsiva" pitchFamily="66" charset="0"/>
              <a:cs typeface="Arial" panose="020B0604020202020204" pitchFamily="34" charset="0"/>
            </a:endParaRPr>
          </a:p>
        </p:txBody>
      </p:sp>
      <p:pic>
        <p:nvPicPr>
          <p:cNvPr id="12" name="Picture 6" descr="https://tumentoday.ru/media/uploads/2017/08/03/139-4-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2285992"/>
            <a:ext cx="2160000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7" descr="https://www.peoples.ru/military/aviation/sigizmund_levanevskij/levanevskiy_sigizmund_levanevsk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2214554"/>
            <a:ext cx="2086957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4" descr="http://communist.ucoz.ru/Forums/holiday/9maya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736" y="1428736"/>
            <a:ext cx="1440000" cy="1800000"/>
          </a:xfrm>
          <a:prstGeom prst="rect">
            <a:avLst/>
          </a:prstGeom>
          <a:noFill/>
        </p:spPr>
      </p:pic>
      <p:pic>
        <p:nvPicPr>
          <p:cNvPr id="15" name="Picture 4" descr="http://communist.ucoz.ru/Forums/holiday/9maya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1428736"/>
            <a:ext cx="1440000" cy="18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743852" cy="1143008"/>
          </a:xfrm>
          <a:ln w="19050">
            <a:solidFill>
              <a:schemeClr val="accent6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Monotype Corsiva" pitchFamily="66" charset="0"/>
              </a:rPr>
              <a:t>Первые  женщины – Герои Советского Союза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42844" y="72618"/>
            <a:ext cx="8858312" cy="6632585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Двойная волна 4"/>
          <p:cNvSpPr/>
          <p:nvPr/>
        </p:nvSpPr>
        <p:spPr>
          <a:xfrm>
            <a:off x="2000232" y="1857364"/>
            <a:ext cx="5286412" cy="4719372"/>
          </a:xfrm>
          <a:prstGeom prst="doubleWave">
            <a:avLst>
              <a:gd name="adj1" fmla="val 6250"/>
              <a:gd name="adj2" fmla="val -240"/>
            </a:avLst>
          </a:prstGeom>
          <a:solidFill>
            <a:srgbClr val="FFC000">
              <a:alpha val="20000"/>
            </a:srgb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800" dirty="0" smtClean="0">
              <a:solidFill>
                <a:schemeClr val="tx1"/>
              </a:solidFill>
              <a:latin typeface="Monotype Corsiva" pitchFamily="66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2800" dirty="0" smtClean="0">
                <a:solidFill>
                  <a:schemeClr val="tx1"/>
                </a:solidFill>
                <a:latin typeface="Monotype Corsiva" pitchFamily="66" charset="0"/>
                <a:cs typeface="Arial" panose="020B0604020202020204" pitchFamily="34" charset="0"/>
              </a:rPr>
              <a:t>Лётчицы </a:t>
            </a:r>
            <a:r>
              <a:rPr lang="ru-RU" sz="2800" u="sng" dirty="0" smtClean="0">
                <a:solidFill>
                  <a:schemeClr val="tx1"/>
                </a:solidFill>
                <a:latin typeface="Monotype Corsiva" pitchFamily="66" charset="0"/>
                <a:cs typeface="Arial" panose="020B0604020202020204" pitchFamily="34" charset="0"/>
              </a:rPr>
              <a:t>Валентина Гризодубова,   </a:t>
            </a:r>
            <a:r>
              <a:rPr lang="ru-RU" sz="2800" u="sng" dirty="0" smtClean="0">
                <a:solidFill>
                  <a:schemeClr val="tx1"/>
                </a:solidFill>
                <a:latin typeface="Monotype Corsiva" pitchFamily="66" charset="0"/>
              </a:rPr>
              <a:t>Полина Осипенко</a:t>
            </a:r>
            <a:r>
              <a:rPr lang="ru-RU" sz="2800" b="1" u="sng" dirty="0" smtClean="0">
                <a:solidFill>
                  <a:schemeClr val="tx1"/>
                </a:solidFill>
                <a:latin typeface="Monotype Corsiva" pitchFamily="66" charset="0"/>
              </a:rPr>
              <a:t>, </a:t>
            </a:r>
            <a:r>
              <a:rPr lang="ru-RU" sz="2800" u="sng" dirty="0" smtClean="0">
                <a:solidFill>
                  <a:schemeClr val="tx1"/>
                </a:solidFill>
                <a:latin typeface="Monotype Corsiva" pitchFamily="66" charset="0"/>
              </a:rPr>
              <a:t>Марина Раскова</a:t>
            </a:r>
            <a:r>
              <a:rPr lang="ru-RU" sz="2800" dirty="0" smtClean="0">
                <a:solidFill>
                  <a:schemeClr val="tx1"/>
                </a:solidFill>
                <a:latin typeface="Monotype Corsiva" pitchFamily="66" charset="0"/>
              </a:rPr>
              <a:t>, совершившие беспосадочный перелет Москва ‑ Дальний Восток в </a:t>
            </a: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1938 </a:t>
            </a:r>
            <a:r>
              <a:rPr lang="ru-RU" sz="2800" dirty="0" smtClean="0">
                <a:solidFill>
                  <a:schemeClr val="tx1"/>
                </a:solidFill>
                <a:latin typeface="Monotype Corsiva" pitchFamily="66" charset="0"/>
              </a:rPr>
              <a:t>году.</a:t>
            </a:r>
          </a:p>
          <a:p>
            <a:pPr>
              <a:defRPr/>
            </a:pPr>
            <a:r>
              <a:rPr lang="ru-RU" sz="2800" dirty="0" smtClean="0">
                <a:solidFill>
                  <a:schemeClr val="tx1"/>
                </a:solidFill>
                <a:latin typeface="Monotype Corsiva" pitchFamily="66" charset="0"/>
                <a:cs typeface="Arial" panose="020B0604020202020204" pitchFamily="34" charset="0"/>
              </a:rPr>
              <a:t> </a:t>
            </a:r>
            <a:endParaRPr lang="ru-RU" sz="2800" dirty="0">
              <a:solidFill>
                <a:schemeClr val="tx1"/>
              </a:solidFill>
              <a:latin typeface="Monotype Corsiva" pitchFamily="66" charset="0"/>
              <a:cs typeface="Arial" panose="020B0604020202020204" pitchFamily="34" charset="0"/>
            </a:endParaRPr>
          </a:p>
        </p:txBody>
      </p:sp>
      <p:pic>
        <p:nvPicPr>
          <p:cNvPr id="6" name="Picture 4" descr="http://communist.ucoz.ru/Forums/holiday/9maya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1214422"/>
            <a:ext cx="1699200" cy="2124000"/>
          </a:xfrm>
          <a:prstGeom prst="rect">
            <a:avLst/>
          </a:prstGeom>
          <a:noFill/>
        </p:spPr>
      </p:pic>
      <p:pic>
        <p:nvPicPr>
          <p:cNvPr id="7" name="Picture 4" descr="http://communist.ucoz.ru/Forums/holiday/9maya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14422"/>
            <a:ext cx="1699200" cy="21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743852" cy="1143008"/>
          </a:xfrm>
          <a:ln w="19050">
            <a:solidFill>
              <a:schemeClr val="accent6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Monotype Corsiva" pitchFamily="66" charset="0"/>
              </a:rPr>
              <a:t>Первые  женщины – Герои Советского Союза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42844" y="72618"/>
            <a:ext cx="8858312" cy="6632585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Двойная волна 9"/>
          <p:cNvSpPr/>
          <p:nvPr/>
        </p:nvSpPr>
        <p:spPr>
          <a:xfrm>
            <a:off x="500034" y="1571612"/>
            <a:ext cx="2448000" cy="5148000"/>
          </a:xfrm>
          <a:prstGeom prst="doubleWave">
            <a:avLst/>
          </a:prstGeom>
          <a:solidFill>
            <a:srgbClr val="FFC000">
              <a:alpha val="20000"/>
            </a:srgb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8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>
              <a:defRPr/>
            </a:pPr>
            <a:endParaRPr lang="ru-RU" sz="28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>
              <a:defRPr/>
            </a:pPr>
            <a:endParaRPr lang="ru-RU" sz="28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>
              <a:defRPr/>
            </a:pPr>
            <a:endParaRPr lang="ru-RU" sz="28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>
              <a:defRPr/>
            </a:pPr>
            <a:endParaRPr lang="ru-RU" sz="28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>
              <a:defRPr/>
            </a:pPr>
            <a:endParaRPr lang="ru-RU" sz="2800" dirty="0" smtClean="0">
              <a:solidFill>
                <a:schemeClr val="tx1"/>
              </a:solidFill>
              <a:latin typeface="Monotype Corsiva" pitchFamily="66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ru-RU" sz="2800" dirty="0" smtClean="0">
              <a:solidFill>
                <a:schemeClr val="tx1"/>
              </a:solidFill>
              <a:latin typeface="Monotype Corsiva" pitchFamily="66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2800" dirty="0" smtClean="0">
                <a:solidFill>
                  <a:schemeClr val="tx1"/>
                </a:solidFill>
                <a:latin typeface="Monotype Corsiva" pitchFamily="66" charset="0"/>
                <a:cs typeface="Arial" panose="020B0604020202020204" pitchFamily="34" charset="0"/>
              </a:rPr>
              <a:t>Марина Раскова</a:t>
            </a:r>
          </a:p>
        </p:txBody>
      </p:sp>
      <p:pic>
        <p:nvPicPr>
          <p:cNvPr id="11" name="Picture 5" descr="http://lipetskmedia.ru/image/2012/05/%D0%9C%D0%B0%D1%80%D0%B8%D0%BD%D0%B0%20%D0%A0%D0%B0%D1%81%D0%BA%D0%BE%D0%B2%D0%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428868"/>
            <a:ext cx="2084768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Двойная волна 12"/>
          <p:cNvSpPr/>
          <p:nvPr/>
        </p:nvSpPr>
        <p:spPr>
          <a:xfrm>
            <a:off x="3357554" y="1428736"/>
            <a:ext cx="2448000" cy="5184000"/>
          </a:xfrm>
          <a:prstGeom prst="doubleWave">
            <a:avLst/>
          </a:prstGeom>
          <a:solidFill>
            <a:srgbClr val="FFC000">
              <a:alpha val="20000"/>
            </a:srgb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800" dirty="0" smtClean="0">
              <a:solidFill>
                <a:schemeClr val="tx1"/>
              </a:solidFill>
              <a:latin typeface="Monotype Corsiva" pitchFamily="66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ru-RU" sz="2800" dirty="0" smtClean="0">
              <a:solidFill>
                <a:schemeClr val="tx1"/>
              </a:solidFill>
              <a:latin typeface="Monotype Corsiva" pitchFamily="66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ru-RU" sz="2800" dirty="0" smtClean="0">
              <a:solidFill>
                <a:schemeClr val="tx1"/>
              </a:solidFill>
              <a:latin typeface="Monotype Corsiva" pitchFamily="66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ru-RU" sz="2800" dirty="0" smtClean="0">
              <a:solidFill>
                <a:schemeClr val="tx1"/>
              </a:solidFill>
              <a:latin typeface="Monotype Corsiva" pitchFamily="66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ru-RU" sz="2800" dirty="0" smtClean="0">
              <a:solidFill>
                <a:schemeClr val="tx1"/>
              </a:solidFill>
              <a:latin typeface="Monotype Corsiva" pitchFamily="66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ru-RU" sz="2800" dirty="0" smtClean="0">
              <a:solidFill>
                <a:schemeClr val="tx1"/>
              </a:solidFill>
              <a:latin typeface="Monotype Corsiva" pitchFamily="66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ru-RU" sz="2800" dirty="0" smtClean="0">
              <a:solidFill>
                <a:schemeClr val="tx1"/>
              </a:solidFill>
              <a:latin typeface="Monotype Corsiva" pitchFamily="66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2800" dirty="0" smtClean="0">
                <a:solidFill>
                  <a:schemeClr val="tx1"/>
                </a:solidFill>
                <a:latin typeface="Monotype Corsiva" pitchFamily="66" charset="0"/>
                <a:cs typeface="Arial" panose="020B0604020202020204" pitchFamily="34" charset="0"/>
              </a:rPr>
              <a:t>Валентина </a:t>
            </a:r>
            <a:r>
              <a:rPr lang="ru-RU" sz="2800" dirty="0" err="1" smtClean="0">
                <a:solidFill>
                  <a:schemeClr val="tx1"/>
                </a:solidFill>
                <a:latin typeface="Monotype Corsiva" pitchFamily="66" charset="0"/>
                <a:cs typeface="Arial" panose="020B0604020202020204" pitchFamily="34" charset="0"/>
              </a:rPr>
              <a:t>Гризодубова</a:t>
            </a:r>
            <a:endParaRPr lang="ru-RU" sz="2800" dirty="0">
              <a:solidFill>
                <a:schemeClr val="tx1"/>
              </a:solidFill>
              <a:latin typeface="Monotype Corsiva" pitchFamily="66" charset="0"/>
              <a:cs typeface="Arial" panose="020B0604020202020204" pitchFamily="34" charset="0"/>
            </a:endParaRPr>
          </a:p>
        </p:txBody>
      </p:sp>
      <p:pic>
        <p:nvPicPr>
          <p:cNvPr id="14" name="Picture 2" descr="http://eurasian-defence.ru/sites/default/files/data/200305/ubova_v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2357430"/>
            <a:ext cx="2119134" cy="27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Двойная волна 14"/>
          <p:cNvSpPr/>
          <p:nvPr/>
        </p:nvSpPr>
        <p:spPr>
          <a:xfrm>
            <a:off x="6143636" y="1500174"/>
            <a:ext cx="2448000" cy="5148000"/>
          </a:xfrm>
          <a:prstGeom prst="doubleWave">
            <a:avLst/>
          </a:prstGeom>
          <a:solidFill>
            <a:srgbClr val="FFC000">
              <a:alpha val="20000"/>
            </a:srgb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8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>
              <a:defRPr/>
            </a:pPr>
            <a:endParaRPr lang="ru-RU" sz="28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>
              <a:defRPr/>
            </a:pPr>
            <a:endParaRPr lang="ru-RU" sz="28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>
              <a:defRPr/>
            </a:pPr>
            <a:endParaRPr lang="ru-RU" sz="28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>
              <a:defRPr/>
            </a:pPr>
            <a:endParaRPr lang="ru-RU" sz="28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>
              <a:defRPr/>
            </a:pPr>
            <a:endParaRPr lang="ru-RU" sz="28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>
              <a:defRPr/>
            </a:pPr>
            <a:endParaRPr lang="ru-RU" sz="28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>
              <a:defRPr/>
            </a:pPr>
            <a:endParaRPr lang="ru-RU" sz="28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>
              <a:defRPr/>
            </a:pPr>
            <a:endParaRPr lang="ru-RU" sz="28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>
              <a:defRPr/>
            </a:pPr>
            <a:endParaRPr lang="ru-RU" sz="28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>
              <a:defRPr/>
            </a:pPr>
            <a:r>
              <a:rPr lang="ru-RU" sz="2800" dirty="0" smtClean="0">
                <a:solidFill>
                  <a:schemeClr val="tx1"/>
                </a:solidFill>
                <a:latin typeface="Monotype Corsiva" pitchFamily="66" charset="0"/>
              </a:rPr>
              <a:t>Полина Осипенко</a:t>
            </a:r>
          </a:p>
          <a:p>
            <a:pPr algn="ctr">
              <a:defRPr/>
            </a:pPr>
            <a:endParaRPr lang="ru-RU" sz="2800" dirty="0" smtClean="0">
              <a:solidFill>
                <a:schemeClr val="tx1"/>
              </a:solidFill>
              <a:latin typeface="Monotype Corsiva" pitchFamily="66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ru-RU" sz="2800" dirty="0" smtClean="0">
              <a:solidFill>
                <a:schemeClr val="tx1"/>
              </a:solidFill>
              <a:latin typeface="Monotype Corsiva" pitchFamily="66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ru-RU" sz="2800" dirty="0" smtClean="0">
              <a:solidFill>
                <a:schemeClr val="tx1"/>
              </a:solidFill>
              <a:latin typeface="Monotype Corsiva" pitchFamily="66" charset="0"/>
              <a:cs typeface="Arial" panose="020B0604020202020204" pitchFamily="34" charset="0"/>
            </a:endParaRPr>
          </a:p>
        </p:txBody>
      </p:sp>
      <p:pic>
        <p:nvPicPr>
          <p:cNvPr id="16" name="Picture 4" descr="http://gsiwinner.ru/images/thumbnails/images/istorija/geroi-sssr/3-fill-146x1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2428868"/>
            <a:ext cx="2130058" cy="27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4" descr="http://communist.ucoz.ru/Forums/holiday/9maya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736" y="1428736"/>
            <a:ext cx="1440000" cy="1800000"/>
          </a:xfrm>
          <a:prstGeom prst="rect">
            <a:avLst/>
          </a:prstGeom>
          <a:noFill/>
        </p:spPr>
      </p:pic>
      <p:pic>
        <p:nvPicPr>
          <p:cNvPr id="18" name="Picture 4" descr="http://communist.ucoz.ru/Forums/holiday/9maya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1428736"/>
            <a:ext cx="1440000" cy="18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743852" cy="1143008"/>
          </a:xfrm>
          <a:ln w="19050">
            <a:solidFill>
              <a:schemeClr val="accent6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dirty="0" smtClean="0">
                <a:latin typeface="Monotype Corsiva" pitchFamily="66" charset="0"/>
              </a:rPr>
              <a:t>Ордена Славы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42844" y="72618"/>
            <a:ext cx="8858312" cy="6632585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Двойная волна 4"/>
          <p:cNvSpPr/>
          <p:nvPr/>
        </p:nvSpPr>
        <p:spPr>
          <a:xfrm>
            <a:off x="1142976" y="1857364"/>
            <a:ext cx="6572296" cy="4719372"/>
          </a:xfrm>
          <a:prstGeom prst="doubleWave">
            <a:avLst/>
          </a:prstGeom>
          <a:solidFill>
            <a:srgbClr val="FFC000">
              <a:alpha val="20000"/>
            </a:srgb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8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>
              <a:defRPr/>
            </a:pPr>
            <a:endParaRPr lang="ru-RU" sz="28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>
              <a:defRPr/>
            </a:pPr>
            <a:endParaRPr lang="ru-RU" sz="28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>
              <a:defRPr/>
            </a:pPr>
            <a:endParaRPr lang="ru-RU" sz="28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>
              <a:defRPr/>
            </a:pPr>
            <a:endParaRPr lang="ru-RU" sz="28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>
              <a:defRPr/>
            </a:pPr>
            <a:endParaRPr lang="ru-RU" sz="28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>
              <a:defRPr/>
            </a:pPr>
            <a:endParaRPr lang="ru-RU" sz="28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>
              <a:defRPr/>
            </a:pPr>
            <a:r>
              <a:rPr lang="ru-RU" sz="2800" dirty="0" smtClean="0">
                <a:solidFill>
                  <a:schemeClr val="tx1"/>
                </a:solidFill>
                <a:latin typeface="Monotype Corsiva" pitchFamily="66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Monotype Corsiva" pitchFamily="66" charset="0"/>
                <a:cs typeface="Arial" panose="020B0604020202020204" pitchFamily="34" charset="0"/>
              </a:rPr>
              <a:t>I</a:t>
            </a:r>
            <a:r>
              <a:rPr lang="ru-RU" sz="2800" dirty="0" smtClean="0">
                <a:solidFill>
                  <a:schemeClr val="tx1"/>
                </a:solidFill>
                <a:latin typeface="Monotype Corsiva" pitchFamily="66" charset="0"/>
                <a:cs typeface="Arial" panose="020B0604020202020204" pitchFamily="34" charset="0"/>
              </a:rPr>
              <a:t> степени, </a:t>
            </a:r>
            <a:r>
              <a:rPr lang="en-US" sz="2800" dirty="0" smtClean="0">
                <a:solidFill>
                  <a:schemeClr val="tx1"/>
                </a:solidFill>
                <a:latin typeface="Monotype Corsiva" pitchFamily="66" charset="0"/>
                <a:cs typeface="Arial" panose="020B0604020202020204" pitchFamily="34" charset="0"/>
              </a:rPr>
              <a:t>II </a:t>
            </a:r>
            <a:r>
              <a:rPr lang="ru-RU" sz="2800" dirty="0" smtClean="0">
                <a:solidFill>
                  <a:schemeClr val="tx1"/>
                </a:solidFill>
                <a:latin typeface="Monotype Corsiva" pitchFamily="66" charset="0"/>
                <a:cs typeface="Arial" panose="020B0604020202020204" pitchFamily="34" charset="0"/>
              </a:rPr>
              <a:t>степени, </a:t>
            </a:r>
            <a:r>
              <a:rPr lang="en-US" sz="2800" dirty="0" smtClean="0">
                <a:solidFill>
                  <a:schemeClr val="tx1"/>
                </a:solidFill>
                <a:latin typeface="Monotype Corsiva" pitchFamily="66" charset="0"/>
                <a:cs typeface="Arial" panose="020B0604020202020204" pitchFamily="34" charset="0"/>
              </a:rPr>
              <a:t>III</a:t>
            </a:r>
            <a:r>
              <a:rPr lang="ru-RU" sz="2800" dirty="0" smtClean="0">
                <a:solidFill>
                  <a:schemeClr val="tx1"/>
                </a:solidFill>
                <a:latin typeface="Monotype Corsiva" pitchFamily="66" charset="0"/>
                <a:cs typeface="Arial" panose="020B0604020202020204" pitchFamily="34" charset="0"/>
              </a:rPr>
              <a:t> степени.</a:t>
            </a:r>
          </a:p>
        </p:txBody>
      </p:sp>
      <p:pic>
        <p:nvPicPr>
          <p:cNvPr id="6" name="Picture 4" descr="http://communist.ucoz.ru/Forums/holiday/9maya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1214422"/>
            <a:ext cx="1699200" cy="2124000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r="2519" b="2341"/>
          <a:stretch>
            <a:fillRect/>
          </a:stretch>
        </p:blipFill>
        <p:spPr bwMode="auto">
          <a:xfrm>
            <a:off x="2071670" y="2571744"/>
            <a:ext cx="4362196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4" descr="http://communist.ucoz.ru/Forums/holiday/9maya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85860"/>
            <a:ext cx="1699200" cy="21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743852" cy="1143008"/>
          </a:xfrm>
          <a:ln w="19050">
            <a:solidFill>
              <a:schemeClr val="accent6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Monotype Corsiva" pitchFamily="66" charset="0"/>
              </a:rPr>
              <a:t>Герои Великой Отечественной войны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42844" y="72618"/>
            <a:ext cx="8858312" cy="6632585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Двойная волна 6"/>
          <p:cNvSpPr/>
          <p:nvPr/>
        </p:nvSpPr>
        <p:spPr>
          <a:xfrm>
            <a:off x="571472" y="1500174"/>
            <a:ext cx="3744000" cy="5148000"/>
          </a:xfrm>
          <a:prstGeom prst="doubleWave">
            <a:avLst/>
          </a:prstGeom>
          <a:solidFill>
            <a:srgbClr val="FFC000">
              <a:alpha val="20000"/>
            </a:srgb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800" dirty="0" smtClean="0">
              <a:solidFill>
                <a:schemeClr val="tx1"/>
              </a:solidFill>
              <a:latin typeface="Monotype Corsiva" pitchFamily="66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2800" dirty="0" smtClean="0">
                <a:solidFill>
                  <a:schemeClr val="tx1"/>
                </a:solidFill>
                <a:latin typeface="Monotype Corsiva" pitchFamily="66" charset="0"/>
                <a:cs typeface="Arial" panose="020B0604020202020204" pitchFamily="34" charset="0"/>
              </a:rPr>
              <a:t>Первыми  звания Героя были удостоены  </a:t>
            </a:r>
            <a:r>
              <a:rPr lang="ru-RU" sz="2800" dirty="0" smtClean="0"/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8 июля 1941 года </a:t>
            </a:r>
            <a:r>
              <a:rPr lang="ru-RU" sz="2800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Monotype Corsiva" pitchFamily="66" charset="0"/>
              </a:rPr>
              <a:t>летчики 7‑го истребительного корпуса ПВО, таранившие фашистские самолеты на подступах к Ленинграду. </a:t>
            </a:r>
            <a:endParaRPr lang="ru-RU" sz="2800" dirty="0" smtClean="0">
              <a:solidFill>
                <a:schemeClr val="tx1"/>
              </a:solidFill>
              <a:latin typeface="Monotype Corsiva" pitchFamily="66" charset="0"/>
              <a:cs typeface="Arial" panose="020B0604020202020204" pitchFamily="34" charset="0"/>
            </a:endParaRPr>
          </a:p>
        </p:txBody>
      </p:sp>
      <p:sp>
        <p:nvSpPr>
          <p:cNvPr id="8" name="Двойная волна 7"/>
          <p:cNvSpPr/>
          <p:nvPr/>
        </p:nvSpPr>
        <p:spPr>
          <a:xfrm>
            <a:off x="4500562" y="1500174"/>
            <a:ext cx="3744000" cy="5148000"/>
          </a:xfrm>
          <a:prstGeom prst="doubleWave">
            <a:avLst/>
          </a:prstGeom>
          <a:solidFill>
            <a:srgbClr val="FFC000">
              <a:alpha val="20000"/>
            </a:srgb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ru-RU" sz="28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>
              <a:defRPr/>
            </a:pPr>
            <a:r>
              <a:rPr lang="ru-RU" sz="2800" dirty="0" smtClean="0">
                <a:solidFill>
                  <a:schemeClr val="tx1"/>
                </a:solidFill>
                <a:latin typeface="Monotype Corsiva" pitchFamily="66" charset="0"/>
              </a:rPr>
              <a:t>Всего за героические подвиги, совершенные в годы Великой Отечественной войны, звания Героя Советского Союза были удостоены более </a:t>
            </a: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11600 </a:t>
            </a:r>
            <a:r>
              <a:rPr lang="ru-RU" sz="2800" dirty="0" smtClean="0">
                <a:solidFill>
                  <a:schemeClr val="tx1"/>
                </a:solidFill>
                <a:latin typeface="Monotype Corsiva" pitchFamily="66" charset="0"/>
              </a:rPr>
              <a:t>человек.</a:t>
            </a:r>
            <a:endParaRPr lang="ru-RU" sz="2800" b="1" dirty="0" smtClean="0">
              <a:solidFill>
                <a:schemeClr val="tx1"/>
              </a:solidFill>
              <a:latin typeface="Monotype Corsiva" pitchFamily="66" charset="0"/>
            </a:endParaRPr>
          </a:p>
        </p:txBody>
      </p:sp>
      <p:pic>
        <p:nvPicPr>
          <p:cNvPr id="10" name="Picture 4" descr="http://communist.ucoz.ru/Forums/holiday/9maya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1285860"/>
            <a:ext cx="1555200" cy="194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743852" cy="1143008"/>
          </a:xfrm>
          <a:ln w="19050">
            <a:solidFill>
              <a:schemeClr val="accent6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Monotype Corsiva" pitchFamily="66" charset="0"/>
              </a:rPr>
              <a:t>Жуков  Георгий Константинович</a:t>
            </a:r>
            <a:r>
              <a:rPr lang="en-US" dirty="0" smtClean="0">
                <a:latin typeface="Monotype Corsiva" pitchFamily="66" charset="0"/>
              </a:rPr>
              <a:t/>
            </a:r>
            <a:br>
              <a:rPr lang="en-US" dirty="0" smtClean="0">
                <a:latin typeface="Monotype Corsiva" pitchFamily="66" charset="0"/>
              </a:rPr>
            </a:br>
            <a:r>
              <a:rPr lang="en-US" dirty="0" smtClean="0">
                <a:latin typeface="Monotype Corsiva" pitchFamily="66" charset="0"/>
              </a:rPr>
              <a:t>(1898 – 1974)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42844" y="72618"/>
            <a:ext cx="8858312" cy="6632585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Двойная волна 6"/>
          <p:cNvSpPr/>
          <p:nvPr/>
        </p:nvSpPr>
        <p:spPr>
          <a:xfrm>
            <a:off x="571472" y="1500174"/>
            <a:ext cx="3744000" cy="5148000"/>
          </a:xfrm>
          <a:prstGeom prst="doubleWave">
            <a:avLst/>
          </a:prstGeom>
          <a:solidFill>
            <a:srgbClr val="FFC000">
              <a:alpha val="20000"/>
            </a:srgb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8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>
              <a:defRPr/>
            </a:pPr>
            <a:endParaRPr lang="ru-RU" sz="28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>
              <a:defRPr/>
            </a:pPr>
            <a:endParaRPr lang="ru-RU" sz="28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>
              <a:defRPr/>
            </a:pPr>
            <a:endParaRPr lang="ru-RU" sz="28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>
              <a:defRPr/>
            </a:pPr>
            <a:endParaRPr lang="ru-RU" sz="28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>
              <a:defRPr/>
            </a:pPr>
            <a:endParaRPr lang="ru-RU" sz="2800" dirty="0" smtClean="0">
              <a:solidFill>
                <a:schemeClr val="tx1"/>
              </a:solidFill>
              <a:latin typeface="Monotype Corsiva" pitchFamily="66" charset="0"/>
              <a:cs typeface="Arial" panose="020B0604020202020204" pitchFamily="34" charset="0"/>
            </a:endParaRPr>
          </a:p>
        </p:txBody>
      </p:sp>
      <p:sp>
        <p:nvSpPr>
          <p:cNvPr id="8" name="Двойная волна 7"/>
          <p:cNvSpPr/>
          <p:nvPr/>
        </p:nvSpPr>
        <p:spPr>
          <a:xfrm>
            <a:off x="4500562" y="1571612"/>
            <a:ext cx="3643338" cy="5076562"/>
          </a:xfrm>
          <a:prstGeom prst="doubleWave">
            <a:avLst/>
          </a:prstGeom>
          <a:solidFill>
            <a:srgbClr val="FFC000">
              <a:alpha val="20000"/>
            </a:srgb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en-US" sz="2800" b="1" u="sng" dirty="0" smtClean="0"/>
          </a:p>
          <a:p>
            <a:pPr algn="ctr">
              <a:defRPr/>
            </a:pPr>
            <a:r>
              <a:rPr lang="ru-RU" sz="2800" dirty="0" smtClean="0">
                <a:solidFill>
                  <a:schemeClr val="tx1"/>
                </a:solidFill>
                <a:latin typeface="Monotype Corsiva" pitchFamily="66" charset="0"/>
              </a:rPr>
              <a:t>Выдающийся полководец, маршал. </a:t>
            </a:r>
            <a:r>
              <a:rPr lang="ru-RU" sz="2800" dirty="0" smtClean="0">
                <a:solidFill>
                  <a:srgbClr val="C00000"/>
                </a:solidFill>
                <a:latin typeface="Monotype Corsiva" pitchFamily="66" charset="0"/>
              </a:rPr>
              <a:t>Четырежды</a:t>
            </a:r>
            <a:r>
              <a:rPr lang="ru-RU" sz="2800" dirty="0" smtClean="0">
                <a:solidFill>
                  <a:schemeClr val="tx1"/>
                </a:solidFill>
                <a:latin typeface="Monotype Corsiva" pitchFamily="66" charset="0"/>
              </a:rPr>
              <a:t>  Герой Советского Союза.</a:t>
            </a:r>
          </a:p>
        </p:txBody>
      </p:sp>
      <p:sp>
        <p:nvSpPr>
          <p:cNvPr id="56322" name="AutoShape 2" descr="http://fs00.infourok.ru/images/doc/237/152134/6/310/img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56324" name="Picture 4" descr="http://pereslavl-avto.ru/wp-content/uploads/2016/11/zhukov.jpg"/>
          <p:cNvPicPr>
            <a:picLocks noChangeAspect="1" noChangeArrowheads="1"/>
          </p:cNvPicPr>
          <p:nvPr/>
        </p:nvPicPr>
        <p:blipFill>
          <a:blip r:embed="rId2" cstate="print"/>
          <a:srcRect l="17307" r="16346"/>
          <a:stretch>
            <a:fillRect/>
          </a:stretch>
        </p:blipFill>
        <p:spPr bwMode="auto">
          <a:xfrm>
            <a:off x="1000100" y="2571744"/>
            <a:ext cx="2547718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4" descr="http://communist.ucoz.ru/Forums/holiday/9maya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1428736"/>
            <a:ext cx="1699200" cy="2124000"/>
          </a:xfrm>
          <a:prstGeom prst="rect">
            <a:avLst/>
          </a:prstGeom>
          <a:noFill/>
        </p:spPr>
      </p:pic>
      <p:sp>
        <p:nvSpPr>
          <p:cNvPr id="17410" name="AutoShape 2" descr="Hero of the USSR Gold Star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743852" cy="1143008"/>
          </a:xfrm>
          <a:ln w="19050">
            <a:solidFill>
              <a:schemeClr val="accent6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dirty="0" smtClean="0">
                <a:latin typeface="Monotype Corsiva" pitchFamily="66" charset="0"/>
              </a:rPr>
              <a:t>9 декабря – День Героев Отечества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42844" y="72618"/>
            <a:ext cx="8858312" cy="6632585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Двойная волна 4"/>
          <p:cNvSpPr/>
          <p:nvPr/>
        </p:nvSpPr>
        <p:spPr>
          <a:xfrm>
            <a:off x="2357422" y="1571612"/>
            <a:ext cx="4680000" cy="4500594"/>
          </a:xfrm>
          <a:prstGeom prst="doubleWave">
            <a:avLst/>
          </a:prstGeom>
          <a:solidFill>
            <a:srgbClr val="FFC000">
              <a:alpha val="20000"/>
            </a:srgb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chemeClr val="tx1"/>
                </a:solidFill>
                <a:latin typeface="Monotype Corsiva" pitchFamily="66" charset="0"/>
              </a:rPr>
              <a:t>Согласно федеральному закону РФ от </a:t>
            </a:r>
            <a:r>
              <a:rPr lang="ru-RU" sz="2800" dirty="0" smtClean="0">
                <a:solidFill>
                  <a:srgbClr val="C00000"/>
                </a:solidFill>
                <a:latin typeface="Monotype Corsiva" pitchFamily="66" charset="0"/>
              </a:rPr>
              <a:t>22 февраля 2007 </a:t>
            </a:r>
            <a:r>
              <a:rPr lang="ru-RU" sz="2800" dirty="0" smtClean="0">
                <a:solidFill>
                  <a:schemeClr val="tx1"/>
                </a:solidFill>
                <a:latin typeface="Monotype Corsiva" pitchFamily="66" charset="0"/>
              </a:rPr>
              <a:t>года в статью о днях воинской славы и памятных датах России  было внесено  дополнение о том, что в РФ устанавливается ещё одна памятная дата – День Героев Отечества.</a:t>
            </a:r>
            <a:endParaRPr lang="ru-RU" sz="2800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pic>
        <p:nvPicPr>
          <p:cNvPr id="6" name="Picture 4" descr="http://communist.ucoz.ru/Forums/holiday/9maya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35126">
            <a:off x="7155265" y="1261859"/>
            <a:ext cx="1699200" cy="2124000"/>
          </a:xfrm>
          <a:prstGeom prst="rect">
            <a:avLst/>
          </a:prstGeom>
          <a:noFill/>
        </p:spPr>
      </p:pic>
      <p:pic>
        <p:nvPicPr>
          <p:cNvPr id="7" name="Picture 4" descr="http://communist.ucoz.ru/Forums/holiday/9maya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25925">
            <a:off x="367599" y="1278712"/>
            <a:ext cx="1699200" cy="21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743852" cy="1143008"/>
          </a:xfrm>
          <a:ln w="19050">
            <a:solidFill>
              <a:schemeClr val="accent6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Monotype Corsiva" pitchFamily="66" charset="0"/>
              </a:rPr>
              <a:t>Леонид Ильич Брежнев</a:t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(1906-1982)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42844" y="72618"/>
            <a:ext cx="8858312" cy="6632585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Двойная волна 6"/>
          <p:cNvSpPr/>
          <p:nvPr/>
        </p:nvSpPr>
        <p:spPr>
          <a:xfrm>
            <a:off x="571472" y="1500174"/>
            <a:ext cx="3744000" cy="5148000"/>
          </a:xfrm>
          <a:prstGeom prst="doubleWave">
            <a:avLst/>
          </a:prstGeom>
          <a:solidFill>
            <a:srgbClr val="FFC000">
              <a:alpha val="20000"/>
            </a:srgb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8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>
              <a:defRPr/>
            </a:pPr>
            <a:endParaRPr lang="ru-RU" sz="28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>
              <a:defRPr/>
            </a:pPr>
            <a:endParaRPr lang="ru-RU" sz="28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>
              <a:defRPr/>
            </a:pPr>
            <a:endParaRPr lang="ru-RU" sz="28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>
              <a:defRPr/>
            </a:pPr>
            <a:endParaRPr lang="ru-RU" sz="28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>
              <a:defRPr/>
            </a:pPr>
            <a:endParaRPr lang="ru-RU" sz="2800" dirty="0" smtClean="0">
              <a:solidFill>
                <a:schemeClr val="tx1"/>
              </a:solidFill>
              <a:latin typeface="Monotype Corsiva" pitchFamily="66" charset="0"/>
              <a:cs typeface="Arial" panose="020B0604020202020204" pitchFamily="34" charset="0"/>
            </a:endParaRPr>
          </a:p>
        </p:txBody>
      </p:sp>
      <p:sp>
        <p:nvSpPr>
          <p:cNvPr id="8" name="Двойная волна 7"/>
          <p:cNvSpPr/>
          <p:nvPr/>
        </p:nvSpPr>
        <p:spPr>
          <a:xfrm>
            <a:off x="4500562" y="1500174"/>
            <a:ext cx="3744000" cy="5148000"/>
          </a:xfrm>
          <a:prstGeom prst="doubleWave">
            <a:avLst/>
          </a:prstGeom>
          <a:solidFill>
            <a:srgbClr val="FFC000">
              <a:alpha val="20000"/>
            </a:srgb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ru-RU" sz="28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>
              <a:defRPr/>
            </a:pPr>
            <a:r>
              <a:rPr lang="ru-RU" sz="2800" dirty="0" smtClean="0">
                <a:solidFill>
                  <a:schemeClr val="tx1"/>
                </a:solidFill>
                <a:latin typeface="Monotype Corsiva" pitchFamily="66" charset="0"/>
              </a:rPr>
              <a:t>      Генеральный секретарь ЦК КПСС, </a:t>
            </a:r>
            <a:r>
              <a:rPr lang="ru-RU" sz="2800" dirty="0" smtClean="0">
                <a:solidFill>
                  <a:srgbClr val="C00000"/>
                </a:solidFill>
                <a:latin typeface="Monotype Corsiva" pitchFamily="66" charset="0"/>
              </a:rPr>
              <a:t>четырежды</a:t>
            </a:r>
            <a:r>
              <a:rPr lang="ru-RU" sz="2800" dirty="0" smtClean="0">
                <a:solidFill>
                  <a:schemeClr val="tx1"/>
                </a:solidFill>
                <a:latin typeface="Monotype Corsiva" pitchFamily="66" charset="0"/>
              </a:rPr>
              <a:t> Герой Советского Союза и Герой Социалистического труда.</a:t>
            </a:r>
            <a:endParaRPr lang="ru-RU" sz="2800" b="1" dirty="0" smtClean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50180" name="AutoShape 4" descr="https://i.pinimg.com/736x/08/f0/1a/08f01a29cc0a0932f9d780f1d93bc01b--soviet-union-politician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0182" name="AutoShape 6" descr="https://i.pinimg.com/736x/08/f0/1a/08f01a29cc0a0932f9d780f1d93bc01b--soviet-union-politician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" name="Picture 4" descr="http://communist.ucoz.ru/Forums/holiday/9maya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1500174"/>
            <a:ext cx="1699200" cy="2124000"/>
          </a:xfrm>
          <a:prstGeom prst="rect">
            <a:avLst/>
          </a:prstGeom>
          <a:noFill/>
        </p:spPr>
      </p:pic>
      <p:sp>
        <p:nvSpPr>
          <p:cNvPr id="25602" name="AutoShape 2" descr="https://go3.imgsmail.ru/imgpreview?key=http%3A%2F%2Fupload.wikimedia.org%2Fwikipedia%2Fcommons%2Fthumb%2Fb%2Fb8%2FBrezhnev-color.jpg%2F270px-Brezhnev-color.jpg&amp;mb=wikipedia_preview_001&amp;w=1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5604" name="AutoShape 4" descr="https://go3.imgsmail.ru/imgpreview?key=http%3A%2F%2Fupload.wikimedia.org%2Fwikipedia%2Fcommons%2Fthumb%2Fb%2Fb8%2FBrezhnev-color.jpg%2F270px-Brezhnev-color.jpg&amp;mb=wikipedia_preview_001&amp;w=1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25605" name="Picture 5" descr="C:\Documents and Settings\Admin\Рабочий стол\Брежнев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2571744"/>
            <a:ext cx="1952550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743852" cy="1143008"/>
          </a:xfrm>
          <a:ln w="19050">
            <a:solidFill>
              <a:schemeClr val="accent6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Monotype Corsiva" pitchFamily="66" charset="0"/>
              </a:rPr>
              <a:t>Иван Никитович Кожедуб</a:t>
            </a:r>
            <a:br>
              <a:rPr lang="ru-RU" dirty="0" smtClean="0">
                <a:latin typeface="Monotype Corsiva" pitchFamily="66" charset="0"/>
              </a:rPr>
            </a:br>
            <a:r>
              <a:rPr lang="ru-RU" b="1" dirty="0" smtClean="0"/>
              <a:t> </a:t>
            </a:r>
            <a:r>
              <a:rPr lang="ru-RU" dirty="0" smtClean="0">
                <a:latin typeface="Monotype Corsiva" pitchFamily="66" charset="0"/>
              </a:rPr>
              <a:t>(1920-1991)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42844" y="72618"/>
            <a:ext cx="8858312" cy="6632585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Двойная волна 6"/>
          <p:cNvSpPr/>
          <p:nvPr/>
        </p:nvSpPr>
        <p:spPr>
          <a:xfrm>
            <a:off x="571472" y="1500174"/>
            <a:ext cx="3744000" cy="5148000"/>
          </a:xfrm>
          <a:prstGeom prst="doubleWave">
            <a:avLst/>
          </a:prstGeom>
          <a:solidFill>
            <a:srgbClr val="FFC000">
              <a:alpha val="20000"/>
            </a:srgb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8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>
              <a:defRPr/>
            </a:pPr>
            <a:endParaRPr lang="ru-RU" sz="28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>
              <a:defRPr/>
            </a:pPr>
            <a:endParaRPr lang="ru-RU" sz="28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>
              <a:defRPr/>
            </a:pPr>
            <a:endParaRPr lang="ru-RU" sz="28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>
              <a:defRPr/>
            </a:pPr>
            <a:endParaRPr lang="ru-RU" sz="28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>
              <a:defRPr/>
            </a:pPr>
            <a:endParaRPr lang="ru-RU" sz="2800" dirty="0" smtClean="0">
              <a:solidFill>
                <a:schemeClr val="tx1"/>
              </a:solidFill>
              <a:latin typeface="Monotype Corsiva" pitchFamily="66" charset="0"/>
              <a:cs typeface="Arial" panose="020B0604020202020204" pitchFamily="34" charset="0"/>
            </a:endParaRPr>
          </a:p>
        </p:txBody>
      </p:sp>
      <p:sp>
        <p:nvSpPr>
          <p:cNvPr id="8" name="Двойная волна 7"/>
          <p:cNvSpPr/>
          <p:nvPr/>
        </p:nvSpPr>
        <p:spPr>
          <a:xfrm>
            <a:off x="4786314" y="1710000"/>
            <a:ext cx="3744000" cy="5148000"/>
          </a:xfrm>
          <a:prstGeom prst="doubleWave">
            <a:avLst/>
          </a:prstGeom>
          <a:solidFill>
            <a:srgbClr val="FFC000">
              <a:alpha val="20000"/>
            </a:srgb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2800" dirty="0" smtClean="0">
                <a:solidFill>
                  <a:schemeClr val="tx1"/>
                </a:solidFill>
                <a:latin typeface="Monotype Corsiva" pitchFamily="66" charset="0"/>
              </a:rPr>
              <a:t>  </a:t>
            </a:r>
          </a:p>
          <a:p>
            <a:pPr algn="ctr">
              <a:defRPr/>
            </a:pPr>
            <a:r>
              <a:rPr lang="ru-RU" sz="2800" dirty="0" smtClean="0">
                <a:solidFill>
                  <a:schemeClr val="tx1"/>
                </a:solidFill>
                <a:latin typeface="Monotype Corsiva" pitchFamily="66" charset="0"/>
              </a:rPr>
              <a:t> Лётчик-истребитель      (</a:t>
            </a:r>
            <a:r>
              <a:rPr lang="ru-RU" sz="2800" dirty="0" smtClean="0">
                <a:solidFill>
                  <a:srgbClr val="C00000"/>
                </a:solidFill>
                <a:latin typeface="Monotype Corsiva" pitchFamily="66" charset="0"/>
              </a:rPr>
              <a:t>62 </a:t>
            </a:r>
            <a:r>
              <a:rPr lang="ru-RU" sz="2800" dirty="0" smtClean="0">
                <a:solidFill>
                  <a:schemeClr val="tx1"/>
                </a:solidFill>
                <a:latin typeface="Monotype Corsiva" pitchFamily="66" charset="0"/>
              </a:rPr>
              <a:t>сбитых самолета). </a:t>
            </a:r>
            <a:r>
              <a:rPr lang="ru-RU" sz="2800" dirty="0" smtClean="0">
                <a:solidFill>
                  <a:srgbClr val="C00000"/>
                </a:solidFill>
                <a:latin typeface="Monotype Corsiva" pitchFamily="66" charset="0"/>
              </a:rPr>
              <a:t>Трижды</a:t>
            </a:r>
            <a:r>
              <a:rPr lang="ru-RU" sz="2800" dirty="0" smtClean="0">
                <a:solidFill>
                  <a:schemeClr val="tx1"/>
                </a:solidFill>
                <a:latin typeface="Monotype Corsiva" pitchFamily="66" charset="0"/>
              </a:rPr>
              <a:t> Герой Советского Союза. Маршал авиации . </a:t>
            </a:r>
            <a:endParaRPr lang="ru-RU" sz="2800" b="1" dirty="0" smtClean="0">
              <a:solidFill>
                <a:schemeClr val="tx1"/>
              </a:solidFill>
              <a:latin typeface="Monotype Corsiva" pitchFamily="66" charset="0"/>
            </a:endParaRPr>
          </a:p>
        </p:txBody>
      </p:sp>
      <p:pic>
        <p:nvPicPr>
          <p:cNvPr id="55300" name="Picture 4" descr="http://xn--80aafy5bs.xn--p1ai/wp-content/uploads/2016/03/I.N.Kozhedub-v-mae-1945-g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643182"/>
            <a:ext cx="2134600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4" descr="http://communist.ucoz.ru/Forums/holiday/9maya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1428736"/>
            <a:ext cx="1699200" cy="21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743852" cy="1143008"/>
          </a:xfrm>
          <a:ln w="19050">
            <a:solidFill>
              <a:schemeClr val="accent6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Monotype Corsiva" pitchFamily="66" charset="0"/>
              </a:rPr>
              <a:t>Семён Михайлович Будённый</a:t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(1883-1973)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42844" y="72618"/>
            <a:ext cx="8858312" cy="6632585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Двойная волна 6"/>
          <p:cNvSpPr/>
          <p:nvPr/>
        </p:nvSpPr>
        <p:spPr>
          <a:xfrm>
            <a:off x="571472" y="1500174"/>
            <a:ext cx="3744000" cy="5148000"/>
          </a:xfrm>
          <a:prstGeom prst="doubleWave">
            <a:avLst/>
          </a:prstGeom>
          <a:solidFill>
            <a:srgbClr val="FFC000">
              <a:alpha val="20000"/>
            </a:srgb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8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>
              <a:defRPr/>
            </a:pPr>
            <a:endParaRPr lang="ru-RU" sz="28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>
              <a:defRPr/>
            </a:pPr>
            <a:endParaRPr lang="ru-RU" sz="28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>
              <a:defRPr/>
            </a:pPr>
            <a:endParaRPr lang="ru-RU" sz="28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>
              <a:defRPr/>
            </a:pPr>
            <a:endParaRPr lang="ru-RU" sz="28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>
              <a:defRPr/>
            </a:pPr>
            <a:endParaRPr lang="ru-RU" sz="2800" dirty="0" smtClean="0">
              <a:solidFill>
                <a:schemeClr val="tx1"/>
              </a:solidFill>
              <a:latin typeface="Monotype Corsiva" pitchFamily="66" charset="0"/>
              <a:cs typeface="Arial" panose="020B0604020202020204" pitchFamily="34" charset="0"/>
            </a:endParaRPr>
          </a:p>
        </p:txBody>
      </p:sp>
      <p:sp>
        <p:nvSpPr>
          <p:cNvPr id="8" name="Двойная волна 7"/>
          <p:cNvSpPr/>
          <p:nvPr/>
        </p:nvSpPr>
        <p:spPr>
          <a:xfrm>
            <a:off x="4786314" y="1710000"/>
            <a:ext cx="3744000" cy="5148000"/>
          </a:xfrm>
          <a:prstGeom prst="doubleWave">
            <a:avLst/>
          </a:prstGeom>
          <a:solidFill>
            <a:srgbClr val="FFC000">
              <a:alpha val="20000"/>
            </a:srgb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800" dirty="0" smtClean="0">
                <a:solidFill>
                  <a:schemeClr val="tx1"/>
                </a:solidFill>
                <a:latin typeface="Monotype Corsiva" pitchFamily="66" charset="0"/>
              </a:rPr>
              <a:t>Маршал Советского Союза, </a:t>
            </a:r>
            <a:r>
              <a:rPr lang="ru-RU" sz="2800" dirty="0" smtClean="0">
                <a:solidFill>
                  <a:srgbClr val="C00000"/>
                </a:solidFill>
                <a:latin typeface="Monotype Corsiva" pitchFamily="66" charset="0"/>
              </a:rPr>
              <a:t>трижды</a:t>
            </a:r>
            <a:r>
              <a:rPr lang="ru-RU" sz="2800" dirty="0" smtClean="0">
                <a:solidFill>
                  <a:schemeClr val="tx1"/>
                </a:solidFill>
                <a:latin typeface="Monotype Corsiva" pitchFamily="66" charset="0"/>
              </a:rPr>
              <a:t> Герой Советского Союза.</a:t>
            </a:r>
          </a:p>
        </p:txBody>
      </p:sp>
      <p:sp>
        <p:nvSpPr>
          <p:cNvPr id="49154" name="AutoShape 2" descr="https://go3.imgsmail.ru/imgpreview?key=5b0ab088474b8912&amp;mb=imgdb_preview_116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9156" name="AutoShape 4" descr="https://go3.imgsmail.ru/imgpreview?key=5b0ab088474b8912&amp;mb=imgdb_preview_116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9" name="Picture 4" descr="http://communist.ucoz.ru/Forums/holiday/9maya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1428736"/>
            <a:ext cx="1699200" cy="2124000"/>
          </a:xfrm>
          <a:prstGeom prst="rect">
            <a:avLst/>
          </a:prstGeom>
          <a:noFill/>
        </p:spPr>
      </p:pic>
      <p:sp>
        <p:nvSpPr>
          <p:cNvPr id="49158" name="AutoShape 6" descr="https://go3.imgsmail.ru/imgpreview?key=5b0ab088474b8912&amp;mb=imgdb_preview_116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49160" name="Picture 8" descr="http://encyclopedia.mil.ru/images/%D0%91%D1%83%D0%B4%D1%91%D0%BD%D0%BD%D1%8B%D0%B9-%D0%A1%D0%9C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2571744"/>
            <a:ext cx="2039999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743852" cy="1143008"/>
          </a:xfrm>
          <a:ln w="19050">
            <a:solidFill>
              <a:schemeClr val="accent6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Monotype Corsiva" pitchFamily="66" charset="0"/>
              </a:rPr>
              <a:t>Покрышкин Александр Иванович</a:t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(1913-1985)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42844" y="72618"/>
            <a:ext cx="8858312" cy="6632585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Двойная волна 6"/>
          <p:cNvSpPr/>
          <p:nvPr/>
        </p:nvSpPr>
        <p:spPr>
          <a:xfrm>
            <a:off x="571472" y="1500174"/>
            <a:ext cx="3744000" cy="5148000"/>
          </a:xfrm>
          <a:prstGeom prst="doubleWave">
            <a:avLst/>
          </a:prstGeom>
          <a:solidFill>
            <a:srgbClr val="FFC000">
              <a:alpha val="20000"/>
            </a:srgb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8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>
              <a:defRPr/>
            </a:pPr>
            <a:endParaRPr lang="ru-RU" sz="28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>
              <a:defRPr/>
            </a:pPr>
            <a:endParaRPr lang="ru-RU" sz="28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>
              <a:defRPr/>
            </a:pPr>
            <a:endParaRPr lang="ru-RU" sz="28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>
              <a:defRPr/>
            </a:pPr>
            <a:endParaRPr lang="ru-RU" sz="28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>
              <a:defRPr/>
            </a:pPr>
            <a:endParaRPr lang="ru-RU" sz="2800" dirty="0" smtClean="0">
              <a:solidFill>
                <a:schemeClr val="tx1"/>
              </a:solidFill>
              <a:latin typeface="Monotype Corsiva" pitchFamily="66" charset="0"/>
              <a:cs typeface="Arial" panose="020B0604020202020204" pitchFamily="34" charset="0"/>
            </a:endParaRPr>
          </a:p>
        </p:txBody>
      </p:sp>
      <p:sp>
        <p:nvSpPr>
          <p:cNvPr id="8" name="Двойная волна 7"/>
          <p:cNvSpPr/>
          <p:nvPr/>
        </p:nvSpPr>
        <p:spPr>
          <a:xfrm>
            <a:off x="4714876" y="1428736"/>
            <a:ext cx="3744000" cy="5148000"/>
          </a:xfrm>
          <a:prstGeom prst="doubleWave">
            <a:avLst/>
          </a:prstGeom>
          <a:solidFill>
            <a:srgbClr val="FFC000">
              <a:alpha val="20000"/>
            </a:srgb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en-US" sz="2800" b="1" u="sng" dirty="0" smtClean="0"/>
          </a:p>
          <a:p>
            <a:pPr algn="ctr">
              <a:defRPr/>
            </a:pPr>
            <a:endParaRPr lang="ru-RU" sz="28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>
              <a:defRPr/>
            </a:pPr>
            <a:r>
              <a:rPr lang="ru-RU" sz="2800" dirty="0" smtClean="0">
                <a:solidFill>
                  <a:schemeClr val="tx1"/>
                </a:solidFill>
                <a:latin typeface="Monotype Corsiva" pitchFamily="66" charset="0"/>
              </a:rPr>
              <a:t>Лётчик-ас, награждён 3 Золотыми Звёздами.</a:t>
            </a:r>
            <a:endParaRPr lang="en-US" sz="28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>
              <a:defRPr/>
            </a:pPr>
            <a:r>
              <a:rPr lang="ru-RU" sz="2800" dirty="0" smtClean="0">
                <a:solidFill>
                  <a:srgbClr val="C00000"/>
                </a:solidFill>
                <a:latin typeface="Monotype Corsiva" pitchFamily="66" charset="0"/>
              </a:rPr>
              <a:t>Трижды </a:t>
            </a:r>
            <a:r>
              <a:rPr lang="ru-RU" sz="2800" dirty="0" smtClean="0">
                <a:solidFill>
                  <a:schemeClr val="tx1"/>
                </a:solidFill>
                <a:latin typeface="Monotype Corsiva" pitchFamily="66" charset="0"/>
              </a:rPr>
              <a:t>Герой Советского Союза.</a:t>
            </a:r>
          </a:p>
        </p:txBody>
      </p:sp>
      <p:sp>
        <p:nvSpPr>
          <p:cNvPr id="53250" name="AutoShape 2" descr="https://go3.imgsmail.ru/imgpreview?key=42bf773531527e62&amp;mb=imgdb_preview_12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53252" name="Picture 4" descr="http://io.nios.ru/sites/io.nios.ru/files/images/image009_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285992"/>
            <a:ext cx="2389500" cy="32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4" descr="http://communist.ucoz.ru/Forums/holiday/9maya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1428736"/>
            <a:ext cx="1699200" cy="21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743852" cy="1143008"/>
          </a:xfrm>
          <a:ln w="19050">
            <a:solidFill>
              <a:schemeClr val="accent6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Monotype Corsiva" pitchFamily="66" charset="0"/>
              </a:rPr>
              <a:t>Леонид Михайлович Солодков </a:t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(родился в1958)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42844" y="72618"/>
            <a:ext cx="8858312" cy="6632585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Двойная волна 6"/>
          <p:cNvSpPr/>
          <p:nvPr/>
        </p:nvSpPr>
        <p:spPr>
          <a:xfrm>
            <a:off x="571472" y="1500174"/>
            <a:ext cx="3744000" cy="5148000"/>
          </a:xfrm>
          <a:prstGeom prst="doubleWave">
            <a:avLst/>
          </a:prstGeom>
          <a:solidFill>
            <a:srgbClr val="FFC000">
              <a:alpha val="20000"/>
            </a:srgb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8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>
              <a:defRPr/>
            </a:pPr>
            <a:endParaRPr lang="ru-RU" sz="28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>
              <a:defRPr/>
            </a:pPr>
            <a:endParaRPr lang="ru-RU" sz="28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>
              <a:defRPr/>
            </a:pPr>
            <a:endParaRPr lang="ru-RU" sz="28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>
              <a:defRPr/>
            </a:pPr>
            <a:endParaRPr lang="ru-RU" sz="28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>
              <a:defRPr/>
            </a:pPr>
            <a:endParaRPr lang="ru-RU" sz="2800" dirty="0" smtClean="0">
              <a:solidFill>
                <a:schemeClr val="tx1"/>
              </a:solidFill>
              <a:latin typeface="Monotype Corsiva" pitchFamily="66" charset="0"/>
              <a:cs typeface="Arial" panose="020B0604020202020204" pitchFamily="34" charset="0"/>
            </a:endParaRPr>
          </a:p>
        </p:txBody>
      </p:sp>
      <p:sp>
        <p:nvSpPr>
          <p:cNvPr id="8" name="Двойная волна 7"/>
          <p:cNvSpPr/>
          <p:nvPr/>
        </p:nvSpPr>
        <p:spPr>
          <a:xfrm>
            <a:off x="5000628" y="1428736"/>
            <a:ext cx="3744000" cy="5148000"/>
          </a:xfrm>
          <a:prstGeom prst="doubleWave">
            <a:avLst/>
          </a:prstGeom>
          <a:solidFill>
            <a:srgbClr val="FFC000">
              <a:alpha val="20000"/>
            </a:srgb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800" b="1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>
              <a:defRPr/>
            </a:pPr>
            <a:r>
              <a:rPr lang="ru-RU" sz="2800" u="sng" dirty="0" smtClean="0">
                <a:solidFill>
                  <a:schemeClr val="tx1"/>
                </a:solidFill>
                <a:latin typeface="Monotype Corsiva" pitchFamily="66" charset="0"/>
              </a:rPr>
              <a:t>Последний Герой Советского Союза </a:t>
            </a:r>
            <a:r>
              <a:rPr lang="ru-RU" sz="2800" dirty="0" smtClean="0">
                <a:solidFill>
                  <a:schemeClr val="tx1"/>
                </a:solidFill>
                <a:latin typeface="Monotype Corsiva" pitchFamily="66" charset="0"/>
              </a:rPr>
              <a:t>.35 –летний капитан 3 ранга </a:t>
            </a:r>
          </a:p>
          <a:p>
            <a:pPr algn="ctr">
              <a:defRPr/>
            </a:pPr>
            <a:r>
              <a:rPr lang="ru-RU" sz="2800" dirty="0" smtClean="0">
                <a:solidFill>
                  <a:schemeClr val="tx1"/>
                </a:solidFill>
                <a:latin typeface="Monotype Corsiva" pitchFamily="66" charset="0"/>
              </a:rPr>
              <a:t> совершил во время научных экспериментов рекордное погружение на глубину </a:t>
            </a:r>
            <a:r>
              <a:rPr lang="ru-RU" sz="2800" dirty="0" smtClean="0">
                <a:solidFill>
                  <a:srgbClr val="C00000"/>
                </a:solidFill>
                <a:latin typeface="Monotype Corsiva" pitchFamily="66" charset="0"/>
              </a:rPr>
              <a:t>500</a:t>
            </a:r>
            <a:r>
              <a:rPr lang="ru-RU" sz="2800" dirty="0" smtClean="0">
                <a:solidFill>
                  <a:schemeClr val="tx1"/>
                </a:solidFill>
                <a:latin typeface="Monotype Corsiva" pitchFamily="66" charset="0"/>
              </a:rPr>
              <a:t> метров в течение </a:t>
            </a:r>
            <a:r>
              <a:rPr lang="ru-RU" sz="2800" dirty="0" smtClean="0">
                <a:solidFill>
                  <a:srgbClr val="C00000"/>
                </a:solidFill>
                <a:latin typeface="Monotype Corsiva" pitchFamily="66" charset="0"/>
              </a:rPr>
              <a:t>15 суток</a:t>
            </a:r>
            <a:r>
              <a:rPr lang="ru-RU" sz="2800" dirty="0" smtClean="0">
                <a:solidFill>
                  <a:schemeClr val="tx1"/>
                </a:solidFill>
                <a:latin typeface="Monotype Corsiva" pitchFamily="66" charset="0"/>
              </a:rPr>
              <a:t>.</a:t>
            </a:r>
            <a:endParaRPr lang="ru-RU" sz="2800" b="1" dirty="0" smtClean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61443" name="AutoShape 3" descr="http://5b-class.ucoz.ru/_nw/1/6801164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1445" name="AutoShape 5" descr="http://5b-class.ucoz.ru/_nw/1/6801164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1447" name="AutoShape 7" descr="https://5b-class.ucoz.ru/_nw/1/6801164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61448" name="Picture 8" descr="C:\Documents and Settings\Admin\Рабочий стол\солодко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2285992"/>
            <a:ext cx="2162371" cy="32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4" descr="http://communist.ucoz.ru/Forums/holiday/9maya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1428736"/>
            <a:ext cx="1699200" cy="21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743852" cy="1143008"/>
          </a:xfrm>
          <a:ln w="19050">
            <a:solidFill>
              <a:schemeClr val="accent6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dirty="0" smtClean="0">
                <a:latin typeface="Monotype Corsiva" pitchFamily="66" charset="0"/>
              </a:rPr>
              <a:t>Герой Российской Федерации 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42844" y="72618"/>
            <a:ext cx="8858312" cy="6632585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Двойная волна 6"/>
          <p:cNvSpPr/>
          <p:nvPr/>
        </p:nvSpPr>
        <p:spPr>
          <a:xfrm>
            <a:off x="571472" y="1500174"/>
            <a:ext cx="3744000" cy="5148000"/>
          </a:xfrm>
          <a:prstGeom prst="doubleWave">
            <a:avLst/>
          </a:prstGeom>
          <a:solidFill>
            <a:srgbClr val="FFC000">
              <a:alpha val="20000"/>
            </a:srgb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800" dirty="0" smtClean="0">
                <a:solidFill>
                  <a:schemeClr val="tx1"/>
                </a:solidFill>
                <a:latin typeface="Monotype Corsiva" pitchFamily="66" charset="0"/>
              </a:rPr>
              <a:t>Звание установлено Законом РФ в </a:t>
            </a:r>
            <a:r>
              <a:rPr lang="ru-RU" sz="2800" dirty="0" smtClean="0">
                <a:solidFill>
                  <a:srgbClr val="C00000"/>
                </a:solidFill>
                <a:latin typeface="Monotype Corsiva" pitchFamily="66" charset="0"/>
              </a:rPr>
              <a:t>1992 </a:t>
            </a:r>
            <a:r>
              <a:rPr lang="ru-RU" sz="2800" dirty="0" smtClean="0">
                <a:solidFill>
                  <a:schemeClr val="tx1"/>
                </a:solidFill>
                <a:latin typeface="Monotype Corsiva" pitchFamily="66" charset="0"/>
              </a:rPr>
              <a:t>году  и присваивается Президентом РФ за заслуги перед государством и народом, связанные с совершением героического подвига.</a:t>
            </a:r>
            <a:endParaRPr lang="ru-RU" sz="2800" dirty="0" smtClean="0">
              <a:solidFill>
                <a:schemeClr val="tx1"/>
              </a:solidFill>
              <a:latin typeface="Monotype Corsiva" pitchFamily="66" charset="0"/>
              <a:cs typeface="Arial" panose="020B0604020202020204" pitchFamily="34" charset="0"/>
            </a:endParaRPr>
          </a:p>
        </p:txBody>
      </p:sp>
      <p:sp>
        <p:nvSpPr>
          <p:cNvPr id="8" name="Двойная волна 7"/>
          <p:cNvSpPr/>
          <p:nvPr/>
        </p:nvSpPr>
        <p:spPr>
          <a:xfrm>
            <a:off x="4786314" y="1500174"/>
            <a:ext cx="3744000" cy="5148000"/>
          </a:xfrm>
          <a:prstGeom prst="doubleWave">
            <a:avLst/>
          </a:prstGeom>
          <a:solidFill>
            <a:srgbClr val="FFC000">
              <a:alpha val="20000"/>
            </a:srgb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ru-RU" sz="28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>
              <a:defRPr/>
            </a:pPr>
            <a:endParaRPr lang="ru-RU" sz="28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>
              <a:defRPr/>
            </a:pPr>
            <a:endParaRPr lang="ru-RU" sz="28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>
              <a:defRPr/>
            </a:pPr>
            <a:endParaRPr lang="ru-RU" sz="28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>
              <a:defRPr/>
            </a:pPr>
            <a:endParaRPr lang="ru-RU" sz="28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>
              <a:defRPr/>
            </a:pPr>
            <a:r>
              <a:rPr lang="ru-RU" sz="2800" dirty="0" smtClean="0">
                <a:solidFill>
                  <a:schemeClr val="tx1"/>
                </a:solidFill>
                <a:latin typeface="Monotype Corsiva" pitchFamily="66" charset="0"/>
              </a:rPr>
              <a:t>Этим же Законом был учрежден знак особого отличия  - медаль «Золотая Звезда». </a:t>
            </a:r>
            <a:endParaRPr lang="ru-RU" sz="2800" b="1" dirty="0" smtClean="0">
              <a:solidFill>
                <a:schemeClr val="tx1"/>
              </a:solidFill>
              <a:latin typeface="Monotype Corsiva" pitchFamily="66" charset="0"/>
            </a:endParaRPr>
          </a:p>
        </p:txBody>
      </p:sp>
      <p:pic>
        <p:nvPicPr>
          <p:cNvPr id="9" name="Picture 4" descr="http://communist.ucoz.ru/Forums/holiday/9maya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1357298"/>
            <a:ext cx="1699200" cy="2124000"/>
          </a:xfrm>
          <a:prstGeom prst="rect">
            <a:avLst/>
          </a:prstGeom>
          <a:noFill/>
        </p:spPr>
      </p:pic>
      <p:sp>
        <p:nvSpPr>
          <p:cNvPr id="16386" name="AutoShape 2" descr="Hero of the USSR Gold Star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6388" name="AutoShape 4" descr="Hero of the USSR Gold Star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6390" name="AutoShape 6" descr="https://s11022.edu35.ru/images/%D0%97%D0%B2%D0%B5%D0%B7%D0%B4%D0%B0_%D0%B3%D0%B5%D1%80%D0%BE%D1%8F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6392" name="Picture 8" descr="http://photo-zhurnal.ru/images/2022736_kartinki-medal-zolotaya-zvezd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2071678"/>
            <a:ext cx="1174860" cy="219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394" name="AutoShape 10" descr="https://go3.imgsmail.ru/imgpreview?key=42d01562313f853&amp;mb=imgdb_preview_15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743852" cy="1143008"/>
          </a:xfrm>
          <a:ln w="19050">
            <a:solidFill>
              <a:schemeClr val="accent6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Monotype Corsiva" pitchFamily="66" charset="0"/>
              </a:rPr>
              <a:t>Сергей Константинович Крикалёв</a:t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(родился в1958 году)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42844" y="72618"/>
            <a:ext cx="8858312" cy="6632585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Двойная волна 6"/>
          <p:cNvSpPr/>
          <p:nvPr/>
        </p:nvSpPr>
        <p:spPr>
          <a:xfrm>
            <a:off x="571472" y="1500174"/>
            <a:ext cx="3744000" cy="5148000"/>
          </a:xfrm>
          <a:prstGeom prst="doubleWave">
            <a:avLst/>
          </a:prstGeom>
          <a:solidFill>
            <a:srgbClr val="FFC000">
              <a:alpha val="20000"/>
            </a:srgb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8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>
              <a:defRPr/>
            </a:pPr>
            <a:endParaRPr lang="ru-RU" sz="28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>
              <a:defRPr/>
            </a:pPr>
            <a:endParaRPr lang="ru-RU" sz="28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>
              <a:defRPr/>
            </a:pPr>
            <a:endParaRPr lang="ru-RU" sz="28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>
              <a:defRPr/>
            </a:pPr>
            <a:endParaRPr lang="ru-RU" sz="28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>
              <a:defRPr/>
            </a:pPr>
            <a:endParaRPr lang="ru-RU" sz="2800" dirty="0" smtClean="0">
              <a:solidFill>
                <a:schemeClr val="tx1"/>
              </a:solidFill>
              <a:latin typeface="Monotype Corsiva" pitchFamily="66" charset="0"/>
              <a:cs typeface="Arial" panose="020B0604020202020204" pitchFamily="34" charset="0"/>
            </a:endParaRPr>
          </a:p>
        </p:txBody>
      </p:sp>
      <p:sp>
        <p:nvSpPr>
          <p:cNvPr id="8" name="Двойная волна 7"/>
          <p:cNvSpPr/>
          <p:nvPr/>
        </p:nvSpPr>
        <p:spPr>
          <a:xfrm>
            <a:off x="4799014" y="1482712"/>
            <a:ext cx="3744000" cy="5148000"/>
          </a:xfrm>
          <a:prstGeom prst="doubleWave">
            <a:avLst/>
          </a:prstGeom>
          <a:solidFill>
            <a:srgbClr val="FFC000">
              <a:alpha val="20000"/>
            </a:srgb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800" dirty="0" smtClean="0">
                <a:solidFill>
                  <a:schemeClr val="tx1"/>
                </a:solidFill>
                <a:latin typeface="Monotype Corsiva" pitchFamily="66" charset="0"/>
              </a:rPr>
              <a:t>Космонавт, рекордсмен Земли по суммарному времени пребывания в космосе (</a:t>
            </a:r>
            <a:r>
              <a:rPr lang="ru-RU" sz="2800" dirty="0" smtClean="0">
                <a:solidFill>
                  <a:srgbClr val="C00000"/>
                </a:solidFill>
                <a:latin typeface="Monotype Corsiva" pitchFamily="66" charset="0"/>
              </a:rPr>
              <a:t>803 дня </a:t>
            </a:r>
            <a:r>
              <a:rPr lang="ru-RU" sz="2800" dirty="0" smtClean="0">
                <a:solidFill>
                  <a:schemeClr val="tx1"/>
                </a:solidFill>
                <a:latin typeface="Monotype Corsiva" pitchFamily="66" charset="0"/>
              </a:rPr>
              <a:t>за шесть стартов ). Первый награждён   Золотой Звездой   в </a:t>
            </a:r>
            <a:r>
              <a:rPr lang="ru-RU" sz="2800" dirty="0" smtClean="0">
                <a:solidFill>
                  <a:srgbClr val="C00000"/>
                </a:solidFill>
                <a:latin typeface="Monotype Corsiva" pitchFamily="66" charset="0"/>
              </a:rPr>
              <a:t>1992</a:t>
            </a:r>
            <a:r>
              <a:rPr lang="ru-RU" sz="2800" dirty="0" smtClean="0">
                <a:solidFill>
                  <a:schemeClr val="tx1"/>
                </a:solidFill>
                <a:latin typeface="Monotype Corsiva" pitchFamily="66" charset="0"/>
              </a:rPr>
              <a:t> году.  Героем Советского Союза он стал еще  в </a:t>
            </a:r>
            <a:r>
              <a:rPr lang="ru-RU" sz="2800" dirty="0" smtClean="0">
                <a:solidFill>
                  <a:srgbClr val="C00000"/>
                </a:solidFill>
                <a:latin typeface="Monotype Corsiva" pitchFamily="66" charset="0"/>
              </a:rPr>
              <a:t>1989</a:t>
            </a: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  </a:t>
            </a:r>
            <a:r>
              <a:rPr lang="ru-RU" sz="2800" dirty="0" smtClean="0">
                <a:solidFill>
                  <a:schemeClr val="tx1"/>
                </a:solidFill>
                <a:latin typeface="Monotype Corsiva" pitchFamily="66" charset="0"/>
              </a:rPr>
              <a:t>году.</a:t>
            </a:r>
            <a:endParaRPr lang="ru-RU" sz="2800" b="1" dirty="0" smtClean="0">
              <a:solidFill>
                <a:schemeClr val="tx1"/>
              </a:solidFill>
              <a:latin typeface="Monotype Corsiva" pitchFamily="66" charset="0"/>
            </a:endParaRPr>
          </a:p>
        </p:txBody>
      </p:sp>
      <p:pic>
        <p:nvPicPr>
          <p:cNvPr id="9" name="Picture 2" descr="http://peoples.ru/military/cosmos/sergey_krikalev/krikalev_180px-krikalev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428868"/>
            <a:ext cx="1948872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4" descr="http://communist.ucoz.ru/Forums/holiday/9maya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1428736"/>
            <a:ext cx="1382400" cy="1728000"/>
          </a:xfrm>
          <a:prstGeom prst="rect">
            <a:avLst/>
          </a:prstGeom>
          <a:noFill/>
        </p:spPr>
      </p:pic>
      <p:sp>
        <p:nvSpPr>
          <p:cNvPr id="20482" name="AutoShape 2" descr="https://go2.imgsmail.ru/imgpreview?key=http%3A%2F%2Fupload.wikimedia.org%2Fwikipedia%2Fcommons%2Fthumb%2F5%2F58%2FSergei_Krikalev.jpg%2F260px-Sergei_Krikalev.jpg&amp;mb=wikipedia_preview_001&amp;w=1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743852" cy="1143008"/>
          </a:xfrm>
          <a:ln w="19050">
            <a:solidFill>
              <a:schemeClr val="accent6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Monotype Corsiva" pitchFamily="66" charset="0"/>
              </a:rPr>
              <a:t>Осканов Суламбек  Сусаркулович</a:t>
            </a:r>
            <a:r>
              <a:rPr lang="en-US" dirty="0" smtClean="0">
                <a:latin typeface="Monotype Corsiva" pitchFamily="66" charset="0"/>
              </a:rPr>
              <a:t/>
            </a:r>
            <a:br>
              <a:rPr lang="en-US" dirty="0" smtClean="0">
                <a:latin typeface="Monotype Corsiva" pitchFamily="66" charset="0"/>
              </a:rPr>
            </a:br>
            <a:r>
              <a:rPr lang="en-US" dirty="0" smtClean="0">
                <a:latin typeface="Monotype Corsiva" pitchFamily="66" charset="0"/>
              </a:rPr>
              <a:t>(1943 – 1992)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42844" y="72618"/>
            <a:ext cx="8858312" cy="6632585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Двойная волна 6"/>
          <p:cNvSpPr/>
          <p:nvPr/>
        </p:nvSpPr>
        <p:spPr>
          <a:xfrm>
            <a:off x="571472" y="1500174"/>
            <a:ext cx="3744000" cy="5148000"/>
          </a:xfrm>
          <a:prstGeom prst="doubleWave">
            <a:avLst/>
          </a:prstGeom>
          <a:solidFill>
            <a:srgbClr val="FFC000">
              <a:alpha val="20000"/>
            </a:srgb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8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>
              <a:defRPr/>
            </a:pPr>
            <a:endParaRPr lang="ru-RU" sz="28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>
              <a:defRPr/>
            </a:pPr>
            <a:endParaRPr lang="ru-RU" sz="28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>
              <a:defRPr/>
            </a:pPr>
            <a:endParaRPr lang="ru-RU" sz="28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>
              <a:defRPr/>
            </a:pPr>
            <a:endParaRPr lang="ru-RU" sz="28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>
              <a:defRPr/>
            </a:pPr>
            <a:endParaRPr lang="ru-RU" sz="2800" dirty="0" smtClean="0">
              <a:solidFill>
                <a:schemeClr val="tx1"/>
              </a:solidFill>
              <a:latin typeface="Monotype Corsiva" pitchFamily="66" charset="0"/>
              <a:cs typeface="Arial" panose="020B0604020202020204" pitchFamily="34" charset="0"/>
            </a:endParaRPr>
          </a:p>
        </p:txBody>
      </p:sp>
      <p:sp>
        <p:nvSpPr>
          <p:cNvPr id="8" name="Двойная волна 7"/>
          <p:cNvSpPr/>
          <p:nvPr/>
        </p:nvSpPr>
        <p:spPr>
          <a:xfrm>
            <a:off x="4786314" y="1710000"/>
            <a:ext cx="3744000" cy="5148000"/>
          </a:xfrm>
          <a:prstGeom prst="doubleWave">
            <a:avLst/>
          </a:prstGeom>
          <a:solidFill>
            <a:srgbClr val="FFC000">
              <a:alpha val="20000"/>
            </a:srgb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800" dirty="0" smtClean="0">
                <a:solidFill>
                  <a:schemeClr val="tx1"/>
                </a:solidFill>
                <a:latin typeface="Monotype Corsiva" pitchFamily="66" charset="0"/>
              </a:rPr>
              <a:t>Командир Липецкого авиацентра , генерал-майор. Погиб  в1992 г., уводя неисправный самолет МиГ-29 . Указом Президента Российской Федерации   присвоено звание </a:t>
            </a:r>
            <a:r>
              <a:rPr lang="ru-RU" sz="2800" u="sng" dirty="0" smtClean="0">
                <a:solidFill>
                  <a:schemeClr val="tx1"/>
                </a:solidFill>
                <a:latin typeface="Monotype Corsiva" pitchFamily="66" charset="0"/>
              </a:rPr>
              <a:t>Героя Российской Федерации </a:t>
            </a:r>
            <a:r>
              <a:rPr lang="ru-RU" sz="2800" dirty="0" smtClean="0">
                <a:solidFill>
                  <a:schemeClr val="tx1"/>
                </a:solidFill>
                <a:latin typeface="Monotype Corsiva" pitchFamily="66" charset="0"/>
              </a:rPr>
              <a:t>(посмертно</a:t>
            </a:r>
            <a:r>
              <a:rPr lang="ru-RU" sz="2800" dirty="0" smtClean="0">
                <a:solidFill>
                  <a:schemeClr val="tx1"/>
                </a:solidFill>
              </a:rPr>
              <a:t>).</a:t>
            </a:r>
            <a:endParaRPr lang="ru-RU" sz="2800" b="1" dirty="0" smtClean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65538" name="AutoShape 2" descr="https://ic.pics.livejournal.com/adam_tsechoev/61118622/128349/128349_6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65540" name="Picture 4" descr="https://structure.mil.ru/images/Oskanov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428868"/>
            <a:ext cx="2039999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4" descr="http://communist.ucoz.ru/Forums/holiday/9maya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1428736"/>
            <a:ext cx="1584000" cy="19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85729"/>
            <a:ext cx="7743852" cy="6429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Интернет - ресурсы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14282" y="1000108"/>
            <a:ext cx="8715436" cy="5500726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sz="2000" dirty="0" smtClean="0"/>
              <a:t>Кутузов </a:t>
            </a:r>
            <a:r>
              <a:rPr lang="de-LU" sz="2000" dirty="0" smtClean="0">
                <a:hlinkClick r:id="rId2"/>
              </a:rPr>
              <a:t>http://ansya.ru/health/borodinskoe-srajenie-1812-goda/2.jpg</a:t>
            </a:r>
            <a:endParaRPr lang="ru-RU" sz="2000" dirty="0" smtClean="0"/>
          </a:p>
          <a:p>
            <a:pPr algn="l"/>
            <a:r>
              <a:rPr lang="ru-RU" sz="2000" dirty="0" smtClean="0"/>
              <a:t>Де Толли - </a:t>
            </a:r>
            <a:r>
              <a:rPr lang="de-LU" sz="2000" dirty="0" smtClean="0">
                <a:hlinkClick r:id="rId3"/>
              </a:rPr>
              <a:t>http://poznaemvmeste.ru/images/2/000365.jpg</a:t>
            </a:r>
            <a:endParaRPr lang="ru-RU" sz="2000" dirty="0" smtClean="0"/>
          </a:p>
          <a:p>
            <a:pPr algn="l"/>
            <a:r>
              <a:rPr lang="ru-RU" sz="2000" dirty="0" smtClean="0"/>
              <a:t>Дибич - </a:t>
            </a:r>
            <a:r>
              <a:rPr lang="de-LU" sz="2000" dirty="0" smtClean="0">
                <a:hlinkClick r:id="rId4"/>
              </a:rPr>
              <a:t>http://ruskline.ru/images/2011/21207.jpg</a:t>
            </a:r>
            <a:endParaRPr lang="ru-RU" sz="2000" dirty="0" smtClean="0"/>
          </a:p>
          <a:p>
            <a:pPr algn="l"/>
            <a:r>
              <a:rPr lang="ru-RU" sz="2000" dirty="0" err="1" smtClean="0"/>
              <a:t>Эреванский</a:t>
            </a:r>
            <a:r>
              <a:rPr lang="ru-RU" sz="2000" dirty="0" smtClean="0"/>
              <a:t> - </a:t>
            </a:r>
            <a:r>
              <a:rPr lang="de-LU" sz="2000" dirty="0" smtClean="0">
                <a:hlinkClick r:id="rId5"/>
              </a:rPr>
              <a:t>http://navegante.ru/Insignia/Down/Paskevich.jpg</a:t>
            </a:r>
            <a:endParaRPr lang="ru-RU" sz="2000" dirty="0" smtClean="0"/>
          </a:p>
          <a:p>
            <a:pPr algn="l"/>
            <a:r>
              <a:rPr lang="ru-RU" sz="2000" dirty="0" smtClean="0"/>
              <a:t>Орден святого Георгия Победоносца </a:t>
            </a:r>
            <a:r>
              <a:rPr lang="de-LU" sz="2000" dirty="0" smtClean="0">
                <a:hlinkClick r:id="rId6"/>
              </a:rPr>
              <a:t>http://ceae.ru/files/sv3.JPG</a:t>
            </a:r>
            <a:endParaRPr lang="ru-RU" sz="2000" dirty="0" smtClean="0"/>
          </a:p>
          <a:p>
            <a:pPr algn="l"/>
            <a:r>
              <a:rPr lang="ru-RU" sz="2000" dirty="0" smtClean="0"/>
              <a:t>Гвоздика - </a:t>
            </a:r>
            <a:r>
              <a:rPr lang="de-LU" sz="2000" dirty="0" smtClean="0">
                <a:hlinkClick r:id="rId7"/>
              </a:rPr>
              <a:t>http://playcast.ru/uploads/2018/04/14/25048307.png</a:t>
            </a:r>
            <a:r>
              <a:rPr lang="ru-RU" sz="2000" dirty="0" smtClean="0"/>
              <a:t>,</a:t>
            </a:r>
          </a:p>
          <a:p>
            <a:pPr algn="l"/>
            <a:r>
              <a:rPr lang="de-LU" sz="2000" dirty="0" smtClean="0">
                <a:hlinkClick r:id="rId8"/>
              </a:rPr>
              <a:t>http://communist.ucoz.ru/Forums/holiday/9maya1.png</a:t>
            </a:r>
            <a:endParaRPr lang="ru-RU" sz="2000" dirty="0" smtClean="0"/>
          </a:p>
          <a:p>
            <a:pPr algn="l"/>
            <a:r>
              <a:rPr lang="ru-RU" sz="2000" dirty="0" smtClean="0"/>
              <a:t>Помним, гордимся - </a:t>
            </a:r>
            <a:r>
              <a:rPr lang="de-LU" sz="2000" dirty="0" smtClean="0">
                <a:hlinkClick r:id="rId9"/>
              </a:rPr>
              <a:t>http://www.playcast.ru/uploads/2014/05/05/8485459.png</a:t>
            </a:r>
            <a:endParaRPr lang="ru-RU" sz="2000" dirty="0" smtClean="0"/>
          </a:p>
          <a:p>
            <a:pPr algn="l"/>
            <a:r>
              <a:rPr lang="ru-RU" sz="2000" dirty="0" smtClean="0"/>
              <a:t>М.Водопьянов - </a:t>
            </a:r>
            <a:r>
              <a:rPr lang="de-LU" sz="2000" dirty="0" smtClean="0">
                <a:hlinkClick r:id="rId10"/>
              </a:rPr>
              <a:t>http://f.mypage.ru/e0936b51c68b5dbeb41e0614e127a095_930bf6c9927d86c437ba529e041aa7e5.jpg</a:t>
            </a:r>
            <a:endParaRPr lang="ru-RU" sz="2000" dirty="0" smtClean="0"/>
          </a:p>
          <a:p>
            <a:pPr algn="l"/>
            <a:r>
              <a:rPr lang="ru-RU" sz="2000" dirty="0" smtClean="0"/>
              <a:t>Фото 7 лётчиков - </a:t>
            </a:r>
            <a:r>
              <a:rPr lang="de-LU" sz="2000" dirty="0" smtClean="0">
                <a:hlinkClick r:id="rId11"/>
              </a:rPr>
              <a:t>http://cdn21.img.ria.ru/images/99428/94/994289453_0:142:3138:1907_600x0_80_0_0_3630be4f7670738ae04890edcd448dc7.jpg</a:t>
            </a:r>
            <a:endParaRPr lang="ru-RU" sz="2000" dirty="0" smtClean="0"/>
          </a:p>
          <a:p>
            <a:pPr algn="l"/>
            <a:r>
              <a:rPr lang="ru-RU" sz="2000" dirty="0" smtClean="0"/>
              <a:t>Николай </a:t>
            </a:r>
            <a:r>
              <a:rPr lang="ru-RU" sz="2000" dirty="0" err="1" smtClean="0"/>
              <a:t>Каманин</a:t>
            </a:r>
            <a:r>
              <a:rPr lang="ru-RU" sz="2000" dirty="0" smtClean="0"/>
              <a:t> - </a:t>
            </a:r>
            <a:r>
              <a:rPr lang="de-LU" sz="2000" dirty="0" smtClean="0">
                <a:hlinkClick r:id="rId12"/>
              </a:rPr>
              <a:t>https://arhivurokov.ru/multiurok/html/2017/06/29/s_595510e26ecb7/655173_1.png</a:t>
            </a:r>
            <a:endParaRPr lang="ru-RU" sz="2000" dirty="0" smtClean="0"/>
          </a:p>
          <a:p>
            <a:pPr algn="l"/>
            <a:r>
              <a:rPr lang="ru-RU" sz="2000" dirty="0" smtClean="0"/>
              <a:t>Сигизмунд </a:t>
            </a:r>
            <a:r>
              <a:rPr lang="ru-RU" sz="2000" dirty="0" err="1" smtClean="0"/>
              <a:t>Леваневский</a:t>
            </a:r>
            <a:r>
              <a:rPr lang="ru-RU" sz="2000" dirty="0" smtClean="0"/>
              <a:t> - </a:t>
            </a:r>
            <a:r>
              <a:rPr lang="de-LU" sz="2000" dirty="0" smtClean="0">
                <a:hlinkClick r:id="rId13"/>
              </a:rPr>
              <a:t>https://ic.pics.livejournal.com/carter38/23679758/1428645/1428645_600.jpg</a:t>
            </a:r>
            <a:endParaRPr lang="ru-RU" sz="2000" dirty="0" smtClean="0"/>
          </a:p>
          <a:p>
            <a:pPr algn="l"/>
            <a:endParaRPr lang="ru-RU" sz="2000" dirty="0" smtClean="0"/>
          </a:p>
          <a:p>
            <a:pPr algn="l"/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85729"/>
            <a:ext cx="7743852" cy="6429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Интернет - ресурсы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57158" y="1214422"/>
            <a:ext cx="8501122" cy="535785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sz="2200" dirty="0" smtClean="0"/>
              <a:t>Анатолий </a:t>
            </a:r>
            <a:r>
              <a:rPr lang="ru-RU" sz="2200" dirty="0" err="1" smtClean="0"/>
              <a:t>Ляпидевский</a:t>
            </a:r>
            <a:r>
              <a:rPr lang="ru-RU" sz="2200" dirty="0" smtClean="0"/>
              <a:t> - </a:t>
            </a:r>
            <a:r>
              <a:rPr lang="de-LU" sz="2200" dirty="0" smtClean="0">
                <a:hlinkClick r:id="rId2"/>
              </a:rPr>
              <a:t>https://stuki-druki.com/biofoto/Anatoliy-Lyapidevskiy-01.jpg</a:t>
            </a:r>
            <a:endParaRPr lang="ru-RU" sz="2200" dirty="0" smtClean="0"/>
          </a:p>
          <a:p>
            <a:pPr algn="l"/>
            <a:r>
              <a:rPr lang="ru-RU" sz="2200" dirty="0" smtClean="0"/>
              <a:t>Василий </a:t>
            </a:r>
            <a:r>
              <a:rPr lang="ru-RU" sz="2200" dirty="0" err="1" smtClean="0"/>
              <a:t>Молоков</a:t>
            </a:r>
            <a:r>
              <a:rPr lang="ru-RU" sz="2200" dirty="0" smtClean="0"/>
              <a:t> - </a:t>
            </a:r>
            <a:r>
              <a:rPr lang="de-LU" sz="2200" dirty="0" smtClean="0">
                <a:hlinkClick r:id="rId3"/>
              </a:rPr>
              <a:t>http://rosgeroika.ru/scripts/timthumb.php?src=assets/images/foto%208/mediapreview.jpg&amp;w=180</a:t>
            </a:r>
            <a:endParaRPr lang="ru-RU" sz="2200" dirty="0" smtClean="0"/>
          </a:p>
          <a:p>
            <a:pPr algn="l"/>
            <a:r>
              <a:rPr lang="ru-RU" sz="2200" dirty="0" smtClean="0"/>
              <a:t>Маврикий Слепнёв - </a:t>
            </a:r>
            <a:r>
              <a:rPr lang="de-LU" sz="2200" dirty="0" smtClean="0">
                <a:hlinkClick r:id="rId4"/>
              </a:rPr>
              <a:t>https://tumentoday.ru/media/uploads/2017/08/03/139-4-4.gif</a:t>
            </a:r>
            <a:endParaRPr lang="ru-RU" sz="2200" dirty="0" smtClean="0"/>
          </a:p>
          <a:p>
            <a:pPr algn="l"/>
            <a:r>
              <a:rPr lang="ru-RU" sz="2200" dirty="0" smtClean="0"/>
              <a:t>Марина Раскова - </a:t>
            </a:r>
            <a:r>
              <a:rPr lang="de-LU" sz="2200" dirty="0" smtClean="0">
                <a:hlinkClick r:id="rId5"/>
              </a:rPr>
              <a:t>http://lipetskmedia.ru/image/2012/05/%D0%9C%D0%B0%D1%80%D0%B8%D0%BD%D0%B0%20%D0%A0%D0%B0%D1%81%D0%BA%D0%BE%D0%B2%D0%B0.jpg</a:t>
            </a:r>
            <a:endParaRPr lang="ru-RU" sz="2200" dirty="0" smtClean="0"/>
          </a:p>
          <a:p>
            <a:pPr algn="l"/>
            <a:r>
              <a:rPr lang="ru-RU" sz="2200" dirty="0" smtClean="0"/>
              <a:t>Валентина Гризодубова - </a:t>
            </a:r>
            <a:r>
              <a:rPr lang="de-LU" sz="2200" dirty="0" smtClean="0">
                <a:hlinkClick r:id="rId6"/>
              </a:rPr>
              <a:t>http://eurasian-defence.ru/sites/default/files/data/200305/ubova_vs.jpg</a:t>
            </a:r>
            <a:endParaRPr lang="ru-RU" sz="2200" dirty="0" smtClean="0"/>
          </a:p>
          <a:p>
            <a:pPr algn="l"/>
            <a:r>
              <a:rPr lang="ru-RU" sz="2200" dirty="0" smtClean="0"/>
              <a:t>Полина Осипенко - </a:t>
            </a:r>
            <a:r>
              <a:rPr lang="de-LU" sz="2200" dirty="0" smtClean="0">
                <a:hlinkClick r:id="rId7"/>
              </a:rPr>
              <a:t>http://gsiwinner.ru/images/thumbnails/images/istorija/geroi-sssr/3-fill-146x190.jpg</a:t>
            </a:r>
            <a:endParaRPr lang="ru-RU" sz="2200" dirty="0" smtClean="0"/>
          </a:p>
          <a:p>
            <a:pPr algn="l"/>
            <a:r>
              <a:rPr lang="ru-RU" sz="2200" dirty="0" smtClean="0"/>
              <a:t>Жуков Г.К. - </a:t>
            </a:r>
            <a:r>
              <a:rPr lang="de-LU" sz="2200" dirty="0" smtClean="0">
                <a:hlinkClick r:id="rId8"/>
              </a:rPr>
              <a:t>http://pereslavl-avto.ru/wp-content/uploads/2016/11/zhukov.jpg</a:t>
            </a:r>
            <a:endParaRPr lang="ru-RU" sz="2200" dirty="0" smtClean="0"/>
          </a:p>
          <a:p>
            <a:pPr algn="l"/>
            <a:r>
              <a:rPr lang="ru-RU" sz="2200" dirty="0" smtClean="0"/>
              <a:t>Покрышкин - </a:t>
            </a:r>
            <a:r>
              <a:rPr lang="de-LU" sz="2200" dirty="0" smtClean="0">
                <a:hlinkClick r:id="rId9"/>
              </a:rPr>
              <a:t>http://io.nios.ru/sites/io.nios.ru/files/images/image009_7.jpg</a:t>
            </a:r>
            <a:endParaRPr lang="ru-RU" sz="2200" dirty="0" smtClean="0"/>
          </a:p>
          <a:p>
            <a:pPr algn="l"/>
            <a:endParaRPr lang="ru-RU" sz="2200" dirty="0" smtClean="0"/>
          </a:p>
          <a:p>
            <a:pPr algn="l"/>
            <a:endParaRPr lang="ru-RU" sz="2200" dirty="0" smtClean="0"/>
          </a:p>
          <a:p>
            <a:pPr algn="l"/>
            <a:endParaRPr lang="ru-RU" sz="2200" dirty="0" smtClean="0"/>
          </a:p>
          <a:p>
            <a:pPr algn="l"/>
            <a:endParaRPr lang="ru-RU" sz="22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668000" cy="972000"/>
          </a:xfrm>
          <a:ln w="19050">
            <a:solidFill>
              <a:schemeClr val="accent6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dirty="0" smtClean="0">
                <a:latin typeface="Monotype Corsiva" pitchFamily="66" charset="0"/>
              </a:rPr>
              <a:t>Орден Святого Георгия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42844" y="72618"/>
            <a:ext cx="8858312" cy="6632585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Двойная волна 6"/>
          <p:cNvSpPr/>
          <p:nvPr/>
        </p:nvSpPr>
        <p:spPr>
          <a:xfrm>
            <a:off x="4929190" y="1357298"/>
            <a:ext cx="3744000" cy="5256000"/>
          </a:xfrm>
          <a:prstGeom prst="doubleWave">
            <a:avLst/>
          </a:prstGeom>
          <a:solidFill>
            <a:srgbClr val="FFC000">
              <a:alpha val="20000"/>
            </a:srgb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8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>
              <a:defRPr/>
            </a:pPr>
            <a:endParaRPr lang="ru-RU" sz="28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>
              <a:defRPr/>
            </a:pPr>
            <a:endParaRPr lang="ru-RU" sz="28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>
              <a:defRPr/>
            </a:pPr>
            <a:endParaRPr lang="ru-RU" sz="28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>
              <a:defRPr/>
            </a:pPr>
            <a:endParaRPr lang="ru-RU" sz="28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>
              <a:defRPr/>
            </a:pPr>
            <a:endParaRPr lang="ru-RU" sz="2800" dirty="0" smtClean="0">
              <a:solidFill>
                <a:schemeClr val="tx1"/>
              </a:solidFill>
              <a:latin typeface="Monotype Corsiva" pitchFamily="66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ru-RU" sz="2800" dirty="0" smtClean="0">
              <a:solidFill>
                <a:schemeClr val="tx1"/>
              </a:solidFill>
              <a:latin typeface="Monotype Corsiva" pitchFamily="66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2800" dirty="0" smtClean="0">
                <a:solidFill>
                  <a:schemeClr val="tx1"/>
                </a:solidFill>
                <a:latin typeface="Monotype Corsiva" pitchFamily="66" charset="0"/>
                <a:cs typeface="Arial" panose="020B0604020202020204" pitchFamily="34" charset="0"/>
              </a:rPr>
              <a:t>Учредительница ордена – Екатерина </a:t>
            </a:r>
            <a:r>
              <a:rPr lang="en-US" sz="2800" dirty="0" smtClean="0">
                <a:solidFill>
                  <a:schemeClr val="tx1"/>
                </a:solidFill>
                <a:latin typeface="Monotype Corsiva" pitchFamily="66" charset="0"/>
                <a:cs typeface="Arial" panose="020B0604020202020204" pitchFamily="34" charset="0"/>
              </a:rPr>
              <a:t>II</a:t>
            </a:r>
            <a:endParaRPr lang="ru-RU" sz="2800" dirty="0" smtClean="0">
              <a:solidFill>
                <a:schemeClr val="tx1"/>
              </a:solidFill>
              <a:latin typeface="Monotype Corsiva" pitchFamily="66" charset="0"/>
              <a:cs typeface="Arial" panose="020B0604020202020204" pitchFamily="34" charset="0"/>
            </a:endParaRPr>
          </a:p>
        </p:txBody>
      </p:sp>
      <p:sp>
        <p:nvSpPr>
          <p:cNvPr id="8" name="Двойная волна 7"/>
          <p:cNvSpPr/>
          <p:nvPr/>
        </p:nvSpPr>
        <p:spPr>
          <a:xfrm>
            <a:off x="642910" y="1357298"/>
            <a:ext cx="3744000" cy="5256000"/>
          </a:xfrm>
          <a:prstGeom prst="doubleWave">
            <a:avLst/>
          </a:prstGeom>
          <a:solidFill>
            <a:srgbClr val="FFC000">
              <a:alpha val="20000"/>
            </a:srgb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ru-RU" sz="2800" dirty="0" smtClean="0">
              <a:solidFill>
                <a:schemeClr val="tx1"/>
              </a:solidFill>
              <a:latin typeface="Monotype Corsiva" pitchFamily="66" charset="0"/>
              <a:cs typeface="Arial" panose="020B0604020202020204" pitchFamily="34" charset="0"/>
            </a:endParaRPr>
          </a:p>
          <a:p>
            <a:pPr>
              <a:defRPr/>
            </a:pPr>
            <a:endParaRPr lang="ru-RU" sz="2800" dirty="0" smtClean="0">
              <a:solidFill>
                <a:schemeClr val="tx1"/>
              </a:solidFill>
              <a:latin typeface="Monotype Corsiva" pitchFamily="66" charset="0"/>
              <a:cs typeface="Arial" panose="020B0604020202020204" pitchFamily="34" charset="0"/>
            </a:endParaRPr>
          </a:p>
          <a:p>
            <a:pPr>
              <a:defRPr/>
            </a:pPr>
            <a:endParaRPr lang="ru-RU" sz="2800" dirty="0" smtClean="0">
              <a:solidFill>
                <a:schemeClr val="tx1"/>
              </a:solidFill>
              <a:latin typeface="Monotype Corsiva" pitchFamily="66" charset="0"/>
              <a:cs typeface="Arial" panose="020B0604020202020204" pitchFamily="34" charset="0"/>
            </a:endParaRPr>
          </a:p>
          <a:p>
            <a:pPr>
              <a:defRPr/>
            </a:pPr>
            <a:endParaRPr lang="ru-RU" sz="2800" dirty="0" smtClean="0">
              <a:solidFill>
                <a:schemeClr val="tx1"/>
              </a:solidFill>
              <a:latin typeface="Monotype Corsiva" pitchFamily="66" charset="0"/>
              <a:cs typeface="Arial" panose="020B0604020202020204" pitchFamily="34" charset="0"/>
            </a:endParaRPr>
          </a:p>
          <a:p>
            <a:pPr>
              <a:defRPr/>
            </a:pPr>
            <a:endParaRPr lang="ru-RU" sz="2800" dirty="0" smtClean="0">
              <a:solidFill>
                <a:schemeClr val="tx1"/>
              </a:solidFill>
              <a:latin typeface="Monotype Corsiva" pitchFamily="66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2800" dirty="0" smtClean="0">
                <a:solidFill>
                  <a:schemeClr val="tx1"/>
                </a:solidFill>
                <a:latin typeface="Monotype Corsiva" pitchFamily="66" charset="0"/>
                <a:cs typeface="Arial" panose="020B0604020202020204" pitchFamily="34" charset="0"/>
              </a:rPr>
              <a:t>учреждён в  декабре</a:t>
            </a:r>
            <a:r>
              <a:rPr lang="ru-RU" sz="2800" u="sng" dirty="0" smtClean="0">
                <a:solidFill>
                  <a:srgbClr val="C00000"/>
                </a:solidFill>
                <a:latin typeface="Monotype Corsiva" pitchFamily="66" charset="0"/>
                <a:cs typeface="Arial" panose="020B0604020202020204" pitchFamily="34" charset="0"/>
              </a:rPr>
              <a:t>1769</a:t>
            </a:r>
            <a:r>
              <a:rPr lang="ru-RU" sz="2800" dirty="0" smtClean="0">
                <a:solidFill>
                  <a:schemeClr val="tx1"/>
                </a:solidFill>
                <a:latin typeface="Monotype Corsiva" pitchFamily="66" charset="0"/>
                <a:cs typeface="Arial" panose="020B0604020202020204" pitchFamily="34" charset="0"/>
              </a:rPr>
              <a:t> г. До </a:t>
            </a:r>
            <a:r>
              <a:rPr lang="ru-RU" sz="2800" dirty="0" smtClean="0">
                <a:solidFill>
                  <a:srgbClr val="C00000"/>
                </a:solidFill>
                <a:latin typeface="Monotype Corsiva" pitchFamily="66" charset="0"/>
                <a:cs typeface="Arial" panose="020B0604020202020204" pitchFamily="34" charset="0"/>
              </a:rPr>
              <a:t>1917</a:t>
            </a:r>
            <a:r>
              <a:rPr lang="ru-RU" sz="2800" dirty="0" smtClean="0">
                <a:solidFill>
                  <a:schemeClr val="tx1"/>
                </a:solidFill>
                <a:latin typeface="Monotype Corsiva" pitchFamily="66" charset="0"/>
                <a:cs typeface="Arial" panose="020B0604020202020204" pitchFamily="34" charset="0"/>
              </a:rPr>
              <a:t> года </a:t>
            </a:r>
            <a:r>
              <a:rPr lang="ru-RU" sz="2800" dirty="0" smtClean="0">
                <a:solidFill>
                  <a:srgbClr val="C00000"/>
                </a:solidFill>
                <a:latin typeface="Monotype Corsiva" pitchFamily="66" charset="0"/>
                <a:cs typeface="Arial" panose="020B0604020202020204" pitchFamily="34" charset="0"/>
              </a:rPr>
              <a:t>9 декабря </a:t>
            </a:r>
            <a:r>
              <a:rPr lang="ru-RU" sz="2800" dirty="0" smtClean="0">
                <a:solidFill>
                  <a:schemeClr val="tx1"/>
                </a:solidFill>
                <a:latin typeface="Monotype Corsiva" pitchFamily="66" charset="0"/>
                <a:cs typeface="Arial" panose="020B0604020202020204" pitchFamily="34" charset="0"/>
              </a:rPr>
              <a:t>отмечался  праздник георгиевских кавалеров</a:t>
            </a:r>
            <a:r>
              <a:rPr lang="en-US" sz="2800" dirty="0" smtClean="0">
                <a:solidFill>
                  <a:schemeClr val="tx1"/>
                </a:solidFill>
                <a:latin typeface="Monotype Corsiva" pitchFamily="66" charset="0"/>
                <a:cs typeface="Arial" panose="020B0604020202020204" pitchFamily="34" charset="0"/>
              </a:rPr>
              <a:t>.</a:t>
            </a:r>
            <a:endParaRPr lang="ru-RU" sz="2800" dirty="0">
              <a:solidFill>
                <a:schemeClr val="tx1"/>
              </a:solidFill>
              <a:latin typeface="Monotype Corsiva" pitchFamily="66" charset="0"/>
              <a:cs typeface="Arial" panose="020B0604020202020204" pitchFamily="34" charset="0"/>
            </a:endParaRPr>
          </a:p>
        </p:txBody>
      </p:sp>
      <p:pic>
        <p:nvPicPr>
          <p:cNvPr id="9" name="Picture 2" descr="http://ceae.ru/files/sv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2000240"/>
            <a:ext cx="1308166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2143116"/>
            <a:ext cx="2183806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85729"/>
            <a:ext cx="7743852" cy="6429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Интернет-ресурсы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14282" y="1214422"/>
            <a:ext cx="8429684" cy="5429288"/>
          </a:xfrm>
        </p:spPr>
        <p:txBody>
          <a:bodyPr/>
          <a:lstStyle/>
          <a:p>
            <a:pPr algn="l"/>
            <a:r>
              <a:rPr lang="ru-RU" sz="2000" dirty="0" smtClean="0"/>
              <a:t>Сергей </a:t>
            </a:r>
            <a:r>
              <a:rPr lang="ru-RU" sz="2000" dirty="0" err="1" smtClean="0"/>
              <a:t>Крикалёв</a:t>
            </a:r>
            <a:r>
              <a:rPr lang="ru-RU" sz="2000" dirty="0" smtClean="0"/>
              <a:t> - </a:t>
            </a:r>
            <a:r>
              <a:rPr lang="de-LU" sz="2000" dirty="0" smtClean="0">
                <a:hlinkClick r:id="rId2"/>
              </a:rPr>
              <a:t>http://peoples.ru/military/cosmos/sergey_krikalev/krikalev_180px-krikalev2.jpg</a:t>
            </a:r>
            <a:endParaRPr lang="ru-RU" sz="2000" dirty="0" smtClean="0"/>
          </a:p>
          <a:p>
            <a:pPr algn="l"/>
            <a:r>
              <a:rPr lang="ru-RU" sz="2000" dirty="0" err="1" smtClean="0"/>
              <a:t>Солодков</a:t>
            </a:r>
            <a:r>
              <a:rPr lang="ru-RU" sz="2000" dirty="0" smtClean="0"/>
              <a:t> Анатолий - </a:t>
            </a:r>
            <a:r>
              <a:rPr lang="de-LU" sz="2000" dirty="0" smtClean="0">
                <a:hlinkClick r:id="rId3"/>
              </a:rPr>
              <a:t>http://maxpark.com/static/u/article_image/13/03/23/tmpGuwtlL.jpeg</a:t>
            </a:r>
            <a:endParaRPr lang="de-LU" sz="2000" dirty="0" smtClean="0"/>
          </a:p>
          <a:p>
            <a:pPr algn="l"/>
            <a:r>
              <a:rPr lang="ru-RU" sz="2000" dirty="0" smtClean="0"/>
              <a:t>Золотая звезда - </a:t>
            </a:r>
            <a:r>
              <a:rPr lang="de-LU" sz="2000" dirty="0" smtClean="0">
                <a:hlinkClick r:id="rId4"/>
              </a:rPr>
              <a:t>https://s11022.edu35.ru/images/%D0%97%D0%B2%D0%B5%D0%B7%D0%B4%D0%B0_%D0%B3%D0%B5%D1%80%D0%BE%D1%8F.jpeg</a:t>
            </a:r>
            <a:endParaRPr lang="ru-RU" sz="2000" dirty="0" smtClean="0"/>
          </a:p>
          <a:p>
            <a:pPr algn="l"/>
            <a:endParaRPr lang="ru-RU" dirty="0" smtClean="0"/>
          </a:p>
          <a:p>
            <a:pPr algn="l"/>
            <a:endParaRPr lang="ru-RU" dirty="0"/>
          </a:p>
        </p:txBody>
      </p:sp>
      <p:sp>
        <p:nvSpPr>
          <p:cNvPr id="5122" name="AutoShape 2" descr="https://5b-class.ucoz.ru/_nw/1/6801164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743852" cy="1143008"/>
          </a:xfrm>
          <a:ln w="19050">
            <a:solidFill>
              <a:schemeClr val="accent6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Monotype Corsiva" pitchFamily="66" charset="0"/>
              </a:rPr>
              <a:t>4 </a:t>
            </a:r>
            <a:r>
              <a:rPr lang="ru-RU" dirty="0" smtClean="0">
                <a:latin typeface="Monotype Corsiva" pitchFamily="66" charset="0"/>
              </a:rPr>
              <a:t>степени отличия ордена Святого Георгия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42844" y="72618"/>
            <a:ext cx="8858312" cy="6632585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Двойная волна 4"/>
          <p:cNvSpPr/>
          <p:nvPr/>
        </p:nvSpPr>
        <p:spPr>
          <a:xfrm>
            <a:off x="2357422" y="1571612"/>
            <a:ext cx="4680000" cy="4500594"/>
          </a:xfrm>
          <a:prstGeom prst="doubleWave">
            <a:avLst/>
          </a:prstGeom>
          <a:solidFill>
            <a:srgbClr val="FFC000">
              <a:alpha val="20000"/>
            </a:srgb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endParaRPr lang="en-US" sz="28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endParaRPr lang="en-US" sz="28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endParaRPr lang="en-US" sz="28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endParaRPr lang="en-US" sz="28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endParaRPr lang="ru-RU" sz="2800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pic>
        <p:nvPicPr>
          <p:cNvPr id="6" name="Picture 4" descr="http://communist.ucoz.ru/Forums/holiday/9maya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35126">
            <a:off x="7155265" y="1261859"/>
            <a:ext cx="1699200" cy="2124000"/>
          </a:xfrm>
          <a:prstGeom prst="rect">
            <a:avLst/>
          </a:prstGeom>
          <a:noFill/>
        </p:spPr>
      </p:pic>
      <p:pic>
        <p:nvPicPr>
          <p:cNvPr id="11" name="Picture 2" descr="http://playcast.ru/uploads/2018/04/14/2504830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5500702"/>
            <a:ext cx="8858312" cy="1357298"/>
          </a:xfrm>
          <a:prstGeom prst="rect">
            <a:avLst/>
          </a:prstGeom>
          <a:noFill/>
        </p:spPr>
      </p:pic>
      <p:pic>
        <p:nvPicPr>
          <p:cNvPr id="7" name="Picture 4" descr="http://communist.ucoz.ru/Forums/holiday/9maya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25925">
            <a:off x="367599" y="1278712"/>
            <a:ext cx="1699200" cy="2124000"/>
          </a:xfrm>
          <a:prstGeom prst="rect">
            <a:avLst/>
          </a:prstGeom>
          <a:noFill/>
        </p:spPr>
      </p:pic>
      <p:pic>
        <p:nvPicPr>
          <p:cNvPr id="8" name="Picture 3" descr="C:\Documents and Settings\Admin\Рабочий стол\4 степени георгиевского крест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2428868"/>
            <a:ext cx="3941228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743852" cy="1143008"/>
          </a:xfrm>
          <a:ln w="19050">
            <a:solidFill>
              <a:schemeClr val="accent6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Monotype Corsiva" pitchFamily="66" charset="0"/>
              </a:rPr>
              <a:t>Михаил  Илларионович Голенищев -Кутузов- Смоленский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42844" y="72618"/>
            <a:ext cx="8858312" cy="6632585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Двойная волна 6"/>
          <p:cNvSpPr/>
          <p:nvPr/>
        </p:nvSpPr>
        <p:spPr>
          <a:xfrm>
            <a:off x="571472" y="1500174"/>
            <a:ext cx="3744000" cy="5148000"/>
          </a:xfrm>
          <a:prstGeom prst="doubleWave">
            <a:avLst/>
          </a:prstGeom>
          <a:solidFill>
            <a:srgbClr val="FFC000">
              <a:alpha val="20000"/>
            </a:srgb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8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>
              <a:defRPr/>
            </a:pPr>
            <a:endParaRPr lang="ru-RU" sz="28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>
              <a:defRPr/>
            </a:pPr>
            <a:endParaRPr lang="ru-RU" sz="28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>
              <a:defRPr/>
            </a:pPr>
            <a:endParaRPr lang="ru-RU" sz="28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>
              <a:defRPr/>
            </a:pPr>
            <a:endParaRPr lang="ru-RU" sz="28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>
              <a:defRPr/>
            </a:pPr>
            <a:endParaRPr lang="ru-RU" sz="2800" dirty="0" smtClean="0">
              <a:solidFill>
                <a:schemeClr val="tx1"/>
              </a:solidFill>
              <a:latin typeface="Monotype Corsiva" pitchFamily="66" charset="0"/>
              <a:cs typeface="Arial" panose="020B0604020202020204" pitchFamily="34" charset="0"/>
            </a:endParaRPr>
          </a:p>
        </p:txBody>
      </p:sp>
      <p:sp>
        <p:nvSpPr>
          <p:cNvPr id="8" name="Двойная волна 7"/>
          <p:cNvSpPr/>
          <p:nvPr/>
        </p:nvSpPr>
        <p:spPr>
          <a:xfrm>
            <a:off x="4786314" y="1500174"/>
            <a:ext cx="3744000" cy="5148000"/>
          </a:xfrm>
          <a:prstGeom prst="doubleWave">
            <a:avLst/>
          </a:prstGeom>
          <a:solidFill>
            <a:srgbClr val="FFC000">
              <a:alpha val="20000"/>
            </a:srgb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800" dirty="0" smtClean="0">
                <a:solidFill>
                  <a:schemeClr val="tx1"/>
                </a:solidFill>
                <a:latin typeface="Monotype Corsiva" pitchFamily="66" charset="0"/>
              </a:rPr>
              <a:t>Князь, генерал-фельдмаршал , </a:t>
            </a:r>
            <a:r>
              <a:rPr lang="ru-RU" sz="2800" dirty="0" smtClean="0">
                <a:solidFill>
                  <a:srgbClr val="C00000"/>
                </a:solidFill>
                <a:latin typeface="Monotype Corsiva" pitchFamily="66" charset="0"/>
              </a:rPr>
              <a:t>полный </a:t>
            </a:r>
            <a:r>
              <a:rPr lang="ru-RU" sz="2800" dirty="0" smtClean="0">
                <a:solidFill>
                  <a:schemeClr val="tx1"/>
                </a:solidFill>
                <a:latin typeface="Monotype Corsiva" pitchFamily="66" charset="0"/>
              </a:rPr>
              <a:t>кавалер ордена Святого Георгия.</a:t>
            </a:r>
            <a:endParaRPr lang="ru-RU" sz="2800" b="1" dirty="0" smtClean="0">
              <a:solidFill>
                <a:schemeClr val="tx1"/>
              </a:solidFill>
              <a:latin typeface="Monotype Corsiva" pitchFamily="66" charset="0"/>
            </a:endParaRPr>
          </a:p>
        </p:txBody>
      </p:sp>
      <p:pic>
        <p:nvPicPr>
          <p:cNvPr id="9" name="Picture 2" descr="http://img0.liveinternet.ru/images/attach/c/7/94/156/94156660_Kutuzov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714620"/>
            <a:ext cx="2729493" cy="2880000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4" descr="http://communist.ucoz.ru/Forums/holiday/9maya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1428736"/>
            <a:ext cx="1699200" cy="21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743852" cy="1143008"/>
          </a:xfrm>
          <a:ln w="19050">
            <a:solidFill>
              <a:schemeClr val="accent6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b="1" dirty="0" smtClean="0">
                <a:latin typeface="Monotype Corsiva" pitchFamily="66" charset="0"/>
                <a:cs typeface="Times New Roman" pitchFamily="18" charset="0"/>
              </a:rPr>
            </a:br>
            <a:r>
              <a:rPr lang="ru-RU" dirty="0" smtClean="0">
                <a:latin typeface="Monotype Corsiva" pitchFamily="66" charset="0"/>
                <a:cs typeface="Times New Roman" pitchFamily="18" charset="0"/>
              </a:rPr>
              <a:t>Михаил Богданович Барклай-де-Толли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Monotype Corsiva" pitchFamily="66" charset="0"/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42844" y="72618"/>
            <a:ext cx="8858312" cy="6632585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Двойная волна 6"/>
          <p:cNvSpPr/>
          <p:nvPr/>
        </p:nvSpPr>
        <p:spPr>
          <a:xfrm>
            <a:off x="571472" y="1500174"/>
            <a:ext cx="3744000" cy="5148000"/>
          </a:xfrm>
          <a:prstGeom prst="doubleWave">
            <a:avLst/>
          </a:prstGeom>
          <a:solidFill>
            <a:srgbClr val="FFC000">
              <a:alpha val="20000"/>
            </a:srgb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8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>
              <a:defRPr/>
            </a:pPr>
            <a:endParaRPr lang="ru-RU" sz="28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>
              <a:defRPr/>
            </a:pPr>
            <a:endParaRPr lang="ru-RU" sz="28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>
              <a:defRPr/>
            </a:pPr>
            <a:endParaRPr lang="ru-RU" sz="28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>
              <a:defRPr/>
            </a:pPr>
            <a:endParaRPr lang="ru-RU" sz="28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>
              <a:defRPr/>
            </a:pPr>
            <a:endParaRPr lang="ru-RU" sz="2800" dirty="0" smtClean="0">
              <a:solidFill>
                <a:schemeClr val="tx1"/>
              </a:solidFill>
              <a:latin typeface="Monotype Corsiva" pitchFamily="66" charset="0"/>
              <a:cs typeface="Arial" panose="020B0604020202020204" pitchFamily="34" charset="0"/>
            </a:endParaRPr>
          </a:p>
        </p:txBody>
      </p:sp>
      <p:sp>
        <p:nvSpPr>
          <p:cNvPr id="8" name="Двойная волна 7"/>
          <p:cNvSpPr/>
          <p:nvPr/>
        </p:nvSpPr>
        <p:spPr>
          <a:xfrm>
            <a:off x="4714876" y="1500174"/>
            <a:ext cx="3744000" cy="5148000"/>
          </a:xfrm>
          <a:prstGeom prst="doubleWave">
            <a:avLst/>
          </a:prstGeom>
          <a:solidFill>
            <a:srgbClr val="FFC000">
              <a:alpha val="20000"/>
            </a:srgb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800" dirty="0" smtClean="0">
                <a:solidFill>
                  <a:schemeClr val="tx1"/>
                </a:solidFill>
                <a:latin typeface="Monotype Corsiva" pitchFamily="66" charset="0"/>
              </a:rPr>
              <a:t>Князь, генерал-фельдмаршал,</a:t>
            </a:r>
            <a:r>
              <a:rPr lang="ru-RU" sz="2800" dirty="0" smtClean="0">
                <a:solidFill>
                  <a:srgbClr val="C00000"/>
                </a:solidFill>
                <a:latin typeface="Monotype Corsiva" pitchFamily="66" charset="0"/>
              </a:rPr>
              <a:t> полный </a:t>
            </a:r>
            <a:r>
              <a:rPr lang="ru-RU" sz="2800" dirty="0" smtClean="0">
                <a:solidFill>
                  <a:schemeClr val="tx1"/>
                </a:solidFill>
                <a:latin typeface="Monotype Corsiva" pitchFamily="66" charset="0"/>
              </a:rPr>
              <a:t>кавалер ордена Святого Георгия.</a:t>
            </a:r>
            <a:endParaRPr lang="ru-RU" sz="2800" b="1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>
              <a:defRPr/>
            </a:pPr>
            <a:endParaRPr lang="ru-RU" sz="2800" b="1" dirty="0" smtClean="0">
              <a:solidFill>
                <a:schemeClr val="tx1"/>
              </a:solidFill>
              <a:latin typeface="Monotype Corsiva" pitchFamily="66" charset="0"/>
            </a:endParaRPr>
          </a:p>
        </p:txBody>
      </p:sp>
      <p:pic>
        <p:nvPicPr>
          <p:cNvPr id="9" name="Picture 6" descr="http://poznaemvmeste.ru/images/2/000365.jpg"/>
          <p:cNvPicPr>
            <a:picLocks noChangeAspect="1" noChangeArrowheads="1"/>
          </p:cNvPicPr>
          <p:nvPr/>
        </p:nvPicPr>
        <p:blipFill>
          <a:blip r:embed="rId2" cstate="print"/>
          <a:srcRect b="3261"/>
          <a:stretch>
            <a:fillRect/>
          </a:stretch>
        </p:blipFill>
        <p:spPr bwMode="auto">
          <a:xfrm>
            <a:off x="1357290" y="2786058"/>
            <a:ext cx="2257839" cy="2786082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4" descr="http://communist.ucoz.ru/Forums/holiday/9maya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1428736"/>
            <a:ext cx="1714512" cy="21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743852" cy="1143008"/>
          </a:xfrm>
          <a:ln w="19050">
            <a:solidFill>
              <a:schemeClr val="accent6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Monotype Corsiva" pitchFamily="66" charset="0"/>
                <a:cs typeface="Times New Roman" pitchFamily="18" charset="0"/>
              </a:rPr>
              <a:t>Иван  Фёдорович Паскевич-Эриванский князь Варшавский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42844" y="72618"/>
            <a:ext cx="8858312" cy="6632585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Двойная волна 6"/>
          <p:cNvSpPr/>
          <p:nvPr/>
        </p:nvSpPr>
        <p:spPr>
          <a:xfrm>
            <a:off x="571472" y="1500174"/>
            <a:ext cx="3744000" cy="5148000"/>
          </a:xfrm>
          <a:prstGeom prst="doubleWave">
            <a:avLst/>
          </a:prstGeom>
          <a:solidFill>
            <a:srgbClr val="FFC000">
              <a:alpha val="20000"/>
            </a:srgb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8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>
              <a:defRPr/>
            </a:pPr>
            <a:endParaRPr lang="ru-RU" sz="28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>
              <a:defRPr/>
            </a:pPr>
            <a:endParaRPr lang="ru-RU" sz="28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>
              <a:defRPr/>
            </a:pPr>
            <a:endParaRPr lang="ru-RU" sz="28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>
              <a:defRPr/>
            </a:pPr>
            <a:endParaRPr lang="ru-RU" sz="28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>
              <a:defRPr/>
            </a:pPr>
            <a:endParaRPr lang="ru-RU" sz="2800" dirty="0" smtClean="0">
              <a:solidFill>
                <a:schemeClr val="tx1"/>
              </a:solidFill>
              <a:latin typeface="Monotype Corsiva" pitchFamily="66" charset="0"/>
              <a:cs typeface="Arial" panose="020B0604020202020204" pitchFamily="34" charset="0"/>
            </a:endParaRPr>
          </a:p>
        </p:txBody>
      </p:sp>
      <p:sp>
        <p:nvSpPr>
          <p:cNvPr id="8" name="Двойная волна 7"/>
          <p:cNvSpPr/>
          <p:nvPr/>
        </p:nvSpPr>
        <p:spPr>
          <a:xfrm>
            <a:off x="4714876" y="1500174"/>
            <a:ext cx="3744000" cy="5148000"/>
          </a:xfrm>
          <a:prstGeom prst="doubleWave">
            <a:avLst/>
          </a:prstGeom>
          <a:solidFill>
            <a:srgbClr val="FFC000">
              <a:alpha val="20000"/>
            </a:srgb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800" dirty="0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Граф, генерал-фельдмаршал, </a:t>
            </a:r>
            <a:r>
              <a:rPr lang="ru-RU" sz="2800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полный </a:t>
            </a:r>
            <a:r>
              <a:rPr lang="ru-RU" sz="2800" dirty="0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кавалер ордена Святого Георгия.</a:t>
            </a:r>
          </a:p>
          <a:p>
            <a:pPr algn="ctr">
              <a:defRPr/>
            </a:pPr>
            <a:endParaRPr lang="ru-RU" sz="2800" dirty="0" smtClean="0">
              <a:solidFill>
                <a:schemeClr val="tx1"/>
              </a:solidFill>
              <a:latin typeface="Monotype Corsiva" pitchFamily="66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800" dirty="0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 </a:t>
            </a:r>
          </a:p>
        </p:txBody>
      </p:sp>
      <p:pic>
        <p:nvPicPr>
          <p:cNvPr id="10" name="Picture 4" descr="http://communist.ucoz.ru/Forums/holiday/9maya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1500174"/>
            <a:ext cx="1699200" cy="2124000"/>
          </a:xfrm>
          <a:prstGeom prst="rect">
            <a:avLst/>
          </a:prstGeom>
          <a:noFill/>
        </p:spPr>
      </p:pic>
      <p:pic>
        <p:nvPicPr>
          <p:cNvPr id="11" name="Picture 5" descr="http://navegante.ru/Insignia/Down/Paskevic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2714620"/>
            <a:ext cx="2571427" cy="2880000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743852" cy="1143008"/>
          </a:xfrm>
          <a:ln w="19050">
            <a:solidFill>
              <a:schemeClr val="accent6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Monotype Corsiva" pitchFamily="66" charset="0"/>
                <a:cs typeface="Times New Roman" pitchFamily="18" charset="0"/>
              </a:rPr>
              <a:t>Иван  Иванович Дибич-Забалканский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42844" y="72618"/>
            <a:ext cx="8858312" cy="6632585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Двойная волна 6"/>
          <p:cNvSpPr/>
          <p:nvPr/>
        </p:nvSpPr>
        <p:spPr>
          <a:xfrm>
            <a:off x="571472" y="1500174"/>
            <a:ext cx="3744000" cy="5148000"/>
          </a:xfrm>
          <a:prstGeom prst="doubleWave">
            <a:avLst/>
          </a:prstGeom>
          <a:solidFill>
            <a:srgbClr val="FFC000">
              <a:alpha val="20000"/>
            </a:srgb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8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>
              <a:defRPr/>
            </a:pPr>
            <a:endParaRPr lang="ru-RU" sz="28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>
              <a:defRPr/>
            </a:pPr>
            <a:endParaRPr lang="ru-RU" sz="28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>
              <a:defRPr/>
            </a:pPr>
            <a:endParaRPr lang="ru-RU" sz="28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>
              <a:defRPr/>
            </a:pPr>
            <a:endParaRPr lang="ru-RU" sz="28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>
              <a:defRPr/>
            </a:pPr>
            <a:endParaRPr lang="ru-RU" sz="2800" dirty="0" smtClean="0">
              <a:solidFill>
                <a:schemeClr val="tx1"/>
              </a:solidFill>
              <a:latin typeface="Monotype Corsiva" pitchFamily="66" charset="0"/>
              <a:cs typeface="Arial" panose="020B0604020202020204" pitchFamily="34" charset="0"/>
            </a:endParaRPr>
          </a:p>
        </p:txBody>
      </p:sp>
      <p:sp>
        <p:nvSpPr>
          <p:cNvPr id="8" name="Двойная волна 7"/>
          <p:cNvSpPr/>
          <p:nvPr/>
        </p:nvSpPr>
        <p:spPr>
          <a:xfrm>
            <a:off x="4786314" y="1710000"/>
            <a:ext cx="3744000" cy="5148000"/>
          </a:xfrm>
          <a:prstGeom prst="doubleWave">
            <a:avLst/>
          </a:prstGeom>
          <a:solidFill>
            <a:srgbClr val="FFC000">
              <a:alpha val="20000"/>
            </a:srgb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800" dirty="0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Граф, генерал-фельдмаршал, </a:t>
            </a:r>
            <a:r>
              <a:rPr lang="ru-RU" sz="2800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полный </a:t>
            </a:r>
            <a:r>
              <a:rPr lang="ru-RU" sz="2800" dirty="0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кавалер ордена Святого Георгия.</a:t>
            </a:r>
          </a:p>
          <a:p>
            <a:pPr algn="ctr">
              <a:defRPr/>
            </a:pPr>
            <a:endParaRPr lang="ru-RU" sz="2800" dirty="0" smtClean="0">
              <a:solidFill>
                <a:schemeClr val="tx1"/>
              </a:solidFill>
              <a:latin typeface="Monotype Corsiva" pitchFamily="66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800" dirty="0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 </a:t>
            </a:r>
          </a:p>
        </p:txBody>
      </p:sp>
      <p:pic>
        <p:nvPicPr>
          <p:cNvPr id="10" name="Picture 4" descr="http://communist.ucoz.ru/Forums/holiday/9maya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1428736"/>
            <a:ext cx="1699200" cy="2124000"/>
          </a:xfrm>
          <a:prstGeom prst="rect">
            <a:avLst/>
          </a:prstGeom>
          <a:noFill/>
        </p:spPr>
      </p:pic>
      <p:pic>
        <p:nvPicPr>
          <p:cNvPr id="9" name="Picture 2" descr="http://ruskline.ru/images/2011/212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2643182"/>
            <a:ext cx="2379423" cy="2880000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743852" cy="1143008"/>
          </a:xfrm>
          <a:ln w="19050">
            <a:solidFill>
              <a:schemeClr val="accent6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Monotype Corsiva" pitchFamily="66" charset="0"/>
              </a:rPr>
              <a:t>Отмена  и восстановление ордена Святого Георгия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42844" y="72618"/>
            <a:ext cx="8858312" cy="6632585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Двойная волна 6"/>
          <p:cNvSpPr/>
          <p:nvPr/>
        </p:nvSpPr>
        <p:spPr>
          <a:xfrm>
            <a:off x="428596" y="1500174"/>
            <a:ext cx="3744000" cy="5148000"/>
          </a:xfrm>
          <a:prstGeom prst="doubleWave">
            <a:avLst/>
          </a:prstGeom>
          <a:solidFill>
            <a:srgbClr val="FFC000">
              <a:alpha val="20000"/>
            </a:srgb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800" dirty="0" smtClean="0">
              <a:solidFill>
                <a:schemeClr val="tx1"/>
              </a:solidFill>
              <a:latin typeface="Monotype Corsiva" pitchFamily="66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2800" dirty="0" smtClean="0">
                <a:solidFill>
                  <a:schemeClr val="tx1"/>
                </a:solidFill>
                <a:latin typeface="Monotype Corsiva" pitchFamily="66" charset="0"/>
                <a:cs typeface="Arial" panose="020B0604020202020204" pitchFamily="34" charset="0"/>
              </a:rPr>
              <a:t>После </a:t>
            </a:r>
            <a:r>
              <a:rPr lang="ru-RU" sz="2800" dirty="0" smtClean="0">
                <a:solidFill>
                  <a:srgbClr val="C00000"/>
                </a:solidFill>
                <a:latin typeface="Monotype Corsiva" pitchFamily="66" charset="0"/>
                <a:cs typeface="Arial" panose="020B0604020202020204" pitchFamily="34" charset="0"/>
              </a:rPr>
              <a:t>октября 1917 </a:t>
            </a:r>
            <a:r>
              <a:rPr lang="ru-RU" sz="2800" dirty="0" smtClean="0">
                <a:solidFill>
                  <a:schemeClr val="tx1"/>
                </a:solidFill>
                <a:latin typeface="Monotype Corsiva" pitchFamily="66" charset="0"/>
                <a:cs typeface="Arial" panose="020B0604020202020204" pitchFamily="34" charset="0"/>
              </a:rPr>
              <a:t>года вышел декрет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Monotype Corsiva" pitchFamily="66" charset="0"/>
              </a:rPr>
              <a:t>СНК «Об уравнивании всех военнослужащих в правах»,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Monotype Corsiva" pitchFamily="66" charset="0"/>
              </a:rPr>
              <a:t>который отменил все ордена царской России.</a:t>
            </a:r>
            <a:endParaRPr lang="ru-RU" sz="2800" dirty="0" smtClean="0">
              <a:solidFill>
                <a:schemeClr val="tx1"/>
              </a:solidFill>
              <a:latin typeface="Monotype Corsiva" pitchFamily="66" charset="0"/>
              <a:cs typeface="Arial" panose="020B0604020202020204" pitchFamily="34" charset="0"/>
            </a:endParaRPr>
          </a:p>
        </p:txBody>
      </p:sp>
      <p:sp>
        <p:nvSpPr>
          <p:cNvPr id="8" name="Двойная волна 7"/>
          <p:cNvSpPr/>
          <p:nvPr/>
        </p:nvSpPr>
        <p:spPr>
          <a:xfrm>
            <a:off x="4929190" y="1500174"/>
            <a:ext cx="3744000" cy="5148000"/>
          </a:xfrm>
          <a:prstGeom prst="doubleWave">
            <a:avLst/>
          </a:prstGeom>
          <a:solidFill>
            <a:srgbClr val="FFC000">
              <a:alpha val="20000"/>
            </a:srgb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800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 algn="ctr">
              <a:defRPr/>
            </a:pPr>
            <a:r>
              <a:rPr lang="ru-RU" sz="2800" dirty="0" smtClean="0">
                <a:solidFill>
                  <a:srgbClr val="C00000"/>
                </a:solidFill>
                <a:latin typeface="Monotype Corsiva" pitchFamily="66" charset="0"/>
              </a:rPr>
              <a:t>2 марта 1992 года </a:t>
            </a:r>
            <a:r>
              <a:rPr lang="ru-RU" sz="2800" dirty="0" smtClean="0">
                <a:solidFill>
                  <a:schemeClr val="tx1"/>
                </a:solidFill>
                <a:latin typeface="Monotype Corsiva" pitchFamily="66" charset="0"/>
              </a:rPr>
              <a:t>Президиум Верховного Совета Российской Федерации постановил «восстановить российский военный орден Святого Георгия и знак отличия – Георгиевский крест».</a:t>
            </a:r>
            <a:endParaRPr lang="ru-RU" sz="2800" b="1" dirty="0" smtClean="0">
              <a:solidFill>
                <a:schemeClr val="tx1"/>
              </a:solidFill>
              <a:latin typeface="Monotype Corsiva" pitchFamily="66" charset="0"/>
            </a:endParaRPr>
          </a:p>
        </p:txBody>
      </p:sp>
      <p:pic>
        <p:nvPicPr>
          <p:cNvPr id="9" name="Picture 4" descr="http://communist.ucoz.ru/Forums/holiday/9maya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1428736"/>
            <a:ext cx="1699200" cy="21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1121</TotalTime>
  <Words>767</Words>
  <Application>Microsoft Office PowerPoint</Application>
  <PresentationFormat>Экран (4:3)</PresentationFormat>
  <Paragraphs>1258</Paragraphs>
  <Slides>30</Slides>
  <Notes>6</Notes>
  <HiddenSlides>3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Слайд 1</vt:lpstr>
      <vt:lpstr>9 декабря – День Героев Отечества</vt:lpstr>
      <vt:lpstr>Орден Святого Георгия</vt:lpstr>
      <vt:lpstr>4 степени отличия ордена Святого Георгия</vt:lpstr>
      <vt:lpstr>Михаил  Илларионович Голенищев -Кутузов- Смоленский</vt:lpstr>
      <vt:lpstr> Михаил Богданович Барклай-де-Толли  </vt:lpstr>
      <vt:lpstr>Иван  Фёдорович Паскевич-Эриванский князь Варшавский</vt:lpstr>
      <vt:lpstr>Иван  Иванович Дибич-Забалканский</vt:lpstr>
      <vt:lpstr>Отмена  и восстановление ордена Святого Георгия</vt:lpstr>
      <vt:lpstr>Звание Герой Советского Союза</vt:lpstr>
      <vt:lpstr>Первые Герои Советского Союза</vt:lpstr>
      <vt:lpstr> Герои Советского Союза</vt:lpstr>
      <vt:lpstr>Герои Советского Союза</vt:lpstr>
      <vt:lpstr>Герои Советского Союза</vt:lpstr>
      <vt:lpstr>Первые  женщины – Герои Советского Союза</vt:lpstr>
      <vt:lpstr>Первые  женщины – Герои Советского Союза</vt:lpstr>
      <vt:lpstr>Ордена Славы</vt:lpstr>
      <vt:lpstr>Герои Великой Отечественной войны</vt:lpstr>
      <vt:lpstr>Жуков  Георгий Константинович (1898 – 1974)</vt:lpstr>
      <vt:lpstr>Леонид Ильич Брежнев (1906-1982)</vt:lpstr>
      <vt:lpstr>Иван Никитович Кожедуб  (1920-1991)</vt:lpstr>
      <vt:lpstr>Семён Михайлович Будённый (1883-1973)</vt:lpstr>
      <vt:lpstr>Покрышкин Александр Иванович (1913-1985)</vt:lpstr>
      <vt:lpstr>Леонид Михайлович Солодков  (родился в1958)</vt:lpstr>
      <vt:lpstr>Герой Российской Федерации </vt:lpstr>
      <vt:lpstr>Сергей Константинович Крикалёв (родился в1958 году)</vt:lpstr>
      <vt:lpstr>Осканов Суламбек  Сусаркулович (1943 – 1992)</vt:lpstr>
      <vt:lpstr>Интернет - ресурсы</vt:lpstr>
      <vt:lpstr>Интернет - ресурсы</vt:lpstr>
      <vt:lpstr>Интернет-ресурсы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123</cp:revision>
  <dcterms:created xsi:type="dcterms:W3CDTF">2019-10-20T18:47:07Z</dcterms:created>
  <dcterms:modified xsi:type="dcterms:W3CDTF">2019-11-12T20:16:52Z</dcterms:modified>
</cp:coreProperties>
</file>