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3"/>
  </p:notesMasterIdLst>
  <p:sldIdLst>
    <p:sldId id="259" r:id="rId9"/>
    <p:sldId id="260" r:id="rId10"/>
    <p:sldId id="261" r:id="rId11"/>
    <p:sldId id="262" r:id="rId12"/>
    <p:sldId id="258" r:id="rId13"/>
    <p:sldId id="263" r:id="rId14"/>
    <p:sldId id="264" r:id="rId15"/>
    <p:sldId id="265" r:id="rId16"/>
    <p:sldId id="266" r:id="rId17"/>
    <p:sldId id="270" r:id="rId18"/>
    <p:sldId id="271" r:id="rId19"/>
    <p:sldId id="267" r:id="rId20"/>
    <p:sldId id="268" r:id="rId21"/>
    <p:sldId id="269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79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872E9-DCA3-481C-BF61-5F891DB728C2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E688D-2BFF-4071-B72B-B67AED46F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8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D043-0DC5-41D4-8886-72C08E4F4BB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D043-0DC5-41D4-8886-72C08E4F4BB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2D043-0DC5-41D4-8886-72C08E4F4BB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6BF5B6-9259-400C-8174-27AB713F7221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  <a:cs typeface="Arial" pitchFamily="34" charset="0"/>
              </a:rPr>
              <a:t>Л.С. Атанасян «Геометрия 7-9»    №455.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0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8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4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87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8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49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1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2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55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23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03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8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48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45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14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65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53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80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53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01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48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53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05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32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24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80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4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95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5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91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5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19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70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D4D1-5E65-4BE1-A863-CBE0C85A85E5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42BE-6EFD-4D43-AD7B-61952F5C2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13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7F66-C00D-49C2-B482-4D0089612A81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5B17-91FA-4CEF-8289-D374617B2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89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1BDA-9618-4D21-82E7-4FDAA4099555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61EB-FDAF-4C34-BA9C-B046BC260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967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9FE2-5DD3-4B26-B18D-F539F9EB254E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D327-3B2D-4A2D-98D5-C32DECF3B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31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E9F7-0349-4D73-ACF9-A7966D14A687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88CC-89F0-412B-AD45-F06E7A588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1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144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5A5D-C789-4F28-977C-42BB72887DFD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E62B-DD15-493C-AD80-636902DE7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50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BF6E-5AA8-4E14-86A0-BEF3792634A3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906E-32C4-417C-A2A2-F0F7F1D0E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60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77B7-2A71-4C4D-90F4-67A3F685AEDF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0085-07EF-4712-A7F9-BCA1132D7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56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BDC7-9DF9-494A-9E9E-80A6DAFFACA4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8D3F-A412-46F7-8B14-688095DB0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26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3898-EC7A-4F45-B380-689FC4107C45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9401-F257-4930-AB12-B4CF7EA3F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75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AD4A-C1ED-494F-80EB-E29A7E239753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DEB5-CA98-4060-A81E-1FDA85EE6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97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D4D1-5E65-4BE1-A863-CBE0C85A85E5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42BE-6EFD-4D43-AD7B-61952F5C2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95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7F66-C00D-49C2-B482-4D0089612A81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5B17-91FA-4CEF-8289-D374617B2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90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1BDA-9618-4D21-82E7-4FDAA4099555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61EB-FDAF-4C34-BA9C-B046BC260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60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9FE2-5DD3-4B26-B18D-F539F9EB254E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D327-3B2D-4A2D-98D5-C32DECF3B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8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551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E9F7-0349-4D73-ACF9-A7966D14A687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88CC-89F0-412B-AD45-F06E7A588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73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5A5D-C789-4F28-977C-42BB72887DFD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E62B-DD15-493C-AD80-636902DE7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517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BF6E-5AA8-4E14-86A0-BEF3792634A3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906E-32C4-417C-A2A2-F0F7F1D0E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09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77B7-2A71-4C4D-90F4-67A3F685AEDF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0085-07EF-4712-A7F9-BCA1132D7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92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BDC7-9DF9-494A-9E9E-80A6DAFFACA4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8D3F-A412-46F7-8B14-688095DB0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76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3898-EC7A-4F45-B380-689FC4107C45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9401-F257-4930-AB12-B4CF7EA3F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82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AD4A-C1ED-494F-80EB-E29A7E239753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DEB5-CA98-4060-A81E-1FDA85EE6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898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5DEE-5E9B-4E44-BC31-EAFDA6DB2D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4707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A73AC-2168-4AD2-9C11-967AA9A53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136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4AA1-8FC2-4C47-AFBE-EABADC2CFE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514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728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740A-D6F5-4E92-9A44-D765657DE1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6154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7544-D0B9-48E3-B879-D3841352E4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2658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076D-88BE-4971-BDAC-D2374312E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24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70E9-6114-4B74-BC03-43612C3922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7940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DB911-B092-499B-99EC-635FA92CE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2184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5E09-A6CD-4505-B6AA-F7A5E7E0A8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1038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1687A-0CD1-4F8C-9348-A7EBD57C91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1704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47D44-3641-42A0-984B-7566648EBC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0766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87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35FA-AE49-4981-9516-81897E4185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36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2010-E1E9-4C31-B830-0CFB49E6FB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89046"/>
      </p:ext>
    </p:extLst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852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78AA-4CD9-499C-93A2-8FEA927B4C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02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7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3980-7541-4546-B189-5FCE59505B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18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42A7-376F-4A93-96E8-AF1FDA8915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58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31BF-F9F1-495C-B521-3C665F9DFF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89746"/>
      </p:ext>
    </p:extLst>
  </p:cSld>
  <p:clrMapOvr>
    <a:masterClrMapping/>
  </p:clrMapOvr>
  <p:transition spd="slow">
    <p:plus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C592-741B-46DF-B4EB-02C3C5A85B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809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6D5A-730A-49EB-8D69-AA11C981F4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774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BD6D-8A26-4384-A435-04BD58DDCF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663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A19F-1345-4B9F-94B9-337F27FC3C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299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963F-DC3C-47AC-9291-452AE06E8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429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782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7" y="1600206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E027-5932-46CA-9749-61B459797A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64532"/>
      </p:ext>
    </p:extLst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97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782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7" y="1600206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684C-D721-48AF-AE6D-4BFAF96EE7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1240"/>
      </p:ext>
    </p:extLst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983FC-81C5-4322-83E3-36E9FF6996D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395A-461E-4CE2-BF0F-98ACFF82B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4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6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6E9E59-DBF1-4F18-A3D6-EF8589933B08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14.06.2025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EF7D9D-4977-4FA2-9504-D3340F6FDC3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6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0551F2-035B-4628-B152-27D462CE1F55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04A1904-DA35-402A-9E2D-08BC3431D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0551F2-035B-4628-B152-27D462CE1F55}" type="datetimeFigureOut">
              <a:rPr lang="ru-RU"/>
              <a:pPr>
                <a:defRPr/>
              </a:pPr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04A1904-DA35-402A-9E2D-08BC3431D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1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2B2EC-D3FB-4D36-A11E-567387E29D1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8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24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27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7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7" y="27782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7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7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48698-D817-42AF-826B-3B9FF725F14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7" y="1600206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10742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астер класс\Новая папка\0_82470_728b63ae_X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04"/>
            <a:ext cx="4500594" cy="3143272"/>
          </a:xfrm>
          <a:prstGeom prst="rect">
            <a:avLst/>
          </a:prstGeom>
          <a:noFill/>
        </p:spPr>
      </p:pic>
      <p:pic>
        <p:nvPicPr>
          <p:cNvPr id="2051" name="Picture 3" descr="G:\мастер класс\Новая папка\gipertrofi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071810"/>
            <a:ext cx="4474755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549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712"/>
            <a:ext cx="7993062" cy="57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4686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390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4248" y="43651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1482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4686" y="47344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4248" y="46531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263,15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48" y="50224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1745,15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1" y="6021288"/>
            <a:ext cx="11271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49006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>
                  <a:noFill/>
                </a:ln>
                <a:solidFill>
                  <a:srgbClr val="C00000"/>
                </a:solidFill>
              </a:rPr>
              <a:t>Математика </a:t>
            </a:r>
            <a:r>
              <a:rPr lang="ru-RU" sz="3600" dirty="0" smtClean="0">
                <a:ln>
                  <a:noFill/>
                </a:ln>
                <a:solidFill>
                  <a:srgbClr val="C00000"/>
                </a:solidFill>
              </a:rPr>
              <a:t>в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5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609600" y="2743200"/>
            <a:ext cx="8001000" cy="2057400"/>
          </a:xfrm>
          <a:custGeom>
            <a:avLst/>
            <a:gdLst>
              <a:gd name="T0" fmla="*/ 0 w 5808"/>
              <a:gd name="T1" fmla="*/ 2147483647 h 1104"/>
              <a:gd name="T2" fmla="*/ 2147483647 w 5808"/>
              <a:gd name="T3" fmla="*/ 0 h 1104"/>
              <a:gd name="T4" fmla="*/ 2147483647 w 5808"/>
              <a:gd name="T5" fmla="*/ 0 h 1104"/>
              <a:gd name="T6" fmla="*/ 2147483647 w 5808"/>
              <a:gd name="T7" fmla="*/ 2147483647 h 1104"/>
              <a:gd name="T8" fmla="*/ 0 w 5808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08" h="1104">
                <a:moveTo>
                  <a:pt x="0" y="1056"/>
                </a:moveTo>
                <a:lnTo>
                  <a:pt x="864" y="0"/>
                </a:lnTo>
                <a:lnTo>
                  <a:pt x="5808" y="0"/>
                </a:lnTo>
                <a:lnTo>
                  <a:pt x="5040" y="1104"/>
                </a:lnTo>
                <a:lnTo>
                  <a:pt x="0" y="1056"/>
                </a:lnTo>
                <a:close/>
              </a:path>
            </a:pathLst>
          </a:custGeom>
          <a:gradFill rotWithShape="1">
            <a:gsLst>
              <a:gs pos="0">
                <a:srgbClr val="765E47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7107" name="Text Box 29"/>
          <p:cNvSpPr txBox="1">
            <a:spLocks noChangeArrowheads="1"/>
          </p:cNvSpPr>
          <p:nvPr/>
        </p:nvSpPr>
        <p:spPr bwMode="auto">
          <a:xfrm>
            <a:off x="228600" y="228600"/>
            <a:ext cx="8458200" cy="204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задание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Пол </a:t>
            </a:r>
            <a:r>
              <a:rPr lang="ru-RU" sz="2000" dirty="0">
                <a:solidFill>
                  <a:srgbClr val="000000"/>
                </a:solidFill>
              </a:rPr>
              <a:t>комнаты, имеющий форму прямоугольника со сторонами 5,5 м и 6 м, нужно покрыть паркетом прямоугольной формы. Длина каждой дощечки паркета 30 см, а ширина – 5 см. Сколько потребуется таких дощечек для покрытия пола</a:t>
            </a:r>
            <a:r>
              <a:rPr lang="ru-RU" sz="2000" dirty="0" smtClean="0">
                <a:solidFill>
                  <a:srgbClr val="000000"/>
                </a:solidFill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89825" name="Freeform 33" descr="Орех"/>
          <p:cNvSpPr>
            <a:spLocks/>
          </p:cNvSpPr>
          <p:nvPr/>
        </p:nvSpPr>
        <p:spPr bwMode="auto">
          <a:xfrm>
            <a:off x="1609725" y="27432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26" name="Freeform 34" descr="Орех"/>
          <p:cNvSpPr>
            <a:spLocks/>
          </p:cNvSpPr>
          <p:nvPr/>
        </p:nvSpPr>
        <p:spPr bwMode="auto">
          <a:xfrm>
            <a:off x="2447925" y="27432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27" name="Freeform 35" descr="Орех"/>
          <p:cNvSpPr>
            <a:spLocks/>
          </p:cNvSpPr>
          <p:nvPr/>
        </p:nvSpPr>
        <p:spPr bwMode="auto">
          <a:xfrm>
            <a:off x="3276600" y="27432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28" name="Freeform 36" descr="Орех"/>
          <p:cNvSpPr>
            <a:spLocks/>
          </p:cNvSpPr>
          <p:nvPr/>
        </p:nvSpPr>
        <p:spPr bwMode="auto">
          <a:xfrm>
            <a:off x="4114800" y="27432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29" name="Freeform 37" descr="Орех"/>
          <p:cNvSpPr>
            <a:spLocks/>
          </p:cNvSpPr>
          <p:nvPr/>
        </p:nvSpPr>
        <p:spPr bwMode="auto">
          <a:xfrm>
            <a:off x="1447800" y="30480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30" name="Freeform 38" descr="Орех"/>
          <p:cNvSpPr>
            <a:spLocks/>
          </p:cNvSpPr>
          <p:nvPr/>
        </p:nvSpPr>
        <p:spPr bwMode="auto">
          <a:xfrm>
            <a:off x="2286000" y="30480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31" name="Freeform 39" descr="Орех"/>
          <p:cNvSpPr>
            <a:spLocks/>
          </p:cNvSpPr>
          <p:nvPr/>
        </p:nvSpPr>
        <p:spPr bwMode="auto">
          <a:xfrm>
            <a:off x="3114675" y="30480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32" name="Freeform 40" descr="Орех"/>
          <p:cNvSpPr>
            <a:spLocks/>
          </p:cNvSpPr>
          <p:nvPr/>
        </p:nvSpPr>
        <p:spPr bwMode="auto">
          <a:xfrm>
            <a:off x="3952875" y="30480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33" name="Freeform 41" descr="Орех"/>
          <p:cNvSpPr>
            <a:spLocks/>
          </p:cNvSpPr>
          <p:nvPr/>
        </p:nvSpPr>
        <p:spPr bwMode="auto">
          <a:xfrm>
            <a:off x="1228725" y="33528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34" name="Freeform 42" descr="Орех"/>
          <p:cNvSpPr>
            <a:spLocks/>
          </p:cNvSpPr>
          <p:nvPr/>
        </p:nvSpPr>
        <p:spPr bwMode="auto">
          <a:xfrm>
            <a:off x="2057400" y="33528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35" name="Freeform 43" descr="Орех"/>
          <p:cNvSpPr>
            <a:spLocks/>
          </p:cNvSpPr>
          <p:nvPr/>
        </p:nvSpPr>
        <p:spPr bwMode="auto">
          <a:xfrm>
            <a:off x="2895600" y="33528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36" name="Freeform 44" descr="Орех"/>
          <p:cNvSpPr>
            <a:spLocks/>
          </p:cNvSpPr>
          <p:nvPr/>
        </p:nvSpPr>
        <p:spPr bwMode="auto">
          <a:xfrm>
            <a:off x="5867400" y="35814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37" name="Freeform 45" descr="Орех"/>
          <p:cNvSpPr>
            <a:spLocks/>
          </p:cNvSpPr>
          <p:nvPr/>
        </p:nvSpPr>
        <p:spPr bwMode="auto">
          <a:xfrm>
            <a:off x="2819400" y="3886200"/>
            <a:ext cx="1057275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38" name="Rectangle 46"/>
          <p:cNvSpPr>
            <a:spLocks noChangeArrowheads="1"/>
          </p:cNvSpPr>
          <p:nvPr/>
        </p:nvSpPr>
        <p:spPr bwMode="auto">
          <a:xfrm>
            <a:off x="0" y="3124200"/>
            <a:ext cx="104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5,5 м</a:t>
            </a:r>
          </a:p>
        </p:txBody>
      </p:sp>
      <p:sp>
        <p:nvSpPr>
          <p:cNvPr id="289839" name="Rectangle 47"/>
          <p:cNvSpPr>
            <a:spLocks noChangeArrowheads="1"/>
          </p:cNvSpPr>
          <p:nvPr/>
        </p:nvSpPr>
        <p:spPr bwMode="auto">
          <a:xfrm>
            <a:off x="4495800" y="2057400"/>
            <a:ext cx="744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м</a:t>
            </a:r>
          </a:p>
        </p:txBody>
      </p:sp>
      <p:sp>
        <p:nvSpPr>
          <p:cNvPr id="289840" name="Freeform 48" descr="Орех"/>
          <p:cNvSpPr>
            <a:spLocks/>
          </p:cNvSpPr>
          <p:nvPr/>
        </p:nvSpPr>
        <p:spPr bwMode="auto">
          <a:xfrm>
            <a:off x="4876800" y="4191000"/>
            <a:ext cx="1066800" cy="304800"/>
          </a:xfrm>
          <a:custGeom>
            <a:avLst/>
            <a:gdLst>
              <a:gd name="T0" fmla="*/ 2147483647 w 666"/>
              <a:gd name="T1" fmla="*/ 0 h 192"/>
              <a:gd name="T2" fmla="*/ 2147483647 w 666"/>
              <a:gd name="T3" fmla="*/ 0 h 192"/>
              <a:gd name="T4" fmla="*/ 2147483647 w 666"/>
              <a:gd name="T5" fmla="*/ 2147483647 h 192"/>
              <a:gd name="T6" fmla="*/ 0 w 666"/>
              <a:gd name="T7" fmla="*/ 2147483647 h 192"/>
              <a:gd name="T8" fmla="*/ 2147483647 w 666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6" h="192">
                <a:moveTo>
                  <a:pt x="120" y="0"/>
                </a:moveTo>
                <a:lnTo>
                  <a:pt x="666" y="0"/>
                </a:lnTo>
                <a:lnTo>
                  <a:pt x="570" y="192"/>
                </a:lnTo>
                <a:lnTo>
                  <a:pt x="0" y="192"/>
                </a:lnTo>
                <a:lnTo>
                  <a:pt x="12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89845" name="Group 53"/>
          <p:cNvGrpSpPr>
            <a:grpSpLocks/>
          </p:cNvGrpSpPr>
          <p:nvPr/>
        </p:nvGrpSpPr>
        <p:grpSpPr bwMode="auto">
          <a:xfrm>
            <a:off x="3066186" y="5226843"/>
            <a:ext cx="3305176" cy="1433513"/>
            <a:chOff x="1200" y="1632"/>
            <a:chExt cx="2082" cy="903"/>
          </a:xfrm>
        </p:grpSpPr>
        <p:sp>
          <p:nvSpPr>
            <p:cNvPr id="47125" name="Rectangle 50" descr="Орех"/>
            <p:cNvSpPr>
              <a:spLocks noChangeArrowheads="1"/>
            </p:cNvSpPr>
            <p:nvPr/>
          </p:nvSpPr>
          <p:spPr bwMode="auto">
            <a:xfrm>
              <a:off x="1200" y="1632"/>
              <a:ext cx="1440" cy="57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9843" name="Rectangle 51"/>
            <p:cNvSpPr>
              <a:spLocks noChangeArrowheads="1"/>
            </p:cNvSpPr>
            <p:nvPr/>
          </p:nvSpPr>
          <p:spPr bwMode="auto">
            <a:xfrm>
              <a:off x="2688" y="1776"/>
              <a:ext cx="5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 см</a:t>
              </a:r>
            </a:p>
          </p:txBody>
        </p:sp>
        <p:sp>
          <p:nvSpPr>
            <p:cNvPr id="289844" name="Rectangle 52"/>
            <p:cNvSpPr>
              <a:spLocks noChangeArrowheads="1"/>
            </p:cNvSpPr>
            <p:nvPr/>
          </p:nvSpPr>
          <p:spPr bwMode="auto">
            <a:xfrm>
              <a:off x="1680" y="2208"/>
              <a:ext cx="7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 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892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28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8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8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28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28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28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28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8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5" grpId="0" animBg="1"/>
      <p:bldP spid="289826" grpId="0" animBg="1"/>
      <p:bldP spid="289827" grpId="0" animBg="1"/>
      <p:bldP spid="289828" grpId="0" animBg="1"/>
      <p:bldP spid="289829" grpId="0" animBg="1"/>
      <p:bldP spid="289830" grpId="0" animBg="1"/>
      <p:bldP spid="289831" grpId="0" animBg="1"/>
      <p:bldP spid="289832" grpId="0" animBg="1"/>
      <p:bldP spid="289833" grpId="0" animBg="1"/>
      <p:bldP spid="289834" grpId="0" animBg="1"/>
      <p:bldP spid="289835" grpId="0" animBg="1"/>
      <p:bldP spid="289836" grpId="0" animBg="1"/>
      <p:bldP spid="289837" grpId="0" animBg="1"/>
      <p:bldP spid="2898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7316"/>
            <a:ext cx="5934075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3040" y="2667556"/>
            <a:ext cx="8640960" cy="398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Решение: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Стороны дощечки переведем в метры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30см = 0,3 м   и 5 см = 0,05 м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Площадь  одной дощечки обозначим 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S</a:t>
            </a:r>
            <a:r>
              <a:rPr lang="ru-RU" baseline="-25000" dirty="0" smtClean="0">
                <a:effectLst/>
                <a:latin typeface="Times New Roman"/>
                <a:ea typeface="Calibri"/>
                <a:cs typeface="Times New Roman"/>
              </a:rPr>
              <a:t>1 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= 0,3 · 0,05 = 0, 015 м</a:t>
            </a:r>
            <a:r>
              <a:rPr lang="ru-RU" baseline="30000" dirty="0" smtClean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Найдем площадь пола – 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S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= 5,5 · 6 = 33 м</a:t>
            </a:r>
            <a:r>
              <a:rPr lang="ru-RU" baseline="30000" dirty="0" smtClean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 тоже время по свойству площадей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S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n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· 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S</a:t>
            </a:r>
            <a:r>
              <a:rPr lang="ru-RU" baseline="-25000" dirty="0" smtClean="0">
                <a:effectLst/>
                <a:latin typeface="Times New Roman"/>
                <a:ea typeface="Calibri"/>
                <a:cs typeface="Times New Roman"/>
              </a:rPr>
              <a:t>1 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, где 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n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– количество дощечек, значит 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n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S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S</a:t>
            </a:r>
            <a:r>
              <a:rPr lang="ru-RU" baseline="-25000" dirty="0" smtClean="0">
                <a:effectLst/>
                <a:latin typeface="Times New Roman"/>
                <a:ea typeface="Calibri"/>
                <a:cs typeface="Times New Roman"/>
              </a:rPr>
              <a:t>1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= 33 : 0,015 =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=  33000 : 15 = 2200 дощечек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Ответ: 2200 дощечек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16632"/>
            <a:ext cx="2952328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 задание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94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706090"/>
          </a:xfrm>
        </p:spPr>
        <p:txBody>
          <a:bodyPr/>
          <a:lstStyle/>
          <a:p>
            <a:r>
              <a:rPr lang="ru-RU" sz="3200" dirty="0">
                <a:ln>
                  <a:noFill/>
                </a:ln>
                <a:solidFill>
                  <a:srgbClr val="C00000"/>
                </a:solidFill>
              </a:rPr>
              <a:t>Математика в </a:t>
            </a:r>
            <a:r>
              <a:rPr lang="ru-RU" sz="3200" dirty="0" smtClean="0">
                <a:ln>
                  <a:noFill/>
                </a:ln>
                <a:solidFill>
                  <a:srgbClr val="C00000"/>
                </a:solidFill>
              </a:rPr>
              <a:t>жизни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496944" cy="153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Calibri"/>
                <a:cs typeface="Times New Roman"/>
              </a:rPr>
              <a:t> </a:t>
            </a: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4 задание</a:t>
            </a: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Сколько теплиц длиной 24 м и шириной 5м может поместиться на участке земли площадью 3 га?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912768" cy="37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634082"/>
          </a:xfrm>
        </p:spPr>
        <p:txBody>
          <a:bodyPr/>
          <a:lstStyle/>
          <a:p>
            <a:r>
              <a:rPr lang="ru-RU" sz="3200" dirty="0">
                <a:ln>
                  <a:noFill/>
                </a:ln>
                <a:solidFill>
                  <a:srgbClr val="C00000"/>
                </a:solidFill>
              </a:rPr>
              <a:t>Математика в жизни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908720"/>
            <a:ext cx="3241551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284984"/>
            <a:ext cx="7776864" cy="3071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Решение :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Площадь основания  одной теплицы  обозначим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S</a:t>
            </a:r>
            <a:r>
              <a:rPr lang="ru-RU" b="1" baseline="-25000" dirty="0" smtClean="0">
                <a:effectLst/>
                <a:latin typeface="Times New Roman"/>
                <a:ea typeface="Calibri"/>
                <a:cs typeface="Times New Roman"/>
              </a:rPr>
              <a:t>1 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= 24· 5 = 120 м</a:t>
            </a:r>
            <a:r>
              <a:rPr lang="ru-RU" b="1" baseline="30000" dirty="0" smtClean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a typeface="Calibri"/>
                <a:cs typeface="Times New Roman"/>
              </a:rPr>
              <a:t> 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Площадь участка прямоугольной формы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S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= 3 га  = 30 000 м</a:t>
            </a:r>
            <a:r>
              <a:rPr lang="ru-RU" b="1" baseline="30000" dirty="0" smtClean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В тоже время по свойству площадей 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S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n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·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S</a:t>
            </a:r>
            <a:r>
              <a:rPr lang="ru-RU" b="1" baseline="-25000" dirty="0" smtClean="0">
                <a:effectLst/>
                <a:latin typeface="Times New Roman"/>
                <a:ea typeface="Calibri"/>
                <a:cs typeface="Times New Roman"/>
              </a:rPr>
              <a:t>1 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, где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n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– количество теплиц , значит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n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S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S</a:t>
            </a:r>
            <a:r>
              <a:rPr lang="ru-RU" b="1" baseline="-25000" dirty="0" smtClean="0">
                <a:effectLst/>
                <a:latin typeface="Times New Roman"/>
                <a:ea typeface="Calibri"/>
                <a:cs typeface="Times New Roman"/>
              </a:rPr>
              <a:t>1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= 30 000 : 120=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=  250 теплиц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Ответ: 250  теплиц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10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706090"/>
          </a:xfrm>
        </p:spPr>
        <p:txBody>
          <a:bodyPr/>
          <a:lstStyle/>
          <a:p>
            <a:r>
              <a:rPr lang="ru-RU" sz="3200" dirty="0">
                <a:ln>
                  <a:noFill/>
                </a:ln>
                <a:solidFill>
                  <a:srgbClr val="C00000"/>
                </a:solidFill>
              </a:rPr>
              <a:t>Математика в жизни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6" y="980728"/>
            <a:ext cx="8280920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5576" y="4725144"/>
            <a:ext cx="7344816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Решение: </a:t>
            </a:r>
            <a:endParaRPr lang="ru-RU" sz="2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141 – 70 = 71 км/ч  - на столько км/ч  превышена скорость автомобиля</a:t>
            </a:r>
            <a:endParaRPr lang="ru-RU" sz="2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   61 &lt; 71 &lt; 80  и значит размер штрафа 2000 рублей </a:t>
            </a:r>
            <a:endParaRPr lang="ru-RU" sz="2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Ответ:</a:t>
            </a:r>
            <a:r>
              <a:rPr lang="ru-RU" sz="2000" b="1" dirty="0">
                <a:solidFill>
                  <a:srgbClr val="C00000"/>
                </a:solidFill>
                <a:ea typeface="Calibri"/>
                <a:cs typeface="Times New Roman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2000 рублей</a:t>
            </a:r>
            <a:endParaRPr lang="ru-RU" sz="2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55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n>
                  <a:noFill/>
                </a:ln>
                <a:solidFill>
                  <a:srgbClr val="C00000"/>
                </a:solidFill>
              </a:rPr>
              <a:t>Математика в жизни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920880" cy="418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Times New Roman"/>
                <a:ea typeface="Calibri"/>
                <a:cs typeface="Times New Roman"/>
              </a:rPr>
              <a:t>6 задание </a:t>
            </a:r>
            <a:endParaRPr lang="ru-RU" sz="3200" dirty="0"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В первом банке при вкладе 2000 рублей клиент получил 3000 рублей, а во втором банке при вкладе 5000 рублей клиент получил 7000 рублей через такой же срок. В какой банк выгоднее вкладывать деньги? ( Объясните с помощью вычислений).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18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5434" y="21673"/>
                <a:ext cx="8549054" cy="713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1 </a:t>
                </a:r>
                <a:r>
                  <a:rPr lang="ru-RU" sz="1400" b="1" dirty="0">
                    <a:effectLst/>
                    <a:latin typeface="Times New Roman"/>
                    <a:ea typeface="Calibri"/>
                    <a:cs typeface="Times New Roman"/>
                  </a:rPr>
                  <a:t>банк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Times New Roman"/>
                    <a:ea typeface="Calibri"/>
                    <a:cs typeface="Times New Roman"/>
                  </a:rPr>
                  <a:t>2000 </a:t>
                </a:r>
                <a:r>
                  <a:rPr lang="ru-RU" sz="1400" dirty="0" err="1">
                    <a:effectLst/>
                    <a:latin typeface="Times New Roman"/>
                    <a:ea typeface="Calibri"/>
                    <a:cs typeface="Times New Roman"/>
                  </a:rPr>
                  <a:t>руб</a:t>
                </a:r>
                <a:r>
                  <a:rPr lang="ru-RU" sz="1400" dirty="0">
                    <a:effectLst/>
                    <a:latin typeface="Times New Roman"/>
                    <a:ea typeface="Calibri"/>
                    <a:cs typeface="Times New Roman"/>
                  </a:rPr>
                  <a:t> – 100%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Times New Roman"/>
                    <a:ea typeface="Calibri"/>
                    <a:cs typeface="Times New Roman"/>
                  </a:rPr>
                  <a:t>3000 </a:t>
                </a:r>
                <a:r>
                  <a:rPr lang="ru-RU" sz="1400" dirty="0" err="1">
                    <a:effectLst/>
                    <a:latin typeface="Times New Roman"/>
                    <a:ea typeface="Calibri"/>
                    <a:cs typeface="Times New Roman"/>
                  </a:rPr>
                  <a:t>руб</a:t>
                </a:r>
                <a:r>
                  <a:rPr lang="ru-RU" sz="1400" dirty="0">
                    <a:effectLst/>
                    <a:latin typeface="Times New Roman"/>
                    <a:ea typeface="Calibri"/>
                    <a:cs typeface="Times New Roman"/>
                  </a:rPr>
                  <a:t> – х%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a typeface="Calibri"/>
                    <a:cs typeface="Times New Roman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  <a:ea typeface="Calibri"/>
                            <a:cs typeface="Times New Roman"/>
                          </a:rPr>
                          <m:t>2000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  <a:ea typeface="Calibri"/>
                            <a:cs typeface="Times New Roman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1400" dirty="0"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  <m:t>3000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den>
                    </m:f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a typeface="Times New Roman"/>
                    <a:cs typeface="Times New Roman"/>
                  </a:rPr>
                  <a:t>2000х = 3000 · 100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a typeface="Times New Roman"/>
                    <a:cs typeface="Times New Roman"/>
                  </a:rPr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  <m:t>3000 ·100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  <m:t>2000</m:t>
                        </m:r>
                      </m:den>
                    </m:f>
                  </m:oMath>
                </a14:m>
                <a:r>
                  <a:rPr lang="ru-RU" sz="1400" dirty="0">
                    <a:ea typeface="Times New Roman"/>
                    <a:cs typeface="Times New Roman"/>
                  </a:rPr>
                  <a:t>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a typeface="Times New Roman"/>
                    <a:cs typeface="Times New Roman"/>
                  </a:rPr>
                  <a:t>х = 150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a typeface="Times New Roman"/>
                    <a:cs typeface="Times New Roman"/>
                  </a:rPr>
                  <a:t>150%  это 3000 рублей, то есть добавлено 150% - 100% = 50% от внесенной суммы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>
                    <a:effectLst/>
                    <a:latin typeface="Times New Roman"/>
                    <a:ea typeface="Calibri"/>
                    <a:cs typeface="Times New Roman"/>
                  </a:rPr>
                  <a:t>2 банк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Times New Roman"/>
                    <a:ea typeface="Calibri"/>
                    <a:cs typeface="Times New Roman"/>
                  </a:rPr>
                  <a:t>5000 </a:t>
                </a:r>
                <a:r>
                  <a:rPr lang="ru-RU" sz="1400" dirty="0" err="1">
                    <a:effectLst/>
                    <a:latin typeface="Times New Roman"/>
                    <a:ea typeface="Calibri"/>
                    <a:cs typeface="Times New Roman"/>
                  </a:rPr>
                  <a:t>руб</a:t>
                </a:r>
                <a:r>
                  <a:rPr lang="ru-RU" sz="1400" dirty="0">
                    <a:effectLst/>
                    <a:latin typeface="Times New Roman"/>
                    <a:ea typeface="Calibri"/>
                    <a:cs typeface="Times New Roman"/>
                  </a:rPr>
                  <a:t> – 100%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Times New Roman"/>
                    <a:ea typeface="Calibri"/>
                    <a:cs typeface="Times New Roman"/>
                  </a:rPr>
                  <a:t>7000 </a:t>
                </a:r>
                <a:r>
                  <a:rPr lang="ru-RU" sz="1400" dirty="0" err="1">
                    <a:effectLst/>
                    <a:latin typeface="Times New Roman"/>
                    <a:ea typeface="Calibri"/>
                    <a:cs typeface="Times New Roman"/>
                  </a:rPr>
                  <a:t>руб</a:t>
                </a:r>
                <a:r>
                  <a:rPr lang="ru-RU" sz="1400" dirty="0">
                    <a:effectLst/>
                    <a:latin typeface="Times New Roman"/>
                    <a:ea typeface="Calibri"/>
                    <a:cs typeface="Times New Roman"/>
                  </a:rPr>
                  <a:t> – х%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a typeface="Calibri"/>
                    <a:cs typeface="Times New Roman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  <a:ea typeface="Calibri"/>
                            <a:cs typeface="Times New Roman"/>
                          </a:rPr>
                          <m:t>5000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  <a:ea typeface="Calibri"/>
                            <a:cs typeface="Times New Roman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1400" dirty="0"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  <m:t>7000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den>
                    </m:f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a typeface="Times New Roman"/>
                    <a:cs typeface="Times New Roman"/>
                  </a:rPr>
                  <a:t>5000х = 7000 · 100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a typeface="Times New Roman"/>
                    <a:cs typeface="Times New Roman"/>
                  </a:rPr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  <m:t>7000 ·100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  <a:ea typeface="Times New Roman"/>
                            <a:cs typeface="Times New Roman"/>
                          </a:rPr>
                          <m:t>5000</m:t>
                        </m:r>
                      </m:den>
                    </m:f>
                  </m:oMath>
                </a14:m>
                <a:r>
                  <a:rPr lang="ru-RU" sz="1400" dirty="0">
                    <a:ea typeface="Times New Roman"/>
                    <a:cs typeface="Times New Roman"/>
                  </a:rPr>
                  <a:t>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a typeface="Times New Roman"/>
                    <a:cs typeface="Times New Roman"/>
                  </a:rPr>
                  <a:t>х = 140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  <a:cs typeface="Times New Roman"/>
                  </a:rPr>
                  <a:t>140%  это 7000 рублей, то есть добавлено 140% - 100% = 40% от внесенной суммы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  <a:cs typeface="Times New Roman"/>
                  </a:rPr>
                  <a:t>Ответ: в первый </a:t>
                </a:r>
                <a:r>
                  <a:rPr lang="ru-RU" sz="1400" dirty="0">
                    <a:effectLst/>
                    <a:latin typeface="Times New Roman"/>
                    <a:ea typeface="Calibri"/>
                    <a:cs typeface="Times New Roman"/>
                  </a:rPr>
                  <a:t>банк выгоднее вкладывать деньги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dirty="0">
                    <a:ea typeface="Calibri"/>
                    <a:cs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4" y="21673"/>
                <a:ext cx="8549054" cy="7137595"/>
              </a:xfrm>
              <a:prstGeom prst="rect">
                <a:avLst/>
              </a:prstGeom>
              <a:blipFill rotWithShape="1">
                <a:blip r:embed="rId2"/>
                <a:stretch>
                  <a:fillRect l="-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4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5620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n>
                  <a:noFill/>
                </a:ln>
                <a:solidFill>
                  <a:srgbClr val="C00000"/>
                </a:solidFill>
              </a:rPr>
              <a:t>Математика в </a:t>
            </a:r>
            <a:r>
              <a:rPr lang="ru-RU" sz="3200" dirty="0" smtClean="0">
                <a:ln>
                  <a:noFill/>
                </a:ln>
                <a:solidFill>
                  <a:srgbClr val="C00000"/>
                </a:solidFill>
              </a:rPr>
              <a:t>профессии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1718" y="83671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宋体" pitchFamily="2" charset="-122"/>
                <a:cs typeface="+mj-cs"/>
              </a:rPr>
              <a:t>Математика в профессии врача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3626363279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8114"/>
            <a:ext cx="36004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700056"/>
            <a:ext cx="4608512" cy="468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7</a:t>
            </a: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 задание </a:t>
            </a:r>
            <a:endParaRPr lang="ru-RU" sz="2000" dirty="0">
              <a:ea typeface="Calibri"/>
              <a:cs typeface="Times New Roman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宋体" pitchFamily="2" charset="-122"/>
              </a:rPr>
              <a:t>В </a:t>
            </a:r>
            <a:r>
              <a:rPr lang="ru-RU" sz="2800" dirty="0">
                <a:solidFill>
                  <a:prstClr val="black"/>
                </a:solidFill>
                <a:ea typeface="宋体" pitchFamily="2" charset="-122"/>
              </a:rPr>
              <a:t>больницу поступила 16-летняя девочка с отравлением. Сколько таблеток активированного угля ей необходимо дать в течение дня, если известно, что на 1 кг веса требуется 0,25 мг лекарства, а её вес составляет 50 кг?</a:t>
            </a:r>
          </a:p>
        </p:txBody>
      </p:sp>
    </p:spTree>
    <p:extLst>
      <p:ext uri="{BB962C8B-B14F-4D97-AF65-F5344CB8AC3E}">
        <p14:creationId xmlns:p14="http://schemas.microsoft.com/office/powerpoint/2010/main" val="32514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72375" cy="850106"/>
          </a:xfrm>
        </p:spPr>
        <p:txBody>
          <a:bodyPr>
            <a:normAutofit fontScale="90000"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ln>
                  <a:noFill/>
                </a:ln>
                <a:solidFill>
                  <a:srgbClr val="7030A0"/>
                </a:solidFill>
                <a:ea typeface="宋体" pitchFamily="2" charset="-122"/>
                <a:cs typeface="+mn-cs"/>
              </a:rPr>
              <a:t>Математика в профессии врача </a:t>
            </a:r>
            <a:r>
              <a:rPr lang="ru-RU" sz="1800" dirty="0">
                <a:ln>
                  <a:noFill/>
                </a:ln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1800" dirty="0">
                <a:ln>
                  <a:noFill/>
                </a:ln>
                <a:solidFill>
                  <a:srgbClr val="7030A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3789040"/>
            <a:ext cx="7200800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C00000"/>
                </a:solidFill>
                <a:ea typeface="宋体" pitchFamily="2" charset="-122"/>
              </a:rPr>
              <a:t>Решение.</a:t>
            </a:r>
            <a:r>
              <a:rPr lang="ru-RU" sz="2800" b="1" dirty="0">
                <a:solidFill>
                  <a:srgbClr val="C00000"/>
                </a:solidFill>
                <a:ea typeface="宋体" pitchFamily="2" charset="-122"/>
              </a:rPr>
              <a:t> Найдем массу необходимого лекарства: 50·0,25=12,5 мг необходимо для лечения. </a:t>
            </a:r>
            <a:endParaRPr lang="ru-RU" sz="2800" b="1" dirty="0" smtClean="0">
              <a:solidFill>
                <a:srgbClr val="C00000"/>
              </a:solidFill>
              <a:ea typeface="宋体" pitchFamily="2" charset="-122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ea typeface="宋体" pitchFamily="2" charset="-122"/>
              </a:rPr>
              <a:t>Так как  </a:t>
            </a:r>
            <a:r>
              <a:rPr lang="ru-RU" sz="2800" b="1" dirty="0">
                <a:solidFill>
                  <a:srgbClr val="C00000"/>
                </a:solidFill>
                <a:ea typeface="宋体" pitchFamily="2" charset="-122"/>
              </a:rPr>
              <a:t>в 1 таблетке активированного угля содержится 0,5 мг, то  необходимо 12,5:0,5=25 таблеток.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721" y="548680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ea typeface="宋体" pitchFamily="2" charset="-122"/>
              </a:rPr>
              <a:t>В </a:t>
            </a:r>
            <a:r>
              <a:rPr lang="ru-RU" sz="2800" dirty="0">
                <a:solidFill>
                  <a:prstClr val="black"/>
                </a:solidFill>
                <a:ea typeface="宋体" pitchFamily="2" charset="-122"/>
              </a:rPr>
              <a:t>больницу поступила 16-летняя девочка с отравлением. Сколько таблеток активированного угля ей необходимо дать в течение дня, если известно, что на 1 кг веса требуется 0,25 мг лекарства, а её вес составляет 50 кг?</a:t>
            </a:r>
          </a:p>
        </p:txBody>
      </p:sp>
    </p:spTree>
    <p:extLst>
      <p:ext uri="{BB962C8B-B14F-4D97-AF65-F5344CB8AC3E}">
        <p14:creationId xmlns:p14="http://schemas.microsoft.com/office/powerpoint/2010/main" val="17918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астер класс\Новая папка\119972_2545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colorTemperature colorTemp="8125"/>
                    </a14:imgEffect>
                    <a14:imgEffect>
                      <a14:saturation sat="135000"/>
                    </a14:imgEffect>
                    <a14:imgEffect>
                      <a14:brightnessContrast bright="-5000" contras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5407" y="216372"/>
            <a:ext cx="2857520" cy="3857652"/>
          </a:xfrm>
          <a:prstGeom prst="rect">
            <a:avLst/>
          </a:prstGeom>
          <a:noFill/>
        </p:spPr>
      </p:pic>
      <p:pic>
        <p:nvPicPr>
          <p:cNvPr id="3075" name="Picture 3" descr="G:\мастер класс\Новая папка\ball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  <a14:imgEffect>
                      <a14:colorTemperature colorTemp="7125"/>
                    </a14:imgEffect>
                    <a14:imgEffect>
                      <a14:saturation sat="105000"/>
                    </a14:imgEffect>
                    <a14:imgEffect>
                      <a14:brightnessContrast bright="-4000" contrast="11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295407" y="4086353"/>
            <a:ext cx="4324350" cy="2642840"/>
          </a:xfrm>
          <a:prstGeom prst="rect">
            <a:avLst/>
          </a:prstGeom>
          <a:noFill/>
        </p:spPr>
      </p:pic>
      <p:pic>
        <p:nvPicPr>
          <p:cNvPr id="3076" name="Picture 4" descr="G:\мастер класс\Новая папка\information_items_3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"/>
                    </a14:imgEffect>
                    <a14:imgEffect>
                      <a14:colorTemperature colorTemp="8500"/>
                    </a14:imgEffect>
                    <a14:imgEffect>
                      <a14:saturation sat="120000"/>
                    </a14:imgEffect>
                    <a14:imgEffect>
                      <a14:brightnessContrast bright="-4000" contras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52927" y="216372"/>
            <a:ext cx="2855434" cy="3857652"/>
          </a:xfrm>
          <a:prstGeom prst="rect">
            <a:avLst/>
          </a:prstGeom>
          <a:noFill/>
        </p:spPr>
      </p:pic>
      <p:pic>
        <p:nvPicPr>
          <p:cNvPr id="1026" name="Picture 2" descr="F:\мастер класс\Новая папка\Игрушки-для-развития-ребенка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1000"/>
                    </a14:imgEffect>
                    <a14:imgEffect>
                      <a14:colorTemperature colorTemp="7875"/>
                    </a14:imgEffect>
                    <a14:imgEffect>
                      <a14:saturation sat="85000"/>
                    </a14:imgEffect>
                    <a14:imgEffect>
                      <a14:brightnessContrast bright="-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214290"/>
            <a:ext cx="2885176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стер класс\Новая папка\Fotolia_27958183_Subscription_L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4000"/>
                    </a14:imgEffect>
                    <a14:imgEffect>
                      <a14:colorTemperature colorTemp="8625"/>
                    </a14:imgEffect>
                    <a14:imgEffect>
                      <a14:saturation sat="85000"/>
                    </a14:imgEffect>
                    <a14:imgEffect>
                      <a14:brightnessContrast bright="-9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63"/>
          <a:stretch/>
        </p:blipFill>
        <p:spPr bwMode="auto">
          <a:xfrm>
            <a:off x="4619757" y="4086354"/>
            <a:ext cx="4301639" cy="264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63408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n>
                  <a:noFill/>
                </a:ln>
                <a:solidFill>
                  <a:srgbClr val="C00000"/>
                </a:solidFill>
                <a:ea typeface="宋体" pitchFamily="2" charset="-122"/>
              </a:rPr>
              <a:t>Математика в профессии повара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4" descr="1325766098_vkusnye-recepty-blyud-ot-shef-pov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95336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696" y="5733256"/>
            <a:ext cx="5220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ea typeface="宋体" pitchFamily="2" charset="-122"/>
              </a:rPr>
              <a:t>Повар - это человек, который занимается приготовлением пищи в заведениях общественного питания.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1196752"/>
            <a:ext cx="4464496" cy="415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8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 задание 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宋体" pitchFamily="2" charset="-122"/>
              </a:rPr>
              <a:t>Повару </a:t>
            </a:r>
            <a:r>
              <a:rPr lang="ru-RU" sz="2800" b="1" dirty="0">
                <a:solidFill>
                  <a:srgbClr val="C00000"/>
                </a:solidFill>
                <a:ea typeface="宋体" pitchFamily="2" charset="-122"/>
              </a:rPr>
              <a:t>необходимо приготовить 15 порций </a:t>
            </a:r>
            <a:r>
              <a:rPr lang="ru-RU" sz="2800" b="1" dirty="0" err="1">
                <a:solidFill>
                  <a:srgbClr val="C00000"/>
                </a:solidFill>
                <a:ea typeface="宋体" pitchFamily="2" charset="-122"/>
              </a:rPr>
              <a:t>лагмана</a:t>
            </a:r>
            <a:r>
              <a:rPr lang="ru-RU" sz="2800" b="1" dirty="0">
                <a:solidFill>
                  <a:srgbClr val="C00000"/>
                </a:solidFill>
                <a:ea typeface="宋体" pitchFamily="2" charset="-122"/>
              </a:rPr>
              <a:t>, в состав которого входит 200г отварного мяса. Сколько ему необходимо взять сырого мяса, если известно, что при варке мясо теряет 35% своей массы?</a:t>
            </a:r>
          </a:p>
        </p:txBody>
      </p:sp>
    </p:spTree>
    <p:extLst>
      <p:ext uri="{BB962C8B-B14F-4D97-AF65-F5344CB8AC3E}">
        <p14:creationId xmlns:p14="http://schemas.microsoft.com/office/powerpoint/2010/main" val="30148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63408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>
                  <a:noFill/>
                </a:ln>
                <a:solidFill>
                  <a:srgbClr val="C00000"/>
                </a:solidFill>
                <a:ea typeface="宋体" pitchFamily="2" charset="-122"/>
              </a:rPr>
              <a:t>Математика в профессии повара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124744"/>
                <a:ext cx="7920880" cy="494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</a:rPr>
                  <a:t>Повару необходимо приготовить 15 порций </a:t>
                </a:r>
                <a:r>
                  <a:rPr lang="ru-RU" dirty="0" err="1">
                    <a:solidFill>
                      <a:srgbClr val="000000"/>
                    </a:solidFill>
                    <a:latin typeface="Times New Roman"/>
                    <a:ea typeface="SimSun"/>
                  </a:rPr>
                  <a:t>лагмана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</a:rPr>
                  <a:t>, в состав которого входит 200г отварного мяса. Сколько ему необходимо взять сырого мяса, если известно, что при варке мясо теряет 35% своей массы?</a:t>
                </a:r>
                <a:endParaRPr lang="ru-RU" dirty="0">
                  <a:effectLst/>
                </a:endParaRPr>
              </a:p>
              <a:p>
                <a:pPr fontAlgn="base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</a:rPr>
                  <a:t> </a:t>
                </a:r>
                <a:endParaRPr lang="ru-RU" dirty="0">
                  <a:effectLst/>
                </a:endParaRPr>
              </a:p>
              <a:p>
                <a:pPr fontAlgn="base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i="1" dirty="0">
                    <a:solidFill>
                      <a:srgbClr val="000000"/>
                    </a:solidFill>
                    <a:latin typeface="Times New Roman"/>
                    <a:ea typeface="SimSun"/>
                  </a:rPr>
                  <a:t>Решение.</a:t>
                </a: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</a:rPr>
                  <a:t> 15·200=3000(г)=3кг отварного мяса необходимо получить.</a:t>
                </a:r>
                <a:endParaRPr lang="ru-RU" dirty="0">
                  <a:effectLst/>
                </a:endParaRPr>
              </a:p>
              <a:p>
                <a:pPr fontAlgn="base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</a:rPr>
                  <a:t> Из условия следует, что при варке мясо теряет 35% своей массы, а значит  сохранится 65% массы мяса</a:t>
                </a:r>
                <a:endParaRPr lang="ru-RU" dirty="0">
                  <a:effectLst/>
                </a:endParaRPr>
              </a:p>
              <a:p>
                <a:pPr fontAlgn="base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</a:rPr>
                  <a:t>Пусть х кг сырого мяса взяли, тогда </a:t>
                </a:r>
                <a:endParaRPr lang="ru-RU" dirty="0">
                  <a:effectLst/>
                </a:endParaRPr>
              </a:p>
              <a:p>
                <a:pPr fontAlgn="base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</a:rPr>
                  <a:t> х кг-100%.</a:t>
                </a:r>
                <a:endParaRPr lang="ru-RU" dirty="0">
                  <a:effectLst/>
                </a:endParaRPr>
              </a:p>
              <a:p>
                <a:pPr marL="347345" indent="-347345" fontAlgn="base">
                  <a:lnSpc>
                    <a:spcPct val="90000"/>
                  </a:lnSpc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  <a:cs typeface="Times New Roman"/>
                  </a:rPr>
                  <a:t> 3 кг-65%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347345" indent="-347345" fontAlgn="base">
                  <a:lnSpc>
                    <a:spcPct val="90000"/>
                  </a:lnSpc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  <a:cs typeface="Times New Roman"/>
                  </a:rPr>
                  <a:t>   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347345" indent="-347345" fontAlgn="base">
                  <a:lnSpc>
                    <a:spcPct val="90000"/>
                  </a:lnSpc>
                  <a:spcBef>
                    <a:spcPts val="48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SimSu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SimSu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SimSun"/>
                            <a:cs typeface="Times New Roman"/>
                          </a:rPr>
                          <m:t>65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SimSu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SimSun"/>
                            <a:cs typeface="Times New Roman"/>
                          </a:rPr>
                          <m:t>х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SimSun"/>
                            <a:cs typeface="Times New Roman"/>
                          </a:rPr>
                          <m:t>100</m:t>
                        </m:r>
                      </m:den>
                    </m:f>
                  </m:oMath>
                </a14:m>
                <a:endParaRPr lang="ru-RU" sz="1400" dirty="0">
                  <a:ea typeface="Calibri"/>
                  <a:cs typeface="Times New Roman"/>
                </a:endParaRPr>
              </a:p>
              <a:p>
                <a:pPr marL="347345" indent="-347345" fontAlgn="base">
                  <a:lnSpc>
                    <a:spcPct val="90000"/>
                  </a:lnSpc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  <a:cs typeface="Times New Roman"/>
                  </a:rPr>
                  <a:t>65 х = 3 · 100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347345" indent="-347345" fontAlgn="base">
                  <a:lnSpc>
                    <a:spcPct val="90000"/>
                  </a:lnSpc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  <a:cs typeface="Times New Roman"/>
                  </a:rPr>
                  <a:t> 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347345" indent="-347345" fontAlgn="base">
                  <a:lnSpc>
                    <a:spcPct val="90000"/>
                  </a:lnSpc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  <a:cs typeface="Times New Roman"/>
                  </a:rPr>
                  <a:t>откуда х= (3·100):65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347345" indent="-347345" fontAlgn="base">
                  <a:lnSpc>
                    <a:spcPct val="90000"/>
                  </a:lnSpc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  <a:cs typeface="Times New Roman"/>
                  </a:rPr>
                  <a:t>х=4,6 </a:t>
                </a:r>
                <a:endParaRPr lang="ru-RU" sz="1400" dirty="0">
                  <a:ea typeface="Calibri"/>
                  <a:cs typeface="Times New Roman"/>
                </a:endParaRPr>
              </a:p>
              <a:p>
                <a:pPr marL="347345" indent="-347345" fontAlgn="base">
                  <a:lnSpc>
                    <a:spcPct val="90000"/>
                  </a:lnSpc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SimSun"/>
                    <a:cs typeface="Times New Roman"/>
                  </a:rPr>
                  <a:t>4,6 (кг)сырого мяса необходимо взять.</a:t>
                </a: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24744"/>
                <a:ext cx="7920880" cy="4948149"/>
              </a:xfrm>
              <a:prstGeom prst="rect">
                <a:avLst/>
              </a:prstGeom>
              <a:blipFill rotWithShape="1">
                <a:blip r:embed="rId2"/>
                <a:stretch>
                  <a:fillRect l="-615" t="-1110" b="-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30251"/>
            <a:ext cx="3367609" cy="303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621166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Блюдо казахов, киргизов и китайцев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n>
                  <a:noFill/>
                </a:ln>
                <a:solidFill>
                  <a:srgbClr val="C00000"/>
                </a:solidFill>
                <a:ea typeface="宋体" pitchFamily="2" charset="-122"/>
              </a:rPr>
              <a:t>Математика в </a:t>
            </a:r>
            <a:r>
              <a:rPr lang="ru-RU" sz="3200" dirty="0" smtClean="0">
                <a:ln>
                  <a:noFill/>
                </a:ln>
                <a:solidFill>
                  <a:srgbClr val="C00000"/>
                </a:solidFill>
                <a:ea typeface="宋体" pitchFamily="2" charset="-122"/>
              </a:rPr>
              <a:t>профессии статиста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136904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B00B6"/>
              </a:buClr>
              <a:buSzPct val="90000"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статистик – это ученый,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основными задачами которого являются сбор, хранение информации, выработка прогнозов, а также оценка их достоверности.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7776864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5B00B6"/>
              </a:buClr>
              <a:buSzPct val="90000"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9 задание: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5B00B6"/>
              </a:buClr>
              <a:buSzPct val="90000"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По результатам проведения ГИА по математике в 9 классе выяснилось, что 13 из них имеют оценку «5», 27 оценку «4», 33 оценку «3», и 18 «2».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5B00B6"/>
              </a:buClr>
              <a:buSzPct val="90000"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Необходимо выяснить процент учеников, удачно сдавших экзамен.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4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n>
                  <a:noFill/>
                </a:ln>
                <a:solidFill>
                  <a:srgbClr val="C00000"/>
                </a:solidFill>
                <a:ea typeface="宋体" pitchFamily="2" charset="-122"/>
              </a:rPr>
              <a:t>Математика в профессии статиста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28092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5B00B6"/>
              </a:buClr>
              <a:buSzPct val="90000"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9 задание: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5B00B6"/>
              </a:buClr>
              <a:buSzPct val="90000"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По результатам проведения ГИА по математике в 9 классе выяснилось, что 13 из них имеют оценку «5», 27 оценку «4», 33 оценку «3», и 18 «2». Необходимо выяснить процент учеников, удачно сдавших экзамен.</a:t>
            </a:r>
            <a:endParaRPr kumimoji="0" lang="ru-RU" i="0" u="none" strike="noStrike" kern="0" cap="none" spc="0" normalizeH="0" baseline="0" noProof="0" dirty="0">
              <a:ln>
                <a:noFill/>
              </a:ln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32129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4" descr="ekz290508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212976"/>
            <a:ext cx="298546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708920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Найдем общее количество человек, сдававших экзамен:</a:t>
            </a:r>
          </a:p>
          <a:p>
            <a:r>
              <a:rPr lang="ru-RU" dirty="0" smtClean="0"/>
              <a:t>13+27+33+18=91</a:t>
            </a:r>
          </a:p>
          <a:p>
            <a:r>
              <a:rPr lang="ru-RU" dirty="0" smtClean="0"/>
              <a:t>Затем составим пропорцию. </a:t>
            </a:r>
          </a:p>
          <a:p>
            <a:r>
              <a:rPr lang="ru-RU" dirty="0" smtClean="0"/>
              <a:t>Пусть процент не сдавших людей равен х. Тогда:  91 ч – 100%</a:t>
            </a:r>
          </a:p>
          <a:p>
            <a:r>
              <a:rPr lang="ru-RU" dirty="0" smtClean="0"/>
              <a:t>    18 ч – х %</a:t>
            </a:r>
          </a:p>
          <a:p>
            <a:r>
              <a:rPr lang="ru-RU" dirty="0" smtClean="0"/>
              <a:t>Х=18*100/91=20 %, 100-20=80</a:t>
            </a:r>
          </a:p>
          <a:p>
            <a:r>
              <a:rPr lang="ru-RU" dirty="0" smtClean="0"/>
              <a:t>Ответ:  80 % учеников экзамен  сдали.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9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7" y="990614"/>
            <a:ext cx="8229600" cy="4530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800" dirty="0" smtClean="0">
                <a:latin typeface="Helvetica" pitchFamily="34" charset="0"/>
              </a:rPr>
              <a:t>Если вы хотите участвовать в большой жизни, то наполните свою голову математикой, пока есть к тому возможность. Она окажет вам потом огромную помощь во всей вашей работе”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latin typeface="Helvetica" pitchFamily="34" charset="0"/>
              </a:rPr>
              <a:t>М. И. Калинин </a:t>
            </a:r>
          </a:p>
          <a:p>
            <a:pPr eaLnBrk="1" hangingPunct="1">
              <a:defRPr/>
            </a:pPr>
            <a:endParaRPr lang="ru-RU" sz="2800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41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3" y="404664"/>
            <a:ext cx="637958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4418013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1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стер класс\Новая папка (2)\9932361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68826" cy="264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LOWER\Desktop\мастер класс\Новая папка (2)\kass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316"/>
            <a:ext cx="2736304" cy="364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LOWER\Desktop\мастер класс\Новая папка (4)\53868910_2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01" y="260648"/>
            <a:ext cx="3968465" cy="26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LOWER\Desktop\мастер класс\Новая папка (4)\bilety-v-kass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824" y="2908445"/>
            <a:ext cx="5908902" cy="36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Математика в жизни человека</a:t>
            </a:r>
            <a:endParaRPr lang="ru-RU" sz="8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апвапвап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5976664" cy="35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занятия: 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рассмотреть примеры применения математики в жизни человека</a:t>
            </a:r>
            <a:endParaRPr lang="ru-RU" sz="4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Математика в жизни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908720"/>
            <a:ext cx="7704856" cy="213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1 задание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Перед вами платежный документ за потребленный газ. В платежном документе  записано: последние показания прибора( 5887)   и текущие показания( 6159).  Также записано:  сколько стоит кубометр газа, то есть тариф (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руб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/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куб.м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) –  7, 24 руб. Сколько рублей клиент должен заплатить за потребленный газ.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96952"/>
            <a:ext cx="8784976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91" y="188640"/>
            <a:ext cx="8229600" cy="854968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Математика в </a:t>
            </a:r>
            <a:r>
              <a:rPr lang="ru-RU" sz="4000" b="1" dirty="0" smtClean="0">
                <a:solidFill>
                  <a:srgbClr val="C00000"/>
                </a:solidFill>
              </a:rPr>
              <a:t>жизни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1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752"/>
            <a:ext cx="7993062" cy="540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63408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n>
                  <a:noFill/>
                </a:ln>
                <a:solidFill>
                  <a:srgbClr val="C00000"/>
                </a:solidFill>
              </a:rPr>
              <a:t>Математика в </a:t>
            </a:r>
            <a:r>
              <a:rPr lang="ru-RU" sz="4000" dirty="0" smtClean="0">
                <a:ln>
                  <a:noFill/>
                </a:ln>
                <a:solidFill>
                  <a:srgbClr val="C00000"/>
                </a:solidFill>
              </a:rPr>
              <a:t>жизни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692696"/>
            <a:ext cx="3168352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задание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79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pring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pring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785</Words>
  <Application>Microsoft Office PowerPoint</Application>
  <PresentationFormat>Экран (4:3)</PresentationFormat>
  <Paragraphs>119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Тема Office</vt:lpstr>
      <vt:lpstr>Spring</vt:lpstr>
      <vt:lpstr>1_Spring</vt:lpstr>
      <vt:lpstr>2_Spring</vt:lpstr>
      <vt:lpstr>Презентация c кнопками</vt:lpstr>
      <vt:lpstr>1_Презентация c кнопками</vt:lpstr>
      <vt:lpstr>Оформление по умолчанию</vt:lpstr>
      <vt:lpstr>1_Глобус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в жизни</vt:lpstr>
      <vt:lpstr>Математика в жизни</vt:lpstr>
      <vt:lpstr>Математика в жизни</vt:lpstr>
      <vt:lpstr>Математика в жизни</vt:lpstr>
      <vt:lpstr>Презентация PowerPoint</vt:lpstr>
      <vt:lpstr>Презентация PowerPoint</vt:lpstr>
      <vt:lpstr>Математика в жизни</vt:lpstr>
      <vt:lpstr>Математика в жизни</vt:lpstr>
      <vt:lpstr>Математика в жизни</vt:lpstr>
      <vt:lpstr>Математика в жизни</vt:lpstr>
      <vt:lpstr>Презентация PowerPoint</vt:lpstr>
      <vt:lpstr>Математика в профессии </vt:lpstr>
      <vt:lpstr>Математика в профессии врача  </vt:lpstr>
      <vt:lpstr>Математика в профессии повара </vt:lpstr>
      <vt:lpstr>Математика в профессии повара </vt:lpstr>
      <vt:lpstr>Математика в профессии статиста</vt:lpstr>
      <vt:lpstr>Математика в профессии статиста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30</cp:revision>
  <dcterms:created xsi:type="dcterms:W3CDTF">2018-02-11T16:11:11Z</dcterms:created>
  <dcterms:modified xsi:type="dcterms:W3CDTF">2025-06-14T10:19:02Z</dcterms:modified>
</cp:coreProperties>
</file>