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78" r:id="rId3"/>
    <p:sldId id="271" r:id="rId4"/>
    <p:sldId id="257" r:id="rId5"/>
    <p:sldId id="272" r:id="rId6"/>
    <p:sldId id="263" r:id="rId7"/>
    <p:sldId id="256" r:id="rId8"/>
    <p:sldId id="273" r:id="rId9"/>
    <p:sldId id="260" r:id="rId10"/>
    <p:sldId id="262" r:id="rId11"/>
    <p:sldId id="258" r:id="rId12"/>
    <p:sldId id="282" r:id="rId13"/>
    <p:sldId id="275" r:id="rId14"/>
    <p:sldId id="277" r:id="rId15"/>
    <p:sldId id="259" r:id="rId16"/>
    <p:sldId id="276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698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4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66C59-8405-4FDE-864F-BD949B2CD26C}" type="datetimeFigureOut">
              <a:rPr lang="ru-RU" smtClean="0"/>
              <a:pPr/>
              <a:t>10.12.2024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86E23-39C6-450C-9F0F-1EC293E68E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9904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66C59-8405-4FDE-864F-BD949B2CD26C}" type="datetimeFigureOut">
              <a:rPr lang="ru-RU" smtClean="0"/>
              <a:pPr/>
              <a:t>10.12.2024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86E23-39C6-450C-9F0F-1EC293E68E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38049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66C59-8405-4FDE-864F-BD949B2CD26C}" type="datetimeFigureOut">
              <a:rPr lang="ru-RU" smtClean="0"/>
              <a:pPr/>
              <a:t>10.12.2024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86E23-39C6-450C-9F0F-1EC293E68E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0330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66C59-8405-4FDE-864F-BD949B2CD26C}" type="datetimeFigureOut">
              <a:rPr lang="ru-RU" smtClean="0"/>
              <a:pPr/>
              <a:t>10.12.2024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86E23-39C6-450C-9F0F-1EC293E68E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73964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66C59-8405-4FDE-864F-BD949B2CD26C}" type="datetimeFigureOut">
              <a:rPr lang="ru-RU" smtClean="0"/>
              <a:pPr/>
              <a:t>10.12.2024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86E23-39C6-450C-9F0F-1EC293E68E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61541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66C59-8405-4FDE-864F-BD949B2CD26C}" type="datetimeFigureOut">
              <a:rPr lang="ru-RU" smtClean="0"/>
              <a:pPr/>
              <a:t>10.12.2024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86E23-39C6-450C-9F0F-1EC293E68E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65210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66C59-8405-4FDE-864F-BD949B2CD26C}" type="datetimeFigureOut">
              <a:rPr lang="ru-RU" smtClean="0"/>
              <a:pPr/>
              <a:t>10.12.2024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86E23-39C6-450C-9F0F-1EC293E68E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643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66C59-8405-4FDE-864F-BD949B2CD26C}" type="datetimeFigureOut">
              <a:rPr lang="ru-RU" smtClean="0"/>
              <a:pPr/>
              <a:t>10.12.2024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86E23-39C6-450C-9F0F-1EC293E68E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6884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66C59-8405-4FDE-864F-BD949B2CD26C}" type="datetimeFigureOut">
              <a:rPr lang="ru-RU" smtClean="0"/>
              <a:pPr/>
              <a:t>10.12.2024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86E23-39C6-450C-9F0F-1EC293E68E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66337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66C59-8405-4FDE-864F-BD949B2CD26C}" type="datetimeFigureOut">
              <a:rPr lang="ru-RU" smtClean="0"/>
              <a:pPr/>
              <a:t>10.12.2024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86E23-39C6-450C-9F0F-1EC293E68E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0759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66C59-8405-4FDE-864F-BD949B2CD26C}" type="datetimeFigureOut">
              <a:rPr lang="ru-RU" smtClean="0"/>
              <a:pPr/>
              <a:t>10.12.2024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86E23-39C6-450C-9F0F-1EC293E68E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3810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66C59-8405-4FDE-864F-BD949B2CD26C}" type="datetimeFigureOut">
              <a:rPr lang="ru-RU" smtClean="0"/>
              <a:pPr/>
              <a:t>10.12.2024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86E23-39C6-450C-9F0F-1EC293E68E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32052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59026"/>
            <a:ext cx="12192000" cy="6872436"/>
          </a:xfrm>
        </p:spPr>
      </p:pic>
      <p:sp>
        <p:nvSpPr>
          <p:cNvPr id="8" name="Прямоугольник 7"/>
          <p:cNvSpPr/>
          <p:nvPr/>
        </p:nvSpPr>
        <p:spPr>
          <a:xfrm>
            <a:off x="4295775" y="2181225"/>
            <a:ext cx="77057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МИНИ-МУЗЕЙ «РУССКАЯ ИЗБА»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05274" y="209551"/>
            <a:ext cx="78962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 </a:t>
            </a:r>
            <a:endPara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п. Пробуждение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76975" y="4324350"/>
            <a:ext cx="57245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Выполнили воспитатели: </a:t>
            </a:r>
            <a:endParaRPr lang="ru-RU" sz="2000" b="1" dirty="0" smtClean="0">
              <a:solidFill>
                <a:srgbClr val="00206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Данилова Любовь Петровна., </a:t>
            </a:r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Ермакова </a:t>
            </a:r>
            <a:r>
              <a:rPr lang="ru-RU" sz="2000" b="1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Анна </a:t>
            </a:r>
            <a:r>
              <a:rPr lang="ru-RU" sz="2000" b="1" dirty="0" err="1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Уразовна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  <p:pic>
        <p:nvPicPr>
          <p:cNvPr id="11" name="Русская народная - Я за что люблю Ивана (минус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029739" y="34248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03702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9440"/>
          </a:xfrm>
        </p:spPr>
      </p:pic>
      <p:pic>
        <p:nvPicPr>
          <p:cNvPr id="13" name="Объект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25641">
            <a:off x="8194643" y="511560"/>
            <a:ext cx="2310151" cy="2310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Объект 16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516139">
            <a:off x="1101777" y="4004651"/>
            <a:ext cx="2333159" cy="2333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Объект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564001">
            <a:off x="1612909" y="627517"/>
            <a:ext cx="2463762" cy="23278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Объект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191" r="74243" b="25009"/>
          <a:stretch/>
        </p:blipFill>
        <p:spPr>
          <a:xfrm rot="687813">
            <a:off x="8908241" y="3538961"/>
            <a:ext cx="2353586" cy="2826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Объект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10544" y="383449"/>
            <a:ext cx="3148688" cy="31486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3649648" y="4360331"/>
            <a:ext cx="52955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Долгими </a:t>
            </a:r>
            <a: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зимними вечерами люди вырезали, плели, пряли, </a:t>
            </a:r>
            <a:r>
              <a:rPr lang="ru-RU" sz="2400" b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вязали, делали игрушки из дерева и глины.</a:t>
            </a:r>
            <a:endParaRPr lang="ru-RU" sz="24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4847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6502" y="-1"/>
            <a:ext cx="12258502" cy="6891323"/>
          </a:xfr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41261" y="437406"/>
            <a:ext cx="4315754" cy="3236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6456459" y="842839"/>
            <a:ext cx="509678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580" algn="just"/>
            <a:r>
              <a:rPr lang="ru-RU" sz="32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Хлебом-солью привечаем,</a:t>
            </a:r>
            <a:endParaRPr lang="ru-RU" sz="3200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449580" algn="just"/>
            <a:r>
              <a:rPr lang="ru-RU" sz="32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Самовар на стол несём.</a:t>
            </a:r>
            <a:endParaRPr lang="ru-RU" sz="3200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449580" algn="just"/>
            <a:r>
              <a:rPr lang="ru-RU" sz="32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Мы за чаем не скучаем,</a:t>
            </a:r>
            <a:endParaRPr lang="ru-RU" sz="3200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449580" algn="just"/>
            <a:r>
              <a:rPr lang="ru-RU" sz="32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Говорим о том, о сём.</a:t>
            </a:r>
            <a:endParaRPr lang="ru-RU" sz="3200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indent="449580" algn="just"/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indent="449580" algn="just"/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indent="449580" algn="just"/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indent="449580" algn="just"/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9613" y="3674222"/>
            <a:ext cx="1148168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/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Во время чаепития педагоги загадывали загадки</a:t>
            </a:r>
            <a:r>
              <a:rPr lang="ru-RU" sz="2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.</a:t>
            </a:r>
            <a:r>
              <a:rPr lang="ru-RU" sz="2400" b="1" dirty="0">
                <a:latin typeface="Monotype Corsiva" panose="03010101010201010101" pitchFamily="66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И рассказывали </a:t>
            </a: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о назначении кухонной утвари</a:t>
            </a:r>
          </a:p>
          <a:p>
            <a:pPr marL="449580" algn="just"/>
            <a:r>
              <a:rPr lang="ru-RU" sz="2000" b="1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Чёрный </a:t>
            </a:r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конь скачет в огонь. (Кочерга)</a:t>
            </a:r>
            <a:endParaRPr lang="ru-RU" sz="2000" dirty="0">
              <a:solidFill>
                <a:srgbClr val="000000"/>
              </a:solidFill>
              <a:latin typeface="Monotype Corsiva" panose="03010101010201010101" pitchFamily="66" charset="0"/>
            </a:endParaRPr>
          </a:p>
          <a:p>
            <a:pPr marL="449580" algn="just"/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Длинная рука чугунок держит за бока. (Ухват)</a:t>
            </a:r>
            <a:endParaRPr lang="ru-RU" sz="2000" dirty="0">
              <a:solidFill>
                <a:srgbClr val="000000"/>
              </a:solidFill>
              <a:latin typeface="Monotype Corsiva" panose="03010101010201010101" pitchFamily="66" charset="0"/>
            </a:endParaRPr>
          </a:p>
          <a:p>
            <a:pPr marL="449580" algn="just"/>
            <a:r>
              <a:rPr lang="ru-RU" sz="20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На плечах дуга держит вёдра, в них - вода. (Коромысло)</a:t>
            </a:r>
            <a:endParaRPr lang="ru-RU" sz="2000" dirty="0">
              <a:solidFill>
                <a:srgbClr val="00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87678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11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50075"/>
          </a:xfrm>
        </p:spPr>
      </p:pic>
      <p:sp>
        <p:nvSpPr>
          <p:cNvPr id="2" name="Прямоугольник 1"/>
          <p:cNvSpPr/>
          <p:nvPr/>
        </p:nvSpPr>
        <p:spPr>
          <a:xfrm>
            <a:off x="3649648" y="4360331"/>
            <a:ext cx="52955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4" name="Объект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6528" b="96806" l="313" r="40156">
                        <a14:foregroundMark x1="36563" y1="70000" x2="38359" y2="69306"/>
                        <a14:foregroundMark x1="37578" y1="75417" x2="40156" y2="70694"/>
                        <a14:foregroundMark x1="4609" y1="55972" x2="6953" y2="74444"/>
                        <a14:foregroundMark x1="1484" y1="77917" x2="3047" y2="79583"/>
                        <a14:foregroundMark x1="1484" y1="79861" x2="859" y2="81806"/>
                        <a14:foregroundMark x1="4063" y1="54306" x2="4063" y2="54306"/>
                        <a14:foregroundMark x1="6563" y1="55278" x2="3281" y2="53472"/>
                        <a14:foregroundMark x1="2109" y1="56944" x2="2656" y2="54583"/>
                        <a14:backgroundMark x1="1719" y1="76944" x2="7344" y2="55833"/>
                        <a14:backgroundMark x1="2109" y1="54444" x2="6094" y2="60694"/>
                        <a14:backgroundMark x1="7891" y1="69583" x2="3906" y2="78056"/>
                        <a14:backgroundMark x1="3828" y1="55000" x2="5781" y2="54444"/>
                        <a14:backgroundMark x1="2422" y1="57917" x2="1094" y2="64444"/>
                        <a14:backgroundMark x1="4453" y1="60972" x2="5469" y2="60833"/>
                        <a14:backgroundMark x1="5859" y1="65417" x2="6563" y2="68333"/>
                        <a14:backgroundMark x1="6406" y1="57222" x2="2813" y2="53889"/>
                        <a14:backgroundMark x1="6641" y1="55833" x2="6172" y2="54583"/>
                        <a14:backgroundMark x1="3516" y1="53472" x2="6328" y2="70000"/>
                        <a14:backgroundMark x1="6250" y1="69167" x2="4141" y2="54444"/>
                        <a14:backgroundMark x1="1250" y1="82222" x2="4141" y2="80972"/>
                        <a14:backgroundMark x1="1172" y1="79861" x2="859" y2="80417"/>
                        <a14:backgroundMark x1="1406" y1="80139" x2="1953" y2="78889"/>
                        <a14:backgroundMark x1="7656" y1="74444" x2="8750" y2="75833"/>
                        <a14:backgroundMark x1="5703" y1="54861" x2="3672" y2="59583"/>
                        <a14:backgroundMark x1="37031" y1="73889" x2="38047" y2="7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8949"/>
          <a:stretch/>
        </p:blipFill>
        <p:spPr>
          <a:xfrm>
            <a:off x="1475634" y="192741"/>
            <a:ext cx="5459233" cy="5996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6162261" y="516835"/>
            <a:ext cx="542278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Поведали о том, что самовар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- был символом семейного уюта и дружеского общения. 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Во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время войн, в голодные годы самовар, как и русская печь, был в крестьянском доме и лекарем и утешителем. За неимением чаю-сахару заваривали морковную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вяленицу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зверобой, лист смородины и т.д.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Во время Великой Отечественной войны русские бабы по призыву собирать цветной металл без единого вздоха отдавали в фонд войны свои последние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самоваришки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после чего воду приходилось кипятить в чугунках.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effectLst/>
              <a:latin typeface="Monotype Corsiva" panose="03010101010201010101" pitchFamily="66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70011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43123"/>
            <a:ext cx="12192000" cy="7084612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1175" y="761752"/>
            <a:ext cx="4182387" cy="31367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Объект 3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66274" y="2674167"/>
            <a:ext cx="3507518" cy="26306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4723075" y="612250"/>
            <a:ext cx="70109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	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Девочки попробовали носить ведра на коромысле, рассказав что это не легкое занятие.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	По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обычаю, носить воду на коромысле всегда считалось чисто женским делом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. Коромысло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в старину не только помогало в переноске воды, но и было оберегом, защитой от нечистой силы. Люди верили, что расписное коромысло берегло девушек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от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русалок, которые всегда подстерегают у реки или пруда. Считалось, что большой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обережной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силой обладает коромысло, сделанное из дуба или клёна.</a:t>
            </a:r>
          </a:p>
        </p:txBody>
      </p:sp>
    </p:spTree>
    <p:extLst>
      <p:ext uri="{BB962C8B-B14F-4D97-AF65-F5344CB8AC3E}">
        <p14:creationId xmlns:p14="http://schemas.microsoft.com/office/powerpoint/2010/main" xmlns="" val="11719579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8" name="Объект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2484" y="516834"/>
            <a:ext cx="2845668" cy="33952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05693" y="2695491"/>
            <a:ext cx="3306577" cy="39586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291840" y="596349"/>
            <a:ext cx="5208104" cy="4893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	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А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вот и еще необходимая вещь в хозяйстве. Это чугунок. 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	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Чугунки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или горшочки, используются для приготовления пищи в духовке или в русской печи. 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	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Чугунок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 - это традиционно русская посуда, они предназначены для приготовления блюд путем долгого, медленного томления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. </a:t>
            </a:r>
          </a:p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	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Нет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ничего вкуснее супа или каши, сваренных в чугунке. 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И дети с удовольствием пробовали ставить в печь чугунок с помощью ухвата.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61630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7001123"/>
          </a:xfr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2029" y="992634"/>
            <a:ext cx="5641830" cy="4231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6160683" y="2266123"/>
            <a:ext cx="587759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Делу время – потехе – час! </a:t>
            </a:r>
            <a:endParaRPr lang="ru-RU" sz="3200" b="1" dirty="0" smtClean="0">
              <a:solidFill>
                <a:srgbClr val="C0000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solidFill>
                  <a:srgbClr val="C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Вот </a:t>
            </a:r>
            <a:r>
              <a:rPr lang="ru-RU" sz="3200" b="1" dirty="0">
                <a:solidFill>
                  <a:srgbClr val="C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мы с вами потрудились</a:t>
            </a:r>
            <a:r>
              <a:rPr lang="ru-RU" sz="3200" b="1" dirty="0" smtClean="0">
                <a:solidFill>
                  <a:srgbClr val="C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, а </a:t>
            </a:r>
            <a:r>
              <a:rPr lang="ru-RU" sz="3200" b="1" dirty="0">
                <a:solidFill>
                  <a:srgbClr val="C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теперь можем отдохнуть</a:t>
            </a:r>
            <a:r>
              <a:rPr lang="ru-RU" sz="3200" b="1" dirty="0" smtClean="0">
                <a:solidFill>
                  <a:srgbClr val="C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, как </a:t>
            </a:r>
            <a:r>
              <a:rPr lang="ru-RU" sz="3200" b="1" dirty="0">
                <a:solidFill>
                  <a:srgbClr val="C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это делали на Руси. Поем </a:t>
            </a:r>
            <a:r>
              <a:rPr lang="ru-RU" sz="3200" b="1" dirty="0" smtClean="0">
                <a:solidFill>
                  <a:srgbClr val="C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частушки и играем на деревянных ложках.</a:t>
            </a:r>
            <a:endParaRPr lang="ru-RU" sz="3200" b="1" dirty="0">
              <a:solidFill>
                <a:srgbClr val="C0000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84674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731"/>
          <a:stretch/>
        </p:blipFill>
        <p:spPr>
          <a:xfrm>
            <a:off x="0" y="0"/>
            <a:ext cx="12192000" cy="694148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770"/>
          <a:stretch/>
        </p:blipFill>
        <p:spPr>
          <a:xfrm>
            <a:off x="2913513" y="933450"/>
            <a:ext cx="6472299" cy="47815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1543050" y="5877462"/>
            <a:ext cx="94773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Приходите в гости к нам, р</a:t>
            </a:r>
            <a:r>
              <a:rPr lang="ru-RU" sz="2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ады</a:t>
            </a:r>
            <a:r>
              <a:rPr lang="ru-RU" sz="28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 мы всегда гостям! </a:t>
            </a:r>
            <a:endParaRPr lang="ru-RU" sz="2800" b="1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За </a:t>
            </a:r>
            <a:r>
              <a:rPr lang="ru-RU" sz="28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столы всех приглашаем, </a:t>
            </a:r>
            <a:r>
              <a:rPr lang="ru-RU" sz="2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русским</a:t>
            </a:r>
            <a:r>
              <a:rPr lang="ru-RU" sz="28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 чаем угощаем!</a:t>
            </a:r>
          </a:p>
        </p:txBody>
      </p:sp>
    </p:spTree>
    <p:extLst>
      <p:ext uri="{BB962C8B-B14F-4D97-AF65-F5344CB8AC3E}">
        <p14:creationId xmlns:p14="http://schemas.microsoft.com/office/powerpoint/2010/main" xmlns="" val="1591298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916"/>
            <a:ext cx="12247659" cy="6850084"/>
          </a:xfrm>
        </p:spPr>
      </p:pic>
      <p:sp>
        <p:nvSpPr>
          <p:cNvPr id="5" name="Прямоугольник 4"/>
          <p:cNvSpPr/>
          <p:nvPr/>
        </p:nvSpPr>
        <p:spPr>
          <a:xfrm>
            <a:off x="222637" y="1097281"/>
            <a:ext cx="119693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духовной культуры через организацию экскурсионной деятельности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4197" y="1466613"/>
            <a:ext cx="11759979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Задачи:</a:t>
            </a:r>
            <a:endParaRPr lang="ru-RU" sz="1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Образовательные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 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  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Открыть детям доступ к культуре русского народа, знакомя его с особенностями повседневного быта, обычаями, традициями, русской народной музыкой, играми,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потешками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  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Познакомить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детей с избой – жилищем крестьянской семьи, русской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печью.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Обогатить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словарь детей народными пословицами, поговорками, новыми словами (ухват, чугун, кочерга и т.д.).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Актуализировать знания детей о Великой Отечественной Войне, какую роль сыграла «русская изба» во время войны.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Развивающие: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b="1" i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Развить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связную монологическую речь и коммуникативные умения при помощи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социо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-игровых подходов и народных игр.</a:t>
            </a:r>
          </a:p>
          <a:p>
            <a:pPr algn="just">
              <a:spcAft>
                <a:spcPts val="0"/>
              </a:spcAft>
            </a:pP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Воспитывающие:</a:t>
            </a:r>
            <a:endParaRPr lang="ru-RU" sz="1600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   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Вызвать у детей интерес к русской старине и положительно воздействовать на их эмоции, развивать их фантазию, любознательность и творчество, формировать способность взаимодействовать друг с другом в игровых ситуациях.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 Вызвать у детей эмоциональную отзывчивость к русской народной музыке, воспитывать культуру слушания и зрительного восприятия.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    Воспитывать бережное отношение к старинным вещам, народным традициям, обычаям гостеприимства, интерес к русскому фольклору.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	Воспитывать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 детей чувство любви к своей Родине и гордости за свой народ</a:t>
            </a:r>
            <a:endParaRPr lang="ru-RU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46567" y="588397"/>
            <a:ext cx="52298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МИНИ-МУЗЕЙ «РУССКАЯ ИЗБА»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39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000">
        <p14:window dir="ver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3050"/>
          </a:xfrm>
        </p:spPr>
      </p:pic>
      <p:sp>
        <p:nvSpPr>
          <p:cNvPr id="3" name="Прямоугольник 2"/>
          <p:cNvSpPr/>
          <p:nvPr/>
        </p:nvSpPr>
        <p:spPr>
          <a:xfrm>
            <a:off x="222637" y="5621572"/>
            <a:ext cx="50649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Русь деревянная – края дорогие,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Здесь издавна русские люди живут,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Они прославляют жилища родные,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Раздольные русские песни поют…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0077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400" b="9840"/>
          <a:stretch/>
        </p:blipFill>
        <p:spPr>
          <a:xfrm>
            <a:off x="-1" y="0"/>
            <a:ext cx="12192001" cy="6903616"/>
          </a:xfrm>
        </p:spPr>
      </p:pic>
      <p:pic>
        <p:nvPicPr>
          <p:cNvPr id="7" name="Объект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09082" y="857918"/>
            <a:ext cx="8258161" cy="485907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59673" y="3093057"/>
            <a:ext cx="9477955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музей «Русская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изба»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МДОУ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п. Пробуждение»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6822454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997148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804781"/>
            <a:ext cx="3508374" cy="35083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89197" y="2403799"/>
            <a:ext cx="3593990" cy="3593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564048" y="596348"/>
            <a:ext cx="70528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Многие </a:t>
            </a: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века деревянная изба служила домом для русского народа. </a:t>
            </a:r>
            <a:b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	Детям </a:t>
            </a: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история русской избы рассказывает, как жили предки, как был устроен их быт.</a:t>
            </a: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2150" y="4313154"/>
            <a:ext cx="65518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Внутри </a:t>
            </a: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изба была богато украшена резьбой по дереву, росписью, самодельными глиняными игрушками, вышиванием и другими предметами народного творчества. </a:t>
            </a:r>
            <a:r>
              <a:rPr lang="ru-RU" sz="2400" b="1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	У </a:t>
            </a: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каждой хозяйки было много глиняных сосудов, расписной сундук для хранения одежды (шкафов в те времена еще не было</a:t>
            </a:r>
            <a:r>
              <a:rPr lang="ru-RU" sz="2400" b="1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).</a:t>
            </a:r>
            <a:endParaRPr lang="ru-RU" sz="2400" b="1" dirty="0">
              <a:solidFill>
                <a:srgbClr val="00206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91105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425795"/>
            <a:ext cx="12192000" cy="7085013"/>
          </a:xfrm>
        </p:spPr>
      </p:pic>
      <p:pic>
        <p:nvPicPr>
          <p:cNvPr id="15" name="Объект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9464" y="561945"/>
            <a:ext cx="3044431" cy="26875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94197" y="3465470"/>
            <a:ext cx="104082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	В </a:t>
            </a: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избе устанавливалась печка. Быт русского народа был сосредоточен вокруг печи. Ее называли кормилицей и обычно устраивали первой. Только потом строили стены, </a:t>
            </a:r>
            <a:r>
              <a:rPr lang="ru-RU" sz="2400" b="1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крышу. Рядом </a:t>
            </a: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с ней располагались нары, заменявшие кровати. Нарами называли деревянные настилы для спанья. Здесь же стояли обеденный стол и лавки для сидения.</a:t>
            </a:r>
            <a:endParaRPr lang="ru-RU" sz="24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" name="Объект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3532" b="11965"/>
          <a:stretch/>
        </p:blipFill>
        <p:spPr>
          <a:xfrm>
            <a:off x="8156994" y="523487"/>
            <a:ext cx="3209489" cy="29419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522428" y="970059"/>
            <a:ext cx="562157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народе говорили: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ctr">
              <a:spcAft>
                <a:spcPts val="0"/>
              </a:spcAft>
            </a:pPr>
            <a:r>
              <a:rPr lang="ru-RU" sz="2400" b="1" i="1" dirty="0">
                <a:solidFill>
                  <a:srgbClr val="C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«Наша толстая Федора</a:t>
            </a:r>
            <a:endParaRPr lang="ru-RU" sz="2000" dirty="0">
              <a:solidFill>
                <a:srgbClr val="C00000"/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indent="449580" algn="ctr">
              <a:spcAft>
                <a:spcPts val="0"/>
              </a:spcAft>
            </a:pPr>
            <a:r>
              <a:rPr lang="ru-RU" sz="2400" b="1" i="1" dirty="0">
                <a:solidFill>
                  <a:srgbClr val="C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Наедается не скоро</a:t>
            </a:r>
            <a:endParaRPr lang="ru-RU" sz="2000" dirty="0">
              <a:solidFill>
                <a:srgbClr val="C00000"/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indent="449580" algn="ctr">
              <a:spcAft>
                <a:spcPts val="0"/>
              </a:spcAft>
            </a:pPr>
            <a:r>
              <a:rPr lang="ru-RU" sz="2400" b="1" i="1" dirty="0">
                <a:solidFill>
                  <a:srgbClr val="C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А зато, когда сыта</a:t>
            </a:r>
            <a:endParaRPr lang="ru-RU" sz="2000" dirty="0">
              <a:solidFill>
                <a:srgbClr val="C00000"/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indent="449580" algn="ctr">
              <a:spcAft>
                <a:spcPts val="0"/>
              </a:spcAft>
            </a:pPr>
            <a:r>
              <a:rPr lang="ru-RU" sz="2400" b="1" i="1" dirty="0">
                <a:solidFill>
                  <a:srgbClr val="C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От Федоры теплота».</a:t>
            </a:r>
            <a:endParaRPr lang="ru-RU" sz="2000" dirty="0">
              <a:solidFill>
                <a:srgbClr val="C00000"/>
              </a:solidFill>
              <a:effectLst/>
              <a:latin typeface="Monotype Corsiva" panose="03010101010201010101" pitchFamily="66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99314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Текст 1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Текст 1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" name="Объект 2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79306"/>
            <a:ext cx="12515353" cy="6937306"/>
          </a:xfrm>
        </p:spPr>
      </p:pic>
      <p:pic>
        <p:nvPicPr>
          <p:cNvPr id="30" name="Объект 27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114"/>
          <a:stretch/>
        </p:blipFill>
        <p:spPr>
          <a:xfrm>
            <a:off x="3204375" y="192200"/>
            <a:ext cx="5001371" cy="42492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571418" y="4540194"/>
            <a:ext cx="94967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По традиции в каждой избе обязательно обустраивали красный, то есть красивый угол. Это было самое почетное, праздничное место в доме. </a:t>
            </a:r>
            <a:endParaRPr lang="ru-RU" sz="2400" b="1" dirty="0" smtClean="0">
              <a:solidFill>
                <a:srgbClr val="C0000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Его </a:t>
            </a: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обустраивали напротив печи по диагонали, завешивали иконами, ставили на полки свечи, сосуд со свяченой водой, веточки вербы, </a:t>
            </a:r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пасхальные яйца.</a:t>
            </a: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87802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" name="Объект 1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9160"/>
          </a:xfrm>
        </p:spPr>
      </p:pic>
      <p:pic>
        <p:nvPicPr>
          <p:cNvPr id="21" name="Объект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0489" y="421884"/>
            <a:ext cx="4282483" cy="3211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Объект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3915" b="-210"/>
          <a:stretch/>
        </p:blipFill>
        <p:spPr>
          <a:xfrm>
            <a:off x="7628127" y="2713507"/>
            <a:ext cx="4020996" cy="3971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4794637" y="421884"/>
            <a:ext cx="714822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Гостеприимные хозяева русской избы, 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педагоги детского сада, оказали радушный </a:t>
            </a: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прием </a:t>
            </a:r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детям старших групп. Рассказали детям о том, что хлебосольство </a:t>
            </a: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всегда было главной отличительной чертой, характеризующей славянские народы.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80490" y="4055630"/>
            <a:ext cx="71493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Русское </a:t>
            </a: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гостеприимство демонстрировало не только материальную щедрость, но и величие человеческой души.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smtClean="0">
                <a:latin typeface="Monotype Corsiva" panose="03010101010201010101" pitchFamily="66" charset="0"/>
              </a:rPr>
              <a:t>	</a:t>
            </a:r>
            <a:r>
              <a:rPr lang="ru-RU" sz="2400" b="1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каждом доме были рады любому гостю. </a:t>
            </a:r>
            <a:endParaRPr lang="ru-RU" sz="2400" b="1" dirty="0" smtClean="0">
              <a:solidFill>
                <a:srgbClr val="00206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Его </a:t>
            </a: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встречали низким поклоном, окружали заботой, а на стол ставили самые лучшие угощения.</a:t>
            </a:r>
          </a:p>
        </p:txBody>
      </p:sp>
    </p:spTree>
    <p:extLst>
      <p:ext uri="{BB962C8B-B14F-4D97-AF65-F5344CB8AC3E}">
        <p14:creationId xmlns:p14="http://schemas.microsoft.com/office/powerpoint/2010/main" xmlns="" val="7374922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59026"/>
            <a:ext cx="12192000" cy="7017026"/>
          </a:xfrm>
        </p:spPr>
      </p:pic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942"/>
          <a:stretch/>
        </p:blipFill>
        <p:spPr>
          <a:xfrm>
            <a:off x="3360751" y="-152069"/>
            <a:ext cx="5470498" cy="3738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399430" y="3586038"/>
            <a:ext cx="1053547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Педагоги рассказали что в русской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 избе почти все было сделано руками самих крестьян. </a:t>
            </a:r>
            <a:endParaRPr lang="ru-RU" sz="2000" b="1" dirty="0" smtClean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Мебель </a:t>
            </a:r>
            <a:r>
              <a:rPr lang="ru-RU" sz="2000" b="1" dirty="0">
                <a:solidFill>
                  <a:srgbClr val="C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была самодельная, деревянная, очень простая. </a:t>
            </a:r>
            <a:endParaRPr lang="ru-RU" sz="2000" b="1" dirty="0" smtClean="0">
              <a:solidFill>
                <a:srgbClr val="C0000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Лавки</a:t>
            </a:r>
            <a:r>
              <a:rPr lang="ru-RU" sz="2000" b="1" dirty="0">
                <a:solidFill>
                  <a:srgbClr val="C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, где спали, сундук для вещей, </a:t>
            </a:r>
            <a:r>
              <a:rPr lang="ru-RU" sz="2000" b="1" dirty="0" smtClean="0">
                <a:solidFill>
                  <a:srgbClr val="C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скамейки.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Посуда, которой пользовались люди, сделана из дерева, из глины. </a:t>
            </a:r>
            <a:endParaRPr lang="ru-RU" sz="2000" b="1" dirty="0" smtClean="0">
              <a:solidFill>
                <a:srgbClr val="C0000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Рассматривая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убранство горницы предложили назвать те предметы обихода, которые дети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знают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. </a:t>
            </a:r>
            <a:endParaRPr lang="ru-RU" sz="2000" b="1" dirty="0" smtClean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П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осмотрите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, </a:t>
            </a:r>
            <a:r>
              <a:rPr lang="ru-RU" b="1" u="sng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что люди делали своими руками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: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• Туеса-плетеные из коры деревьев. Для хранения </a:t>
            </a:r>
            <a:r>
              <a:rPr lang="ru-RU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продуктов.</a:t>
            </a:r>
            <a:endParaRPr lang="ru-RU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• Крынка-сосуд для молока, </a:t>
            </a:r>
            <a:r>
              <a:rPr lang="ru-RU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воды.</a:t>
            </a:r>
            <a:endParaRPr lang="ru-RU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• Зыбка-люлька для маленьких детей.</a:t>
            </a:r>
          </a:p>
          <a:p>
            <a:endParaRPr lang="ru-RU" sz="2000" b="1" dirty="0">
              <a:solidFill>
                <a:srgbClr val="C0000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32453" y="2967335"/>
            <a:ext cx="79115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28468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359</Words>
  <Application>Microsoft Office PowerPoint</Application>
  <PresentationFormat>Произвольный</PresentationFormat>
  <Paragraphs>89</Paragraphs>
  <Slides>16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Ольга</cp:lastModifiedBy>
  <cp:revision>40</cp:revision>
  <dcterms:created xsi:type="dcterms:W3CDTF">2024-11-24T14:19:32Z</dcterms:created>
  <dcterms:modified xsi:type="dcterms:W3CDTF">2024-12-10T07:10:30Z</dcterms:modified>
</cp:coreProperties>
</file>