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17"/>
  </p:notesMasterIdLst>
  <p:sldIdLst>
    <p:sldId id="256" r:id="rId2"/>
    <p:sldId id="257" r:id="rId3"/>
    <p:sldId id="299" r:id="rId4"/>
    <p:sldId id="262" r:id="rId5"/>
    <p:sldId id="301" r:id="rId6"/>
    <p:sldId id="258" r:id="rId7"/>
    <p:sldId id="295" r:id="rId8"/>
    <p:sldId id="306" r:id="rId9"/>
    <p:sldId id="304" r:id="rId10"/>
    <p:sldId id="296" r:id="rId11"/>
    <p:sldId id="297" r:id="rId12"/>
    <p:sldId id="293" r:id="rId13"/>
    <p:sldId id="261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59D31C-E285-4E2A-901F-801B764B2788}">
          <p14:sldIdLst>
            <p14:sldId id="256"/>
            <p14:sldId id="257"/>
            <p14:sldId id="299"/>
            <p14:sldId id="262"/>
            <p14:sldId id="301"/>
            <p14:sldId id="258"/>
            <p14:sldId id="295"/>
            <p14:sldId id="306"/>
            <p14:sldId id="304"/>
            <p14:sldId id="296"/>
          </p14:sldIdLst>
        </p14:section>
        <p14:section name="Раздел без заголовка" id="{8C50E2B0-40DB-49BD-BD15-C6DEE5091257}">
          <p14:sldIdLst>
            <p14:sldId id="297"/>
            <p14:sldId id="293"/>
            <p14:sldId id="261"/>
            <p14:sldId id="271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23" autoAdjust="0"/>
  </p:normalViewPr>
  <p:slideViewPr>
    <p:cSldViewPr>
      <p:cViewPr>
        <p:scale>
          <a:sx n="71" d="100"/>
          <a:sy n="71" d="100"/>
        </p:scale>
        <p:origin x="-185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1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E088-7D65-42DD-88FD-2C12643C088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D9DFB-4070-40DC-949F-FC9B0835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7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D9DFB-4070-40DC-949F-FC9B0835F9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0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D9DFB-4070-40DC-949F-FC9B0835F9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8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D9DFB-4070-40DC-949F-FC9B0835F94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2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D9DFB-4070-40DC-949F-FC9B0835F9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2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D9DFB-4070-40DC-949F-FC9B0835F94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7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D9DFB-4070-40DC-949F-FC9B0835F94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9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96944" cy="1872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Проект: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«Красавица Волга»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212976"/>
            <a:ext cx="4608512" cy="3216421"/>
          </a:xfrm>
        </p:spPr>
        <p:txBody>
          <a:bodyPr vert="horz" lIns="108000" tIns="144000" anchor="ctr" anchorCtr="0">
            <a:noAutofit/>
          </a:bodyPr>
          <a:lstStyle/>
          <a:p>
            <a:pPr algn="r"/>
            <a:r>
              <a:rPr lang="ru-RU" sz="2400" dirty="0" smtClean="0">
                <a:effectLst>
                  <a:outerShdw blurRad="50800" dist="38100" dir="18900000" algn="bl" rotWithShape="0">
                    <a:schemeClr val="accent1">
                      <a:lumMod val="50000"/>
                      <a:alpha val="48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Подготовил: ученик 2в класса</a:t>
            </a:r>
          </a:p>
          <a:p>
            <a:pPr algn="r"/>
            <a:r>
              <a:rPr lang="ru-RU" sz="2400" dirty="0" smtClean="0">
                <a:effectLst>
                  <a:outerShdw blurRad="50800" dist="38100" dir="18900000" algn="bl" rotWithShape="0">
                    <a:schemeClr val="accent1">
                      <a:lumMod val="50000"/>
                      <a:alpha val="48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МОУ «СОШ №55»</a:t>
            </a:r>
          </a:p>
          <a:p>
            <a:pPr algn="r"/>
            <a:r>
              <a:rPr lang="ru-RU" sz="2400" dirty="0" smtClean="0">
                <a:effectLst>
                  <a:outerShdw blurRad="50800" dist="38100" dir="18900000" algn="bl" rotWithShape="0">
                    <a:schemeClr val="accent1">
                      <a:lumMod val="50000"/>
                      <a:alpha val="48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Григорьев Владимир</a:t>
            </a:r>
          </a:p>
          <a:p>
            <a:pPr algn="r"/>
            <a:r>
              <a:rPr lang="ru-RU" sz="2400" dirty="0" smtClean="0">
                <a:effectLst>
                  <a:outerShdw blurRad="50800" dist="38100" dir="18900000" algn="bl" rotWithShape="0">
                    <a:schemeClr val="accent1">
                      <a:lumMod val="50000"/>
                      <a:alpha val="48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Максимова С.А.</a:t>
            </a:r>
            <a:endParaRPr lang="ru-RU" sz="2400" dirty="0">
              <a:effectLst>
                <a:outerShdw blurRad="50800" dist="38100" dir="18900000" algn="bl" rotWithShape="0">
                  <a:schemeClr val="accent1">
                    <a:lumMod val="50000"/>
                    <a:alpha val="48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Волга\1641077_full-l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88843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Красная книга реки Волги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Григорьев. В С\Desktop\осет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393925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ригорьев. В С\Desktop\волжский суд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7"/>
            <a:ext cx="42484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ригорьев. В С\Desktop\быстрянка русск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110975"/>
            <a:ext cx="3960439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ригорьев. В С\Desktop\кумж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0974"/>
            <a:ext cx="4248472" cy="17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ригорьев. В С\Desktop\нельм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941168"/>
            <a:ext cx="3960439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260648"/>
            <a:ext cx="8291264" cy="129614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chemeClr val="bg1"/>
                </a:solidFill>
              </a:rPr>
              <a:t>Волга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sz="3100" dirty="0" smtClean="0">
                <a:solidFill>
                  <a:schemeClr val="bg1"/>
                </a:solidFill>
              </a:rPr>
              <a:t>Е</a:t>
            </a:r>
            <a:r>
              <a:rPr lang="ru-RU" sz="3100" dirty="0">
                <a:solidFill>
                  <a:schemeClr val="bg1"/>
                </a:solidFill>
              </a:rPr>
              <a:t>. Евтушенко.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Мы </a:t>
            </a:r>
            <a:r>
              <a:rPr lang="ru-RU" sz="1800" b="1" dirty="0">
                <a:solidFill>
                  <a:schemeClr val="bg1"/>
                </a:solidFill>
              </a:rPr>
              <a:t>русские. </a:t>
            </a:r>
            <a:r>
              <a:rPr lang="ru-RU" sz="1800" b="1" dirty="0" smtClean="0">
                <a:solidFill>
                  <a:schemeClr val="bg1"/>
                </a:solidFill>
              </a:rPr>
              <a:t>Мы </a:t>
            </a:r>
            <a:r>
              <a:rPr lang="ru-RU" sz="1800" b="1" dirty="0">
                <a:solidFill>
                  <a:schemeClr val="bg1"/>
                </a:solidFill>
              </a:rPr>
              <a:t>дети </a:t>
            </a:r>
            <a:r>
              <a:rPr lang="ru-RU" sz="1800" b="1" dirty="0" smtClean="0">
                <a:solidFill>
                  <a:schemeClr val="bg1"/>
                </a:solidFill>
              </a:rPr>
              <a:t>Волги.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Для </a:t>
            </a:r>
            <a:r>
              <a:rPr lang="ru-RU" sz="1800" b="1" dirty="0">
                <a:solidFill>
                  <a:schemeClr val="bg1"/>
                </a:solidFill>
              </a:rPr>
              <a:t>нас значения </a:t>
            </a:r>
            <a:r>
              <a:rPr lang="ru-RU" sz="1800" b="1" dirty="0" smtClean="0">
                <a:solidFill>
                  <a:schemeClr val="bg1"/>
                </a:solidFill>
              </a:rPr>
              <a:t>полны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Её </a:t>
            </a:r>
            <a:r>
              <a:rPr lang="ru-RU" sz="1800" b="1" dirty="0">
                <a:solidFill>
                  <a:schemeClr val="bg1"/>
                </a:solidFill>
              </a:rPr>
              <a:t>медлительные волны</a:t>
            </a:r>
            <a:r>
              <a:rPr lang="ru-RU" sz="1800" b="1" dirty="0" smtClean="0">
                <a:solidFill>
                  <a:schemeClr val="bg1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Тяжелые </a:t>
            </a:r>
            <a:r>
              <a:rPr lang="ru-RU" sz="1800" b="1" dirty="0">
                <a:solidFill>
                  <a:schemeClr val="bg1"/>
                </a:solidFill>
              </a:rPr>
              <a:t>как валуны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Любовь </a:t>
            </a:r>
            <a:r>
              <a:rPr lang="ru-RU" sz="1800" b="1" dirty="0">
                <a:solidFill>
                  <a:schemeClr val="bg1"/>
                </a:solidFill>
              </a:rPr>
              <a:t>России к ней нетленна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К </a:t>
            </a:r>
            <a:r>
              <a:rPr lang="ru-RU" sz="1800" b="1" dirty="0">
                <a:solidFill>
                  <a:schemeClr val="bg1"/>
                </a:solidFill>
              </a:rPr>
              <a:t>ней тянутся душою </a:t>
            </a:r>
            <a:r>
              <a:rPr lang="ru-RU" sz="1800" b="1" dirty="0" smtClean="0">
                <a:solidFill>
                  <a:schemeClr val="bg1"/>
                </a:solidFill>
              </a:rPr>
              <a:t>всей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Кубань </a:t>
            </a:r>
            <a:r>
              <a:rPr lang="ru-RU" sz="1800" b="1" dirty="0">
                <a:solidFill>
                  <a:schemeClr val="bg1"/>
                </a:solidFill>
              </a:rPr>
              <a:t>и Днепр, Нева и Лена</a:t>
            </a:r>
            <a:r>
              <a:rPr lang="ru-RU" sz="1800" b="1" dirty="0" smtClean="0">
                <a:solidFill>
                  <a:schemeClr val="bg1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И </a:t>
            </a:r>
            <a:r>
              <a:rPr lang="ru-RU" sz="1800" b="1" dirty="0">
                <a:solidFill>
                  <a:schemeClr val="bg1"/>
                </a:solidFill>
              </a:rPr>
              <a:t>Ангара, и Енисей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Люблю </a:t>
            </a:r>
            <a:r>
              <a:rPr lang="ru-RU" sz="1800" b="1" dirty="0">
                <a:solidFill>
                  <a:schemeClr val="bg1"/>
                </a:solidFill>
              </a:rPr>
              <a:t>её всю в нитках света</a:t>
            </a:r>
            <a:r>
              <a:rPr lang="ru-RU" sz="1800" b="1" dirty="0" smtClean="0">
                <a:solidFill>
                  <a:schemeClr val="bg1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Всю </a:t>
            </a:r>
            <a:r>
              <a:rPr lang="ru-RU" sz="1800" b="1" dirty="0">
                <a:solidFill>
                  <a:schemeClr val="bg1"/>
                </a:solidFill>
              </a:rPr>
              <a:t>в окаймленье ивняка</a:t>
            </a:r>
            <a:r>
              <a:rPr lang="ru-RU" sz="1800" b="1" dirty="0" smtClean="0">
                <a:solidFill>
                  <a:schemeClr val="bg1"/>
                </a:solidFill>
              </a:rPr>
              <a:t>…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Но </a:t>
            </a:r>
            <a:r>
              <a:rPr lang="ru-RU" sz="1800" b="1" dirty="0">
                <a:solidFill>
                  <a:schemeClr val="bg1"/>
                </a:solidFill>
              </a:rPr>
              <a:t>Волга для России — </a:t>
            </a:r>
            <a:r>
              <a:rPr lang="ru-RU" sz="1800" b="1" dirty="0" smtClean="0">
                <a:solidFill>
                  <a:schemeClr val="bg1"/>
                </a:solidFill>
              </a:rPr>
              <a:t>это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Гораздо </a:t>
            </a:r>
            <a:r>
              <a:rPr lang="ru-RU" sz="1800" b="1" dirty="0">
                <a:solidFill>
                  <a:schemeClr val="bg1"/>
                </a:solidFill>
              </a:rPr>
              <a:t>больше, чем река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И </a:t>
            </a:r>
            <a:r>
              <a:rPr lang="ru-RU" sz="1800" b="1" dirty="0">
                <a:solidFill>
                  <a:schemeClr val="bg1"/>
                </a:solidFill>
              </a:rPr>
              <a:t>жить мне молодо и звонко</a:t>
            </a:r>
            <a:r>
              <a:rPr lang="ru-RU" sz="1800" b="1" dirty="0" smtClean="0">
                <a:solidFill>
                  <a:schemeClr val="bg1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И </a:t>
            </a:r>
            <a:r>
              <a:rPr lang="ru-RU" sz="1800" b="1" dirty="0">
                <a:solidFill>
                  <a:schemeClr val="bg1"/>
                </a:solidFill>
              </a:rPr>
              <a:t>вечно мне шуметь и </a:t>
            </a:r>
            <a:r>
              <a:rPr lang="ru-RU" sz="1800" b="1" dirty="0" err="1" smtClean="0">
                <a:solidFill>
                  <a:schemeClr val="bg1"/>
                </a:solidFill>
              </a:rPr>
              <a:t>цвесть</a:t>
            </a:r>
            <a:r>
              <a:rPr lang="ru-RU" sz="1800" b="1" dirty="0" smtClean="0">
                <a:solidFill>
                  <a:schemeClr val="bg1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Покуда </a:t>
            </a:r>
            <a:r>
              <a:rPr lang="ru-RU" sz="1800" b="1" dirty="0">
                <a:solidFill>
                  <a:schemeClr val="bg1"/>
                </a:solidFill>
              </a:rPr>
              <a:t>ты, Россия, есть.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Григорьев. В С\Desktop\волг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76464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чём секрет фото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" y="1600200"/>
            <a:ext cx="7533640" cy="4708525"/>
          </a:xfrm>
        </p:spPr>
      </p:pic>
    </p:spTree>
    <p:extLst>
      <p:ext uri="{BB962C8B-B14F-4D97-AF65-F5344CB8AC3E}">
        <p14:creationId xmlns:p14="http://schemas.microsoft.com/office/powerpoint/2010/main" val="31088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Одна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важнейших задач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стоящих 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человечеством - сохранение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рациональное использование воды и охрана её на благо всем, живущим на Земле. А река Волга и сегодня остается кормилицей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миллиона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людей. Так не дадим ей погибнуть и поможем выздороветь!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Человек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частица природы, следовательно, её значение в нашей жизни очень важно.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задуматься над этим, если мы хотим сохранить красоту нашей реки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 marL="137160" lvl="0" indent="0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Кондратова</a:t>
            </a:r>
            <a:r>
              <a:rPr lang="ru-RU" dirty="0" smtClean="0"/>
              <a:t> </a:t>
            </a:r>
            <a:r>
              <a:rPr lang="ru-RU" dirty="0"/>
              <a:t>Н. Волга. От арбуза до мамонта / Наталия </a:t>
            </a:r>
            <a:r>
              <a:rPr lang="ru-RU" dirty="0" err="1"/>
              <a:t>Кондратова</a:t>
            </a:r>
            <a:r>
              <a:rPr lang="ru-RU" dirty="0"/>
              <a:t>. – Фома, 2012. – 24 с. – (Настя и Никита).</a:t>
            </a:r>
          </a:p>
          <a:p>
            <a:pPr marL="137160" lvl="0" indent="0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Кублицкий</a:t>
            </a:r>
            <a:r>
              <a:rPr lang="ru-RU" dirty="0" smtClean="0"/>
              <a:t> </a:t>
            </a:r>
            <a:r>
              <a:rPr lang="ru-RU" dirty="0"/>
              <a:t>Г. Волга / Георгий </a:t>
            </a:r>
            <a:r>
              <a:rPr lang="ru-RU" dirty="0" err="1"/>
              <a:t>Кублицкий</a:t>
            </a:r>
            <a:r>
              <a:rPr lang="ru-RU" dirty="0"/>
              <a:t>. – М.: Детская литература, 1978. – 224 с.</a:t>
            </a:r>
          </a:p>
          <a:p>
            <a:pPr marL="137160" lvl="0" indent="0">
              <a:buNone/>
            </a:pPr>
            <a:r>
              <a:rPr lang="ru-RU" dirty="0" smtClean="0"/>
              <a:t>3) Майорова </a:t>
            </a:r>
            <a:r>
              <a:rPr lang="ru-RU" dirty="0"/>
              <a:t>Н. Волга. От Валдая до Каспия / Наталия Майорова, Геннадий Скоков. – Белый город, 2007. – 48 с. – (История России).</a:t>
            </a:r>
          </a:p>
          <a:p>
            <a:pPr marL="137160" lvl="0" indent="0">
              <a:buNone/>
            </a:pPr>
            <a:r>
              <a:rPr lang="ru-RU" dirty="0" smtClean="0"/>
              <a:t>4) Маслова </a:t>
            </a:r>
            <a:r>
              <a:rPr lang="ru-RU" dirty="0" err="1"/>
              <a:t>А.Волга</a:t>
            </a:r>
            <a:r>
              <a:rPr lang="ru-RU" dirty="0"/>
              <a:t>: река городов, Изд. Александр </a:t>
            </a:r>
            <a:r>
              <a:rPr lang="ru-RU" dirty="0" err="1"/>
              <a:t>Рутман</a:t>
            </a:r>
            <a:r>
              <a:rPr lang="ru-RU" dirty="0"/>
              <a:t>, Москва, 2009.-384 с.</a:t>
            </a:r>
          </a:p>
          <a:p>
            <a:pPr marL="137160" lvl="0" indent="0">
              <a:buNone/>
            </a:pPr>
            <a:r>
              <a:rPr lang="ru-RU" dirty="0" smtClean="0"/>
              <a:t>5) </a:t>
            </a:r>
            <a:r>
              <a:rPr lang="en-US" dirty="0" smtClean="0"/>
              <a:t>http</a:t>
            </a:r>
            <a:r>
              <a:rPr lang="ru-RU" dirty="0"/>
              <a:t>://</a:t>
            </a:r>
            <a:r>
              <a:rPr lang="en-US" dirty="0" err="1"/>
              <a:t>ote</a:t>
            </a:r>
            <a:r>
              <a:rPr lang="ru-RU" dirty="0"/>
              <a:t>4</a:t>
            </a:r>
            <a:r>
              <a:rPr lang="en-US" dirty="0" err="1"/>
              <a:t>estvo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/</a:t>
            </a:r>
            <a:r>
              <a:rPr lang="en-US" dirty="0" err="1"/>
              <a:t>reki</a:t>
            </a:r>
            <a:r>
              <a:rPr lang="ru-RU" dirty="0"/>
              <a:t>-</a:t>
            </a:r>
            <a:r>
              <a:rPr lang="en-US" dirty="0" err="1"/>
              <a:t>rossii</a:t>
            </a:r>
            <a:r>
              <a:rPr lang="ru-RU" dirty="0"/>
              <a:t>/35530-</a:t>
            </a:r>
            <a:r>
              <a:rPr lang="en-US" dirty="0" err="1"/>
              <a:t>reka</a:t>
            </a:r>
            <a:r>
              <a:rPr lang="ru-RU" dirty="0"/>
              <a:t>-</a:t>
            </a:r>
            <a:r>
              <a:rPr lang="en-US" dirty="0" err="1"/>
              <a:t>volga</a:t>
            </a:r>
            <a:r>
              <a:rPr lang="ru-RU" dirty="0"/>
              <a:t>.</a:t>
            </a:r>
            <a:r>
              <a:rPr lang="en-US" dirty="0"/>
              <a:t>html</a:t>
            </a:r>
            <a:endParaRPr lang="ru-RU" dirty="0"/>
          </a:p>
          <a:p>
            <a:pPr marL="137160" lvl="0" indent="0">
              <a:buNone/>
            </a:pPr>
            <a:r>
              <a:rPr lang="ru-RU" dirty="0" smtClean="0"/>
              <a:t>6) </a:t>
            </a:r>
            <a:r>
              <a:rPr lang="ru-RU" dirty="0" smtClean="0"/>
              <a:t>http</a:t>
            </a:r>
            <a:r>
              <a:rPr lang="ru-RU" dirty="0"/>
              <a:t>://vsereki.ru/reki-vnutrennego-stoka/bassejn-kaspijskogo-morya/volga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9600"/>
            <a:ext cx="7848872" cy="10192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СПАСИБО ЗА ВНИМАНИЕ!!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r="1044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19672" y="5949280"/>
            <a:ext cx="5479504" cy="50405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48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803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3200" dirty="0" smtClean="0">
                <a:latin typeface="+mn-lt"/>
              </a:rPr>
              <a:t> </a:t>
            </a:r>
            <a:endParaRPr lang="ru-RU" sz="32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280920" cy="63007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Цель:</a:t>
            </a:r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cs typeface="Times New Roman" pitchFamily="18" charset="0"/>
              </a:rPr>
              <a:t> Экологическая обстановка на р. Волга.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Изучить особенности  реки Волга.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Изучить экологические проблемы реки   Волга.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Привить любовь к малой Родине.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Волга\kartinki24_river_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3"/>
            <a:ext cx="8424936" cy="259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Города на Волге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C:\Users\Таня\Desktop\volga_bassey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12776"/>
            <a:ext cx="8280919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5902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Географическое положение реки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68320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Река Волга-самая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длинная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Европе. </a:t>
            </a:r>
            <a:r>
              <a:rPr lang="ru-RU" dirty="0" smtClean="0">
                <a:solidFill>
                  <a:schemeClr val="bg1"/>
                </a:solidFill>
              </a:rPr>
              <a:t>Длина </a:t>
            </a:r>
            <a:r>
              <a:rPr lang="ru-RU" dirty="0">
                <a:solidFill>
                  <a:schemeClr val="bg1"/>
                </a:solidFill>
              </a:rPr>
              <a:t>реки составляет 3530 км, а площадь её водосборного бассейна 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млн. 360 тыс.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Начинает свой долгий путь Волга с Валдайской возвышенности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высоте 256 метров над уровнем Каспийского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C:\Users\Григорьев. В С\Desktop\1361622507_istok-volgi-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7012"/>
            <a:ext cx="4176464" cy="284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Григорьев. В С\Desktop\Civi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7012"/>
            <a:ext cx="4320480" cy="284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Связь Волги с морями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618856" cy="4968592"/>
          </a:xfrm>
        </p:spPr>
        <p:txBody>
          <a:bodyPr numCol="1">
            <a:noAutofit/>
          </a:bodyPr>
          <a:lstStyle/>
          <a:p>
            <a:pPr marL="13716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Волга </a:t>
            </a:r>
            <a:r>
              <a:rPr lang="ru-RU" sz="2400" dirty="0" smtClean="0">
                <a:solidFill>
                  <a:schemeClr val="bg1"/>
                </a:solidFill>
              </a:rPr>
              <a:t>соединена :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с </a:t>
            </a:r>
            <a:r>
              <a:rPr lang="ru-RU" sz="2400" i="1" dirty="0">
                <a:solidFill>
                  <a:schemeClr val="bg1"/>
                </a:solidFill>
              </a:rPr>
              <a:t>Балтийским морем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Волго-Балтийским </a:t>
            </a:r>
            <a:r>
              <a:rPr lang="ru-RU" sz="2400" dirty="0">
                <a:solidFill>
                  <a:schemeClr val="bg1"/>
                </a:solidFill>
              </a:rPr>
              <a:t>водным путём, </a:t>
            </a:r>
            <a:r>
              <a:rPr lang="ru-RU" sz="2400" dirty="0" err="1">
                <a:solidFill>
                  <a:schemeClr val="bg1"/>
                </a:solidFill>
              </a:rPr>
              <a:t>Вышневолоцкой</a:t>
            </a:r>
            <a:r>
              <a:rPr lang="ru-RU" sz="2400" dirty="0">
                <a:solidFill>
                  <a:schemeClr val="bg1"/>
                </a:solidFill>
              </a:rPr>
              <a:t> и Тихвинской системами;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с </a:t>
            </a:r>
            <a:r>
              <a:rPr lang="ru-RU" sz="2400" i="1" dirty="0">
                <a:solidFill>
                  <a:schemeClr val="bg1"/>
                </a:solidFill>
              </a:rPr>
              <a:t>Белым морем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>
                <a:solidFill>
                  <a:schemeClr val="bg1"/>
                </a:solidFill>
              </a:rPr>
              <a:t>через Северодвинскую систему и через Беломорско-Балтийский канал;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с </a:t>
            </a:r>
            <a:r>
              <a:rPr lang="ru-RU" sz="2400" i="1" dirty="0">
                <a:solidFill>
                  <a:schemeClr val="bg1"/>
                </a:solidFill>
              </a:rPr>
              <a:t>Азовским и Чёрным морями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>
                <a:solidFill>
                  <a:schemeClr val="bg1"/>
                </a:solidFill>
              </a:rPr>
              <a:t>через Волго-Донской канал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8164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4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река дает человеку?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281339"/>
          </a:xfrm>
        </p:spPr>
        <p:txBody>
          <a:bodyPr>
            <a:noAutofit/>
          </a:bodyPr>
          <a:lstStyle/>
          <a:p>
            <a:pPr marL="13716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 энергии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ранспортный путь</a:t>
            </a:r>
          </a:p>
        </p:txBody>
      </p:sp>
      <p:pic>
        <p:nvPicPr>
          <p:cNvPr id="2050" name="Picture 2" descr="C:\Users\Таня\Desktop\volgo-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26" y="1844824"/>
            <a:ext cx="4845593" cy="37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Проблемы Волги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БРАКОНЬЕРСТВО</a:t>
            </a:r>
            <a:r>
              <a:rPr lang="ru-RU" b="1" dirty="0" smtClean="0">
                <a:solidFill>
                  <a:schemeClr val="bg1"/>
                </a:solidFill>
              </a:rPr>
              <a:t>                 </a:t>
            </a:r>
            <a:r>
              <a:rPr lang="ru-RU" b="1" dirty="0" smtClean="0">
                <a:solidFill>
                  <a:srgbClr val="C00000"/>
                </a:solidFill>
              </a:rPr>
              <a:t>ЗАГРЯЗНЕНИЕ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Это самые большие проблемы, которые наносят вред реке.</a:t>
            </a:r>
          </a:p>
          <a:p>
            <a:pPr marL="13716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бережнее относиться к богатству нашей Волги, к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рыбе.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Григорьев. В С\Desktop\браконье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104456" cy="35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ригорьев. В С\Desktop\бутылки загрязн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24847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Загрязнение реки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5256584" cy="516804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или кто является причиной загрязнения воды в реке? 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живут, отдыхают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 работают по берегам этой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реки. С развитием индустрии Поволжья, с ростом речных перевозок нефти начала загрязняться и Волга.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На поверхности воды расплываются радужные нефтяные пятна. Во всем Поволжье десятки, сотни тысяч людей  начали действовать под лозунгами : 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«Быть Волге чистой!», «Волге-чистые берега!».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Эти загрязнения характерны не только для реки Волга. Такая обстановка на всех берегах рек, как больших, так и малых.</a:t>
            </a:r>
          </a:p>
          <a:p>
            <a:pPr>
              <a:lnSpc>
                <a:spcPct val="120000"/>
              </a:lnSpc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9" name="Picture 5" descr="C:\Users\Григорьев. В С\Desktop\спасем рек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4005064"/>
            <a:ext cx="31210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2" y="1412776"/>
            <a:ext cx="3121024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2" y="5219322"/>
            <a:ext cx="5038593" cy="145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7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68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Промышленность Поволжья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Григорьев. В С\Desktop\НП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98" y="813515"/>
            <a:ext cx="4392488" cy="291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ригорьев. В С\Desktop\целюлознобумажный комбинат Волг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0" y="863168"/>
            <a:ext cx="4288792" cy="281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ригорьев. В С\Desktop\вольскце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" y="3861048"/>
            <a:ext cx="4428233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ригорьев. В С\Desktop\ярославский судостроительный заво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98" y="3861048"/>
            <a:ext cx="4375858" cy="299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1671</TotalTime>
  <Words>542</Words>
  <Application>Microsoft Office PowerPoint</Application>
  <PresentationFormat>Экран (4:3)</PresentationFormat>
  <Paragraphs>83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Проект: «Красавица Волга»</vt:lpstr>
      <vt:lpstr>    </vt:lpstr>
      <vt:lpstr>Города на Волге</vt:lpstr>
      <vt:lpstr>Географическое положение реки</vt:lpstr>
      <vt:lpstr>Связь Волги с морями</vt:lpstr>
      <vt:lpstr>Что река дает человеку?</vt:lpstr>
      <vt:lpstr>Проблемы Волги</vt:lpstr>
      <vt:lpstr>Загрязнение реки</vt:lpstr>
      <vt:lpstr>Промышленность Поволжья</vt:lpstr>
      <vt:lpstr>Красная книга реки Волги</vt:lpstr>
      <vt:lpstr> Волга                                    Е. Евтушенко. </vt:lpstr>
      <vt:lpstr>В чём секрет фото?</vt:lpstr>
      <vt:lpstr>Вывод:</vt:lpstr>
      <vt:lpstr>Источник:</vt:lpstr>
      <vt:lpstr>СПАСИБО ЗА ВНИМАНИЕ!!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«Красавица Волга»</dc:title>
  <dc:creator>Таня</dc:creator>
  <cp:lastModifiedBy>Анастасия</cp:lastModifiedBy>
  <cp:revision>108</cp:revision>
  <cp:lastPrinted>2016-11-06T18:08:34Z</cp:lastPrinted>
  <dcterms:created xsi:type="dcterms:W3CDTF">2016-10-04T20:14:23Z</dcterms:created>
  <dcterms:modified xsi:type="dcterms:W3CDTF">2017-03-12T07:23:20Z</dcterms:modified>
</cp:coreProperties>
</file>