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6" r:id="rId9"/>
    <p:sldId id="268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/>
          <a:srcRect l="2206" t="2581" r="3989"/>
          <a:stretch>
            <a:fillRect/>
          </a:stretch>
        </p:blipFill>
        <p:spPr bwMode="auto">
          <a:xfrm>
            <a:off x="-1" y="0"/>
            <a:ext cx="9264259" cy="6597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0425"/>
            <a:ext cx="532859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288256" y="2402532"/>
            <a:ext cx="1456929" cy="1512168"/>
          </a:xfrm>
          <a:prstGeom prst="rect">
            <a:avLst/>
          </a:prstGeom>
          <a:noFill/>
        </p:spPr>
      </p:pic>
      <p:pic>
        <p:nvPicPr>
          <p:cNvPr id="10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598310" y="1559127"/>
            <a:ext cx="1594163" cy="15121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7849048" y="418008"/>
            <a:ext cx="1148825" cy="1089736"/>
          </a:xfrm>
          <a:prstGeom prst="rect">
            <a:avLst/>
          </a:prstGeom>
          <a:noFill/>
        </p:spPr>
      </p:pic>
      <p:pic>
        <p:nvPicPr>
          <p:cNvPr id="11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7700013" y="1181508"/>
            <a:ext cx="1084712" cy="1125838"/>
          </a:xfrm>
          <a:prstGeom prst="rect">
            <a:avLst/>
          </a:prstGeom>
          <a:noFill/>
        </p:spPr>
      </p:pic>
      <p:pic>
        <p:nvPicPr>
          <p:cNvPr id="9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4" cstate="print"/>
          <a:srcRect l="2206" t="23961" r="74832"/>
          <a:stretch>
            <a:fillRect/>
          </a:stretch>
        </p:blipFill>
        <p:spPr bwMode="auto">
          <a:xfrm>
            <a:off x="0" y="0"/>
            <a:ext cx="1750743" cy="4581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554461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2206" t="17063" r="3989"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Monotype Corsiva" pitchFamily="66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107729" y="1682452"/>
            <a:ext cx="1456929" cy="1512168"/>
          </a:xfrm>
          <a:prstGeom prst="rect">
            <a:avLst/>
          </a:prstGeom>
          <a:noFill/>
        </p:spPr>
      </p:pic>
      <p:pic>
        <p:nvPicPr>
          <p:cNvPr id="9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526302" y="767040"/>
            <a:ext cx="1594163" cy="15121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/>
          <a:srcRect l="72476" t="23855" r="3989"/>
          <a:stretch>
            <a:fillRect/>
          </a:stretch>
        </p:blipFill>
        <p:spPr bwMode="auto">
          <a:xfrm>
            <a:off x="7109676" y="0"/>
            <a:ext cx="2034323" cy="53012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363648" y="4767883"/>
            <a:ext cx="1148825" cy="1089736"/>
          </a:xfrm>
          <a:prstGeom prst="rect">
            <a:avLst/>
          </a:prstGeom>
          <a:noFill/>
        </p:spPr>
      </p:pic>
      <p:pic>
        <p:nvPicPr>
          <p:cNvPr id="10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214613" y="5531383"/>
            <a:ext cx="1084712" cy="11258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/>
          <a:srcRect l="72476" t="23855" r="3989"/>
          <a:stretch>
            <a:fillRect/>
          </a:stretch>
        </p:blipFill>
        <p:spPr bwMode="auto">
          <a:xfrm>
            <a:off x="6588225" y="0"/>
            <a:ext cx="2555776" cy="39330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363648" y="4767883"/>
            <a:ext cx="1148825" cy="1089736"/>
          </a:xfrm>
          <a:prstGeom prst="rect">
            <a:avLst/>
          </a:prstGeom>
          <a:noFill/>
        </p:spPr>
      </p:pic>
      <p:pic>
        <p:nvPicPr>
          <p:cNvPr id="12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214613" y="5531383"/>
            <a:ext cx="1084712" cy="11258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4048" t="17063" r="27252"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908720"/>
            <a:ext cx="6429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363648" y="1858167"/>
            <a:ext cx="1148825" cy="1089736"/>
          </a:xfrm>
          <a:prstGeom prst="rect">
            <a:avLst/>
          </a:prstGeom>
          <a:noFill/>
        </p:spPr>
      </p:pic>
      <p:pic>
        <p:nvPicPr>
          <p:cNvPr id="8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214613" y="2621667"/>
            <a:ext cx="1084712" cy="11258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37289" t="17063" r="3989"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  <p:pic>
        <p:nvPicPr>
          <p:cNvPr id="6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7527936" y="2002184"/>
            <a:ext cx="1148825" cy="1089736"/>
          </a:xfrm>
          <a:prstGeom prst="rect">
            <a:avLst/>
          </a:prstGeom>
          <a:noFill/>
        </p:spPr>
      </p:pic>
      <p:pic>
        <p:nvPicPr>
          <p:cNvPr id="7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7378901" y="2765684"/>
            <a:ext cx="1084712" cy="11258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2109A-9087-49F2-8922-81BD5B71DE5B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6000" b="1" kern="1200">
          <a:solidFill>
            <a:srgbClr val="6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onotype Corsiva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5" Type="http://schemas.openxmlformats.org/officeDocument/2006/relationships/image" Target="../media/image23.png"/><Relationship Id="rId4" Type="http://schemas.microsoft.com/office/2007/relationships/media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  <a:effectLst/>
              </a:rPr>
              <a:t>«Напольные куклы  «Весёлые Страусы»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886200"/>
            <a:ext cx="4248472" cy="297180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Выполнила: </a:t>
            </a:r>
            <a:r>
              <a:rPr lang="ru-RU" sz="6000" b="1" dirty="0">
                <a:solidFill>
                  <a:schemeClr val="accent6">
                    <a:lumMod val="50000"/>
                  </a:schemeClr>
                </a:solidFill>
                <a:effectLst/>
              </a:rPr>
              <a:t>Нургалиева Рената; 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Возраст</a:t>
            </a:r>
            <a:r>
              <a:rPr lang="ru-RU" sz="6000" b="1" dirty="0">
                <a:solidFill>
                  <a:schemeClr val="accent6">
                    <a:lumMod val="50000"/>
                  </a:schemeClr>
                </a:solidFill>
                <a:effectLst/>
              </a:rPr>
              <a:t>: 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13 лет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algn="l"/>
            <a:r>
              <a:rPr lang="ru-RU" sz="6000" b="1" dirty="0">
                <a:solidFill>
                  <a:schemeClr val="accent6">
                    <a:lumMod val="50000"/>
                  </a:schemeClr>
                </a:solidFill>
                <a:effectLst/>
              </a:rPr>
              <a:t>Учащиеся объединения:</a:t>
            </a:r>
          </a:p>
          <a:p>
            <a:pPr algn="l"/>
            <a:r>
              <a:rPr lang="ru-RU" sz="6000" b="1" dirty="0">
                <a:solidFill>
                  <a:schemeClr val="accent6">
                    <a:lumMod val="50000"/>
                  </a:schemeClr>
                </a:solidFill>
                <a:effectLst/>
              </a:rPr>
              <a:t>«Юный художник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» МБУ ДО «ЦДТ»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algn="l"/>
            <a:r>
              <a:rPr lang="ru-RU" sz="6000" b="1" dirty="0">
                <a:solidFill>
                  <a:schemeClr val="accent6">
                    <a:lumMod val="50000"/>
                  </a:schemeClr>
                </a:solidFill>
                <a:effectLst/>
              </a:rPr>
              <a:t>Руководитель: </a:t>
            </a:r>
            <a:r>
              <a:rPr lang="ru-RU" sz="6000" b="1" dirty="0" err="1">
                <a:solidFill>
                  <a:schemeClr val="accent6">
                    <a:lumMod val="50000"/>
                  </a:schemeClr>
                </a:solidFill>
                <a:effectLst/>
              </a:rPr>
              <a:t>Сагинова</a:t>
            </a:r>
            <a:r>
              <a:rPr lang="ru-RU" sz="6000" b="1" dirty="0">
                <a:solidFill>
                  <a:schemeClr val="accent6">
                    <a:lumMod val="50000"/>
                  </a:schemeClr>
                </a:solidFill>
                <a:effectLst/>
              </a:rPr>
              <a:t> А.А.</a:t>
            </a:r>
          </a:p>
          <a:p>
            <a:pPr algn="l"/>
            <a:r>
              <a:rPr lang="ru-RU" sz="6000" b="1" dirty="0">
                <a:solidFill>
                  <a:schemeClr val="accent6">
                    <a:lumMod val="50000"/>
                  </a:schemeClr>
                </a:solidFill>
                <a:effectLst/>
              </a:rPr>
              <a:t>Педагог МБУ ДО «ЦДТ»</a:t>
            </a:r>
          </a:p>
          <a:p>
            <a:r>
              <a:rPr lang="ru-RU" dirty="0">
                <a:effectLst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1131535"/>
            <a:ext cx="7056784" cy="5574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8678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409047" y="0"/>
            <a:ext cx="6741150" cy="1030378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ЗВЕЗДОЧКА  ОБДУМЫВАНИЯ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058056" y="1147218"/>
            <a:ext cx="7531944" cy="5450134"/>
            <a:chOff x="1106675" y="1319630"/>
            <a:chExt cx="6448092" cy="4898390"/>
          </a:xfrm>
        </p:grpSpPr>
        <p:sp>
          <p:nvSpPr>
            <p:cNvPr id="5" name="Скругленный прямоугольник 4"/>
            <p:cNvSpPr>
              <a:spLocks/>
            </p:cNvSpPr>
            <p:nvPr/>
          </p:nvSpPr>
          <p:spPr>
            <a:xfrm>
              <a:off x="3353540" y="1319630"/>
              <a:ext cx="1667510" cy="11811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effectLst/>
                  <a:latin typeface="Times New Roman"/>
                  <a:ea typeface="Times New Roman"/>
                  <a:cs typeface="Times New Roman"/>
                </a:rPr>
                <a:t>Техника безопасности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6" name="Скругленный прямоугольник 5"/>
            <p:cNvSpPr>
              <a:spLocks/>
            </p:cNvSpPr>
            <p:nvPr/>
          </p:nvSpPr>
          <p:spPr>
            <a:xfrm>
              <a:off x="3625638" y="3156050"/>
              <a:ext cx="1334135" cy="119062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effectLst/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effectLst/>
                  <a:latin typeface="Times New Roman"/>
                  <a:ea typeface="Times New Roman"/>
                  <a:cs typeface="Times New Roman"/>
                </a:rPr>
                <a:t>«Весёлые Страусы»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endParaRPr>
            </a:p>
          </p:txBody>
        </p:sp>
        <p:cxnSp>
          <p:nvCxnSpPr>
            <p:cNvPr id="7" name="Прямая со стрелкой 6"/>
            <p:cNvCxnSpPr>
              <a:cxnSpLocks/>
            </p:cNvCxnSpPr>
            <p:nvPr/>
          </p:nvCxnSpPr>
          <p:spPr>
            <a:xfrm flipH="1" flipV="1">
              <a:off x="3072553" y="2500730"/>
              <a:ext cx="561975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>
              <a:cxnSpLocks/>
            </p:cNvCxnSpPr>
            <p:nvPr/>
          </p:nvCxnSpPr>
          <p:spPr>
            <a:xfrm flipV="1">
              <a:off x="4701963" y="2514700"/>
              <a:ext cx="638175" cy="62674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>
              <a:cxnSpLocks/>
            </p:cNvCxnSpPr>
            <p:nvPr/>
          </p:nvCxnSpPr>
          <p:spPr>
            <a:xfrm flipH="1">
              <a:off x="2863003" y="3638015"/>
              <a:ext cx="70294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>
              <a:cxnSpLocks/>
            </p:cNvCxnSpPr>
            <p:nvPr/>
          </p:nvCxnSpPr>
          <p:spPr>
            <a:xfrm>
              <a:off x="5044228" y="4019015"/>
              <a:ext cx="919480" cy="59309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>
              <a:cxnSpLocks/>
            </p:cNvCxnSpPr>
            <p:nvPr/>
          </p:nvCxnSpPr>
          <p:spPr>
            <a:xfrm>
              <a:off x="4777528" y="4304765"/>
              <a:ext cx="214630" cy="89789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>
              <a:cxnSpLocks/>
            </p:cNvCxnSpPr>
            <p:nvPr/>
          </p:nvCxnSpPr>
          <p:spPr>
            <a:xfrm flipH="1">
              <a:off x="3634528" y="4333340"/>
              <a:ext cx="208915" cy="9715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cxnSpLocks/>
            </p:cNvCxnSpPr>
            <p:nvPr/>
          </p:nvCxnSpPr>
          <p:spPr>
            <a:xfrm flipH="1">
              <a:off x="2863003" y="4019015"/>
              <a:ext cx="708660" cy="59309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>
              <a:cxnSpLocks/>
            </p:cNvCxnSpPr>
            <p:nvPr/>
          </p:nvCxnSpPr>
          <p:spPr>
            <a:xfrm flipV="1">
              <a:off x="4992158" y="3223995"/>
              <a:ext cx="966470" cy="18542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cxnSpLocks/>
            </p:cNvCxnSpPr>
            <p:nvPr/>
          </p:nvCxnSpPr>
          <p:spPr>
            <a:xfrm flipV="1">
              <a:off x="3988858" y="2514065"/>
              <a:ext cx="0" cy="62674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Скругленный прямоугольник 15"/>
            <p:cNvSpPr>
              <a:spLocks/>
            </p:cNvSpPr>
            <p:nvPr/>
          </p:nvSpPr>
          <p:spPr>
            <a:xfrm>
              <a:off x="1106675" y="2924593"/>
              <a:ext cx="1685207" cy="116173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effectLst/>
                  <a:latin typeface="Times New Roman"/>
                  <a:ea typeface="Times New Roman"/>
                  <a:cs typeface="Times New Roman"/>
                </a:rPr>
                <a:t>Простота в изготовление минимальность затрат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7" name="Скругленный прямоугольник 16"/>
            <p:cNvSpPr>
              <a:spLocks/>
            </p:cNvSpPr>
            <p:nvPr/>
          </p:nvSpPr>
          <p:spPr>
            <a:xfrm>
              <a:off x="1220511" y="4346674"/>
              <a:ext cx="1584878" cy="107112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effectLst/>
                  <a:latin typeface="Times New Roman"/>
                  <a:ea typeface="Times New Roman"/>
                  <a:cs typeface="Times New Roman"/>
                </a:rPr>
                <a:t>Ножницы, иголки.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8" name="Скругленный прямоугольник 17"/>
            <p:cNvSpPr>
              <a:spLocks/>
            </p:cNvSpPr>
            <p:nvPr/>
          </p:nvSpPr>
          <p:spPr>
            <a:xfrm>
              <a:off x="2791883" y="5202655"/>
              <a:ext cx="1705322" cy="101536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effectLst/>
                  <a:latin typeface="Times New Roman"/>
                  <a:ea typeface="Times New Roman"/>
                  <a:cs typeface="Times New Roman"/>
                </a:rPr>
                <a:t>Схемы и выкройки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9" name="Скругленный прямоугольник 18"/>
            <p:cNvSpPr>
              <a:spLocks/>
            </p:cNvSpPr>
            <p:nvPr/>
          </p:nvSpPr>
          <p:spPr>
            <a:xfrm>
              <a:off x="1311575" y="1401710"/>
              <a:ext cx="1756328" cy="11811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effectLst/>
                  <a:latin typeface="Times New Roman"/>
                  <a:ea typeface="Times New Roman"/>
                  <a:cs typeface="Times New Roman"/>
                </a:rPr>
                <a:t>Оригинальный, практичный 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20" name="Скругленный прямоугольник 19"/>
            <p:cNvSpPr>
              <a:spLocks/>
            </p:cNvSpPr>
            <p:nvPr/>
          </p:nvSpPr>
          <p:spPr>
            <a:xfrm>
              <a:off x="5296957" y="1319630"/>
              <a:ext cx="1727734" cy="124523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effectLst/>
                  <a:latin typeface="Times New Roman"/>
                  <a:ea typeface="Times New Roman"/>
                  <a:cs typeface="Times New Roman"/>
                </a:rPr>
                <a:t>Для кукольного театра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21" name="Скругленный прямоугольник 20"/>
            <p:cNvSpPr>
              <a:spLocks/>
            </p:cNvSpPr>
            <p:nvPr/>
          </p:nvSpPr>
          <p:spPr>
            <a:xfrm>
              <a:off x="5961803" y="2827438"/>
              <a:ext cx="1556056" cy="104997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effectLst/>
                  <a:latin typeface="Times New Roman"/>
                  <a:ea typeface="Times New Roman"/>
                  <a:cs typeface="Times New Roman"/>
                </a:rPr>
                <a:t>Размер 150 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effectLst/>
                  <a:latin typeface="Times New Roman"/>
                  <a:ea typeface="Times New Roman"/>
                  <a:cs typeface="Times New Roman"/>
                </a:rPr>
                <a:t>x 35</a:t>
              </a: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effectLst/>
                  <a:latin typeface="Times New Roman"/>
                  <a:ea typeface="Times New Roman"/>
                  <a:cs typeface="Times New Roman"/>
                </a:rPr>
                <a:t> см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22" name="Скругленный прямоугольник 21"/>
            <p:cNvSpPr>
              <a:spLocks/>
            </p:cNvSpPr>
            <p:nvPr/>
          </p:nvSpPr>
          <p:spPr>
            <a:xfrm>
              <a:off x="5990456" y="4019016"/>
              <a:ext cx="1564311" cy="101625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effectLst/>
                  <a:latin typeface="Times New Roman"/>
                  <a:ea typeface="Times New Roman"/>
                  <a:cs typeface="Times New Roman"/>
                </a:rPr>
                <a:t>Фурнитура 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23" name="Скругленный прямоугольник 22"/>
            <p:cNvSpPr>
              <a:spLocks/>
            </p:cNvSpPr>
            <p:nvPr/>
          </p:nvSpPr>
          <p:spPr>
            <a:xfrm>
              <a:off x="4701963" y="5202655"/>
              <a:ext cx="1521329" cy="101536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effectLst/>
                  <a:latin typeface="Times New Roman"/>
                  <a:ea typeface="Times New Roman"/>
                  <a:cs typeface="Times New Roman"/>
                </a:rPr>
                <a:t>Ткани, наполнитель, нитки.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endParaRPr>
            </a:p>
          </p:txBody>
        </p:sp>
      </p:grp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611560" y="0"/>
            <a:ext cx="8227640" cy="11430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WordArt 2"/>
          <p:cNvSpPr>
            <a:spLocks noGrp="1" noChangeArrowheads="1" noChangeShapeType="1" noTextEdit="1"/>
          </p:cNvSpPr>
          <p:nvPr>
            <p:ph type="title" idx="4294967295"/>
          </p:nvPr>
        </p:nvSpPr>
        <p:spPr bwMode="auto">
          <a:xfrm>
            <a:off x="838200" y="304800"/>
            <a:ext cx="7010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/>
          </a:bodyPr>
          <a:lstStyle/>
          <a:p>
            <a:pPr algn="ctr" rtl="0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История театральной куклы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412776"/>
            <a:ext cx="6408712" cy="48320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КУКОЛЬНЫЙ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ТЕАТР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особый вид театрального представления, в котором  действуют куклы. Некоторые исследователи считают, что театр кукол появился в Древнем Египте. Другие высказывают мнение, что кукольные театры появились в Риме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Со времен своего появления, театр кукол был народным зрелищем. Спектакли разыгрывались на ярмарках и площадях.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844163" y="231304"/>
            <a:ext cx="7056784" cy="112474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WordArt 2"/>
          <p:cNvSpPr txBox="1">
            <a:spLocks noChangeArrowheads="1" noChangeShapeType="1" noTextEdit="1"/>
          </p:cNvSpPr>
          <p:nvPr/>
        </p:nvSpPr>
        <p:spPr bwMode="auto">
          <a:xfrm>
            <a:off x="3262129" y="633677"/>
            <a:ext cx="4865116" cy="459904"/>
          </a:xfrm>
          <a:prstGeom prst="rect">
            <a:avLst/>
          </a:prstGeom>
        </p:spPr>
        <p:txBody>
          <a:bodyPr vert="horz" wrap="none" lIns="91440" tIns="45720" rIns="91440" bIns="45720" numCol="1" rtlCol="0" fromWordArt="1" anchor="ctr">
            <a:prstTxWarp prst="textPlain">
              <a:avLst>
                <a:gd name="adj" fmla="val 50000"/>
              </a:avLst>
            </a:prstTxWarp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rgbClr val="6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defRPr>
            </a:lvl1pPr>
          </a:lstStyle>
          <a:p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ВИДЫ КУКОЛ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2303748" y="1484784"/>
            <a:ext cx="6156684" cy="5066266"/>
            <a:chOff x="3779912" y="2204864"/>
            <a:chExt cx="2587486" cy="2319123"/>
          </a:xfrm>
        </p:grpSpPr>
        <p:pic>
          <p:nvPicPr>
            <p:cNvPr id="8" name="Рисунок 7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408" y="2204864"/>
              <a:ext cx="2586990" cy="1913890"/>
            </a:xfrm>
            <a:prstGeom prst="rect">
              <a:avLst/>
            </a:prstGeom>
            <a:ln w="38100" cap="sq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779912" y="4205188"/>
              <a:ext cx="2586990" cy="318799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Перчаточная кукла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134816" y="1453610"/>
            <a:ext cx="6363064" cy="5122759"/>
            <a:chOff x="3562569" y="2278531"/>
            <a:chExt cx="1645920" cy="2298759"/>
          </a:xfrm>
        </p:grpSpPr>
        <p:pic>
          <p:nvPicPr>
            <p:cNvPr id="15" name="Рисунок 1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2569" y="2278531"/>
              <a:ext cx="1645920" cy="1938400"/>
            </a:xfrm>
            <a:prstGeom prst="rect">
              <a:avLst/>
            </a:prstGeom>
            <a:ln w="38100" cap="sq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3562569" y="4311129"/>
              <a:ext cx="1645920" cy="26616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Тростевые куклы</a:t>
              </a:r>
              <a:endPara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190925" y="1484785"/>
            <a:ext cx="6287928" cy="5091584"/>
            <a:chOff x="611560" y="1052736"/>
            <a:chExt cx="4608513" cy="4409029"/>
          </a:xfrm>
        </p:grpSpPr>
        <p:pic>
          <p:nvPicPr>
            <p:cNvPr id="18" name="Рисунок 1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052736"/>
              <a:ext cx="4608513" cy="3656040"/>
            </a:xfrm>
            <a:prstGeom prst="rect">
              <a:avLst/>
            </a:prstGeom>
            <a:ln w="38100" cap="sq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645261" y="4938545"/>
              <a:ext cx="4574812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Марионетка</a:t>
              </a:r>
              <a:endPara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051720" y="1458282"/>
            <a:ext cx="6446160" cy="5092768"/>
            <a:chOff x="3705728" y="1052735"/>
            <a:chExt cx="4686543" cy="4620911"/>
          </a:xfrm>
        </p:grpSpPr>
        <p:pic>
          <p:nvPicPr>
            <p:cNvPr id="21" name="Рисунок 20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7459" y="1052735"/>
              <a:ext cx="4574812" cy="3836371"/>
            </a:xfrm>
            <a:prstGeom prst="rect">
              <a:avLst/>
            </a:prstGeom>
            <a:ln w="38100" cap="sq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3705728" y="5150426"/>
              <a:ext cx="4658459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Механические куклы</a:t>
              </a:r>
              <a:endPara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159473" y="1396314"/>
            <a:ext cx="6319380" cy="5180055"/>
            <a:chOff x="-280785" y="1018870"/>
            <a:chExt cx="4616635" cy="4638609"/>
          </a:xfrm>
        </p:grpSpPr>
        <p:pic>
          <p:nvPicPr>
            <p:cNvPr id="24" name="Рисунок 23" descr="http://kirovkukla.ru/assets/template/upload_img/editor/photo/45_5bca74999c8095ea4306aec16a76b0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0785" y="1018870"/>
              <a:ext cx="4616635" cy="3865846"/>
            </a:xfrm>
            <a:prstGeom prst="rect">
              <a:avLst/>
            </a:prstGeom>
            <a:ln w="38100" cap="sq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-280785" y="5134259"/>
              <a:ext cx="4574812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Напольные </a:t>
              </a: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куклы</a:t>
              </a:r>
              <a:r>
                <a:rPr lang="ru-RU" sz="2800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908720"/>
            <a:ext cx="6717432" cy="576064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 – профессия очень важна,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по душе и по нраву она!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Знаю этапы производства я,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Умею изготавливать изделия сама!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шитья сейчас покажу,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все очень ясно вам объясню!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633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465584" y="0"/>
            <a:ext cx="8433403" cy="112474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WordArt 2"/>
          <p:cNvSpPr>
            <a:spLocks noGrp="1" noChangeArrowheads="1" noChangeShapeType="1" noTextEdit="1"/>
          </p:cNvSpPr>
          <p:nvPr>
            <p:ph type="title" idx="4294967295"/>
          </p:nvPr>
        </p:nvSpPr>
        <p:spPr bwMode="auto">
          <a:xfrm>
            <a:off x="838200" y="304800"/>
            <a:ext cx="7010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/>
          </a:bodyPr>
          <a:lstStyle/>
          <a:p>
            <a:pPr algn="ctr" rtl="0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Технологический вопрос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525629" y="1124744"/>
            <a:ext cx="6696744" cy="5472608"/>
            <a:chOff x="1525629" y="1124744"/>
            <a:chExt cx="6696744" cy="5472608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525629" y="1124744"/>
              <a:ext cx="6696744" cy="547260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 smtClean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 smtClean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 smtClean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 smtClean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 smtClean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r>
                <a:rPr lang="ru-RU" sz="2400" b="1" dirty="0" smtClean="0">
                  <a:latin typeface="Times New Roman"/>
                  <a:ea typeface="Times New Roman"/>
                  <a:cs typeface="Times New Roman"/>
                </a:rPr>
                <a:t>1. Выбор модели и эскиза  модели</a:t>
              </a:r>
              <a:r>
                <a:rPr lang="ru-RU" dirty="0" smtClean="0">
                  <a:latin typeface="Times New Roman"/>
                  <a:ea typeface="Times New Roman"/>
                  <a:cs typeface="Times New Roman"/>
                </a:rPr>
                <a:t> </a:t>
              </a:r>
              <a:endParaRPr lang="ru-RU" sz="1400" dirty="0">
                <a:ea typeface="Times New Roman"/>
                <a:cs typeface="Times New Roman"/>
              </a:endParaRPr>
            </a:p>
          </p:txBody>
        </p:sp>
        <p:pic>
          <p:nvPicPr>
            <p:cNvPr id="8" name="Рисунок 7" descr="C:\Users\Галина\Pictures\img489.jpg"/>
            <p:cNvPicPr/>
            <p:nvPr/>
          </p:nvPicPr>
          <p:blipFill>
            <a:blip r:embed="rId2" cstate="print"/>
            <a:srcRect l="2685" t="2294" r="5817" b="3305"/>
            <a:stretch>
              <a:fillRect/>
            </a:stretch>
          </p:blipFill>
          <p:spPr bwMode="auto">
            <a:xfrm>
              <a:off x="2352712" y="1387211"/>
              <a:ext cx="5256584" cy="410445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1558611" y="1153260"/>
            <a:ext cx="6696744" cy="5444091"/>
            <a:chOff x="1558611" y="1153260"/>
            <a:chExt cx="6696744" cy="5444091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558611" y="1153260"/>
              <a:ext cx="6696744" cy="544409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 smtClean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 smtClean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 smtClean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 smtClean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r>
                <a:rPr lang="ru-RU" sz="2400" b="1" dirty="0">
                  <a:latin typeface="Times New Roman" pitchFamily="18" charset="0"/>
                  <a:ea typeface="Times New Roman"/>
                  <a:cs typeface="Times New Roman" pitchFamily="18" charset="0"/>
                </a:rPr>
                <a:t>2</a:t>
              </a:r>
              <a:r>
                <a:rPr lang="ru-RU" sz="2400" b="1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.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По выкройке вырезать из ткани детали страуса не забывая припуски на швы 1- 1,5 см</a:t>
              </a:r>
              <a:r>
                <a:rPr lang="ru-RU" sz="24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 </a:t>
              </a:r>
              <a:endParaRPr lang="ru-RU" sz="2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870289" y="1638991"/>
              <a:ext cx="6195510" cy="3334898"/>
              <a:chOff x="1421232" y="1809800"/>
              <a:chExt cx="6195510" cy="3334898"/>
            </a:xfrm>
          </p:grpSpPr>
          <p:pic>
            <p:nvPicPr>
              <p:cNvPr id="21" name="Picture 1" descr="F:\проект страусы\125632ed91202c67482d3886206d6595--hand-puppets-animal-patterns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9333" t="8070" r="23334" b="60012"/>
              <a:stretch/>
            </p:blipFill>
            <p:spPr bwMode="auto">
              <a:xfrm>
                <a:off x="1907704" y="1852877"/>
                <a:ext cx="1540934" cy="1862667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F:\проект страусы\125632ed91202c67482d3886206d6595--hand-puppets-animal-patterns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0000" t="50616" b="4879"/>
              <a:stretch/>
            </p:blipFill>
            <p:spPr bwMode="auto">
              <a:xfrm>
                <a:off x="3865814" y="1809800"/>
                <a:ext cx="2063750" cy="259713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Прямоугольник 22"/>
              <p:cNvSpPr/>
              <p:nvPr/>
            </p:nvSpPr>
            <p:spPr>
              <a:xfrm>
                <a:off x="3865814" y="1831256"/>
                <a:ext cx="396044" cy="145372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4" name="Picture 3" descr="F:\проект страусы\125632ed91202c67482d3886206d6595--hand-puppets-animal-patterns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78292" r="47328" b="1902"/>
              <a:stretch/>
            </p:blipFill>
            <p:spPr bwMode="auto">
              <a:xfrm>
                <a:off x="1421232" y="3988874"/>
                <a:ext cx="2174035" cy="115582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" descr="F:\проект страусы\125632ed91202c67482d3886206d6595--hand-puppets-animal-patterns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7487" t="11723" b="77378"/>
              <a:stretch/>
            </p:blipFill>
            <p:spPr bwMode="auto">
              <a:xfrm>
                <a:off x="6635749" y="2240123"/>
                <a:ext cx="929217" cy="635993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5" descr="F:\проект страусы\125632ed91202c67482d3886206d6595--hand-puppets-animal-patterns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50000" r="62312" b="20600"/>
              <a:stretch/>
            </p:blipFill>
            <p:spPr bwMode="auto">
              <a:xfrm>
                <a:off x="6061156" y="3137018"/>
                <a:ext cx="1555586" cy="1715699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9" name="Группа 48"/>
          <p:cNvGrpSpPr/>
          <p:nvPr/>
        </p:nvGrpSpPr>
        <p:grpSpPr>
          <a:xfrm>
            <a:off x="1187624" y="1124743"/>
            <a:ext cx="7416824" cy="5472609"/>
            <a:chOff x="1794921" y="1340768"/>
            <a:chExt cx="6696744" cy="5040560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1794921" y="1340768"/>
              <a:ext cx="6696744" cy="504056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 smtClean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 smtClean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 smtClean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 smtClean="0"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888912" y="5013178"/>
              <a:ext cx="6460138" cy="1105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3. Для 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изготовления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шеи 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потребовался  прямоугольник шириной 10 см., длиной 50см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.; для ножек  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ширина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10 см,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длина-70см.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2" name="Picture 2" descr="F:\проект страусы\Новая папка\20190319_14392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9985"/>
            <a:stretch/>
          </p:blipFill>
          <p:spPr bwMode="auto">
            <a:xfrm rot="5400000">
              <a:off x="3321959" y="1870728"/>
              <a:ext cx="3384377" cy="290052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1212747" y="1153260"/>
            <a:ext cx="7312726" cy="5472610"/>
            <a:chOff x="1636593" y="1124744"/>
            <a:chExt cx="6992788" cy="5281532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1636593" y="1124744"/>
              <a:ext cx="6992788" cy="528153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 smtClean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 smtClean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 smtClean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>
                <a:latin typeface="Times New Roman"/>
                <a:ea typeface="Times New Roman"/>
                <a:cs typeface="Times New Roman"/>
              </a:endParaRPr>
            </a:p>
            <a:p>
              <a:pPr algn="ctr"/>
              <a:endParaRPr lang="ru-RU" sz="2400" b="1" dirty="0" smtClean="0"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187186" y="4753116"/>
              <a:ext cx="590465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4. Детали лапки, головы , шеи, туловища из ткани прострочить швы, вывернуть на лицевую сторону. Наполнить синтепоном голову, лапки, туловище. Пришить  детали между собой.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1" name="Picture 3" descr="F:\проект страусы\Новая папка\20190319_14444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4007"/>
            <a:stretch/>
          </p:blipFill>
          <p:spPr bwMode="auto">
            <a:xfrm rot="5400000">
              <a:off x="2124085" y="1609228"/>
              <a:ext cx="3374200" cy="29428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41512" y="1725321"/>
              <a:ext cx="3486092" cy="26145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1187625" y="1124743"/>
            <a:ext cx="7416823" cy="5472609"/>
            <a:chOff x="1658651" y="1124744"/>
            <a:chExt cx="6833014" cy="5281533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1658651" y="1124744"/>
              <a:ext cx="6833014" cy="5281533"/>
              <a:chOff x="1658651" y="1124744"/>
              <a:chExt cx="6833014" cy="5281533"/>
            </a:xfrm>
          </p:grpSpPr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1658651" y="1124744"/>
                <a:ext cx="6833014" cy="528153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latin typeface="Times New Roman"/>
                  <a:ea typeface="Times New Roman"/>
                  <a:cs typeface="Times New Roman"/>
                </a:endParaRPr>
              </a:p>
              <a:p>
                <a:pPr algn="ctr"/>
                <a:endParaRPr lang="ru-RU" sz="2400" b="1" dirty="0">
                  <a:latin typeface="Times New Roman"/>
                  <a:ea typeface="Times New Roman"/>
                  <a:cs typeface="Times New Roman"/>
                </a:endParaRPr>
              </a:p>
              <a:p>
                <a:pPr algn="ctr"/>
                <a:endParaRPr lang="ru-RU" sz="2400" b="1" dirty="0" smtClean="0">
                  <a:latin typeface="Times New Roman"/>
                  <a:ea typeface="Times New Roman"/>
                  <a:cs typeface="Times New Roman"/>
                </a:endParaRPr>
              </a:p>
              <a:p>
                <a:pPr algn="ctr"/>
                <a:endParaRPr lang="ru-RU" sz="2400" b="1" dirty="0">
                  <a:latin typeface="Times New Roman"/>
                  <a:ea typeface="Times New Roman"/>
                  <a:cs typeface="Times New Roman"/>
                </a:endParaRPr>
              </a:p>
              <a:p>
                <a:pPr algn="ctr"/>
                <a:endParaRPr lang="ru-RU" sz="2400" b="1" dirty="0">
                  <a:latin typeface="Times New Roman"/>
                  <a:ea typeface="Times New Roman"/>
                  <a:cs typeface="Times New Roman"/>
                </a:endParaRPr>
              </a:p>
              <a:p>
                <a:pPr algn="ctr"/>
                <a:endParaRPr lang="ru-RU" sz="2400" b="1" dirty="0" smtClean="0">
                  <a:latin typeface="Times New Roman"/>
                  <a:ea typeface="Times New Roman"/>
                  <a:cs typeface="Times New Roman"/>
                </a:endParaRPr>
              </a:p>
              <a:p>
                <a:pPr algn="ctr"/>
                <a:endParaRPr lang="ru-RU" sz="2400" b="1" dirty="0" smtClean="0">
                  <a:latin typeface="Times New Roman"/>
                  <a:ea typeface="Times New Roman"/>
                  <a:cs typeface="Times New Roman"/>
                </a:endParaRP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2187186" y="4753116"/>
                <a:ext cx="590465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5. Из </a:t>
                </a:r>
                <a:r>
                  <a:rPr lang="ru-RU" sz="2000" b="1" dirty="0" err="1" smtClean="0">
                    <a:latin typeface="Times New Roman" pitchFamily="18" charset="0"/>
                    <a:cs typeface="Times New Roman" pitchFamily="18" charset="0"/>
                  </a:rPr>
                  <a:t>фоамирана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 вырезать по выкройке клюв приклеить к  головке.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82" name="Picture 5" descr="F:\проект страусы\Новая папка\20190319_145157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68845" y="2138862"/>
              <a:ext cx="2927859" cy="21958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6" descr="F:\проект страусы\Новая папка\20190319_14524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793200" y="1670936"/>
              <a:ext cx="2700186" cy="2025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97620" y="2117930"/>
              <a:ext cx="2732789" cy="20495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4" name="Группа 93"/>
          <p:cNvGrpSpPr/>
          <p:nvPr/>
        </p:nvGrpSpPr>
        <p:grpSpPr>
          <a:xfrm>
            <a:off x="1213442" y="1054402"/>
            <a:ext cx="7391005" cy="5542949"/>
            <a:chOff x="667269" y="1135048"/>
            <a:chExt cx="6817891" cy="5256584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667269" y="1135048"/>
              <a:ext cx="6817891" cy="5256584"/>
              <a:chOff x="1794920" y="1124744"/>
              <a:chExt cx="6817891" cy="5256584"/>
            </a:xfrm>
          </p:grpSpPr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1794920" y="1124744"/>
                <a:ext cx="6817891" cy="5256584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latin typeface="Times New Roman"/>
                  <a:ea typeface="Times New Roman"/>
                  <a:cs typeface="Times New Roman"/>
                </a:endParaRPr>
              </a:p>
              <a:p>
                <a:pPr algn="ctr"/>
                <a:endParaRPr lang="ru-RU" sz="2400" b="1" dirty="0">
                  <a:latin typeface="Times New Roman"/>
                  <a:ea typeface="Times New Roman"/>
                  <a:cs typeface="Times New Roman"/>
                </a:endParaRPr>
              </a:p>
              <a:p>
                <a:pPr algn="ctr"/>
                <a:endParaRPr lang="ru-RU" sz="2400" b="1" dirty="0" smtClean="0">
                  <a:latin typeface="Times New Roman"/>
                  <a:ea typeface="Times New Roman"/>
                  <a:cs typeface="Times New Roman"/>
                </a:endParaRPr>
              </a:p>
              <a:p>
                <a:pPr algn="ctr"/>
                <a:endParaRPr lang="ru-RU" sz="2400" b="1" dirty="0">
                  <a:latin typeface="Times New Roman"/>
                  <a:ea typeface="Times New Roman"/>
                  <a:cs typeface="Times New Roman"/>
                </a:endParaRPr>
              </a:p>
              <a:p>
                <a:pPr algn="ctr"/>
                <a:endParaRPr lang="ru-RU" sz="2400" b="1" dirty="0">
                  <a:latin typeface="Times New Roman"/>
                  <a:ea typeface="Times New Roman"/>
                  <a:cs typeface="Times New Roman"/>
                </a:endParaRPr>
              </a:p>
              <a:p>
                <a:pPr algn="ctr"/>
                <a:endParaRPr lang="ru-RU" sz="2400" b="1" dirty="0" smtClean="0">
                  <a:latin typeface="Times New Roman"/>
                  <a:ea typeface="Times New Roman"/>
                  <a:cs typeface="Times New Roman"/>
                </a:endParaRPr>
              </a:p>
              <a:p>
                <a:pPr algn="ctr"/>
                <a:endParaRPr lang="ru-RU" sz="2400" b="1" dirty="0" smtClean="0">
                  <a:latin typeface="Times New Roman"/>
                  <a:ea typeface="Times New Roman"/>
                  <a:cs typeface="Times New Roman"/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2187186" y="4753116"/>
                <a:ext cx="5904656" cy="671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. Пришить глазки, волосы к головке страуса. Юбку из хозяйственных нитей пришить к туловищу. 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96" name="Picture 2" descr="F:\проект страусы\Новая папка\20190319_151441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9000" y="1610184"/>
              <a:ext cx="3589882" cy="27165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3" descr="F:\проект страусы\Новая папка\20190319_151510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10323" y="1593831"/>
              <a:ext cx="3589878" cy="27492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0" name="Группа 99"/>
          <p:cNvGrpSpPr/>
          <p:nvPr/>
        </p:nvGrpSpPr>
        <p:grpSpPr>
          <a:xfrm>
            <a:off x="1213443" y="1007850"/>
            <a:ext cx="7571782" cy="5538936"/>
            <a:chOff x="2088481" y="836712"/>
            <a:chExt cx="6696744" cy="5538936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2088481" y="836712"/>
              <a:ext cx="6696744" cy="5538936"/>
              <a:chOff x="1794921" y="1124744"/>
              <a:chExt cx="6696744" cy="5256584"/>
            </a:xfrm>
          </p:grpSpPr>
          <p:sp>
            <p:nvSpPr>
              <p:cNvPr id="109" name="Скругленный прямоугольник 108"/>
              <p:cNvSpPr/>
              <p:nvPr/>
            </p:nvSpPr>
            <p:spPr>
              <a:xfrm>
                <a:off x="1794921" y="1124744"/>
                <a:ext cx="6696744" cy="5256584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latin typeface="Times New Roman"/>
                  <a:ea typeface="Times New Roman"/>
                  <a:cs typeface="Times New Roman"/>
                </a:endParaRPr>
              </a:p>
              <a:p>
                <a:pPr algn="ctr"/>
                <a:endParaRPr lang="ru-RU" sz="2400" b="1" dirty="0">
                  <a:latin typeface="Times New Roman"/>
                  <a:ea typeface="Times New Roman"/>
                  <a:cs typeface="Times New Roman"/>
                </a:endParaRPr>
              </a:p>
              <a:p>
                <a:pPr algn="ctr"/>
                <a:endParaRPr lang="ru-RU" sz="2400" b="1" dirty="0" smtClean="0">
                  <a:latin typeface="Times New Roman"/>
                  <a:ea typeface="Times New Roman"/>
                  <a:cs typeface="Times New Roman"/>
                </a:endParaRPr>
              </a:p>
              <a:p>
                <a:pPr algn="ctr"/>
                <a:endParaRPr lang="ru-RU" sz="2400" b="1" dirty="0">
                  <a:latin typeface="Times New Roman"/>
                  <a:ea typeface="Times New Roman"/>
                  <a:cs typeface="Times New Roman"/>
                </a:endParaRPr>
              </a:p>
              <a:p>
                <a:pPr algn="ctr"/>
                <a:endParaRPr lang="ru-RU" sz="2400" b="1" dirty="0">
                  <a:latin typeface="Times New Roman"/>
                  <a:ea typeface="Times New Roman"/>
                  <a:cs typeface="Times New Roman"/>
                </a:endParaRPr>
              </a:p>
              <a:p>
                <a:pPr algn="ctr"/>
                <a:endParaRPr lang="ru-RU" sz="2400" b="1" dirty="0" smtClean="0">
                  <a:latin typeface="Times New Roman"/>
                  <a:ea typeface="Times New Roman"/>
                  <a:cs typeface="Times New Roman"/>
                </a:endParaRPr>
              </a:p>
              <a:p>
                <a:pPr algn="ctr"/>
                <a:endParaRPr lang="ru-RU" sz="2400" b="1" dirty="0" smtClean="0">
                  <a:latin typeface="Times New Roman"/>
                  <a:ea typeface="Times New Roman"/>
                  <a:cs typeface="Times New Roman"/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2334224" y="5924744"/>
                <a:ext cx="590465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7. Готовые куклы «Весёлые страусы». 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02" name="Picture 4" descr="F:\проект страусы\Новая папка\20190319_171000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012942" y="1551695"/>
              <a:ext cx="4991279" cy="37434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4" descr="F:\проект страусы\Новая папка\20190319_171000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147729" y="1704095"/>
              <a:ext cx="4991279" cy="37434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25015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030514" y="61686"/>
            <a:ext cx="6858000" cy="10668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ЭКОНОМИЧЕСКИЙ ВОПРОС</a:t>
            </a:r>
            <a:endParaRPr lang="ru-RU" sz="3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9124907"/>
              </p:ext>
            </p:extLst>
          </p:nvPr>
        </p:nvGraphicFramePr>
        <p:xfrm>
          <a:off x="283051" y="1128486"/>
          <a:ext cx="8321398" cy="460477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4160264"/>
                <a:gridCol w="4161134"/>
              </a:tblGrid>
              <a:tr h="3977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Фактические расходы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Предполагаемые расходы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14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Кусок ткани 1 метр  – 0 руб. 0 коп.  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Кусок ткани 1 метр  – 120 руб. 0 коп.  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850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Хозяйственные нити 4 шт. по 40 руб.  – 160 руб. 0 коп.</a:t>
                      </a: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Приобрели в магазине.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Хозяйственные нити 4 шт.  по 40 руб. – 160  руб. 0 коп.</a:t>
                      </a: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Приобрели в магазине.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14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Фоамиран  2 цвета – 20 руб. 0 коп.</a:t>
                      </a:r>
                      <a:endParaRPr lang="ru-RU" sz="2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Фоамиран</a:t>
                      </a: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2 цвета – 20 руб. 0 коп.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14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Бельевая резинка 80 см.- 0руб. 0 коп.</a:t>
                      </a:r>
                      <a:endParaRPr lang="ru-RU" sz="2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Бельевая резинка 80 см.-  35 руб. 0 коп.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77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Итого: 180 руб. 0 коп.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Итого: 335 руб. 0 коп.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23528" y="5805264"/>
            <a:ext cx="8352928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 Итак, на двух страусов мы потратили 180 рублей, значит на каждого по 90 рублей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07484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dos-3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64481"/>
            <a:ext cx="8892481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Группа 3"/>
          <p:cNvGrpSpPr/>
          <p:nvPr/>
        </p:nvGrpSpPr>
        <p:grpSpPr>
          <a:xfrm>
            <a:off x="179512" y="980728"/>
            <a:ext cx="5410200" cy="4191000"/>
            <a:chOff x="2743200" y="674971"/>
            <a:chExt cx="5410200" cy="3592229"/>
          </a:xfrm>
        </p:grpSpPr>
        <p:sp>
          <p:nvSpPr>
            <p:cNvPr id="2" name="Скругленная прямоугольная выноска 1"/>
            <p:cNvSpPr/>
            <p:nvPr/>
          </p:nvSpPr>
          <p:spPr>
            <a:xfrm>
              <a:off x="2743200" y="674971"/>
              <a:ext cx="5410200" cy="3592229"/>
            </a:xfrm>
            <a:prstGeom prst="wedgeRoundRect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86" name="Rectangle 2"/>
            <p:cNvSpPr>
              <a:spLocks noChangeArrowheads="1"/>
            </p:cNvSpPr>
            <p:nvPr/>
          </p:nvSpPr>
          <p:spPr bwMode="auto">
            <a:xfrm>
              <a:off x="3048000" y="674971"/>
              <a:ext cx="5105400" cy="3539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1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Экологический вопрос тоже очень важен,</a:t>
              </a:r>
              <a:endPara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1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Он у нас решен, просто так мы скажем,</a:t>
              </a:r>
              <a:endPara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1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Мы не навредим себе,</a:t>
              </a:r>
              <a:endPara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1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И конечно же среде.</a:t>
              </a:r>
              <a:endPara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1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Отходов производства нет,</a:t>
              </a:r>
              <a:endPara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1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Мы природе шлем привет!  </a:t>
              </a:r>
              <a:endPara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3120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:\проект страусы\Новая папка\20190319_1710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31" t="7796" r="-1177" b="46077"/>
          <a:stretch/>
        </p:blipFill>
        <p:spPr bwMode="auto">
          <a:xfrm rot="5400000">
            <a:off x="1120553" y="2055911"/>
            <a:ext cx="5534743" cy="3096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udioCutter_танец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60960" y="49995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768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атр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театральная</Template>
  <TotalTime>291</TotalTime>
  <Words>485</Words>
  <Application>Microsoft Office PowerPoint</Application>
  <PresentationFormat>Экран (4:3)</PresentationFormat>
  <Paragraphs>113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театральная</vt:lpstr>
      <vt:lpstr>«Напольные куклы  «Весёлые Страусы» </vt:lpstr>
      <vt:lpstr>Слайд 2</vt:lpstr>
      <vt:lpstr>История театральной куклы</vt:lpstr>
      <vt:lpstr>Слайд 4</vt:lpstr>
      <vt:lpstr>Технолог – профессия очень важна, Мне по душе и по нраву она! Знаю этапы производства я, Умею изготавливать изделия сама! Этапы шитья сейчас покажу, И все очень ясно вам объясню! </vt:lpstr>
      <vt:lpstr>Технологический вопрос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ЦДТ с.Александров-гай</cp:lastModifiedBy>
  <cp:revision>30</cp:revision>
  <dcterms:created xsi:type="dcterms:W3CDTF">2014-04-17T14:13:18Z</dcterms:created>
  <dcterms:modified xsi:type="dcterms:W3CDTF">2019-12-06T05:34:32Z</dcterms:modified>
</cp:coreProperties>
</file>