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</p:sldMasterIdLst>
  <p:notesMasterIdLst>
    <p:notesMasterId r:id="rId26"/>
  </p:notesMasterIdLst>
  <p:sldIdLst>
    <p:sldId id="305" r:id="rId4"/>
    <p:sldId id="333" r:id="rId5"/>
    <p:sldId id="313" r:id="rId6"/>
    <p:sldId id="290" r:id="rId7"/>
    <p:sldId id="310" r:id="rId8"/>
    <p:sldId id="259" r:id="rId9"/>
    <p:sldId id="260" r:id="rId10"/>
    <p:sldId id="328" r:id="rId11"/>
    <p:sldId id="335" r:id="rId12"/>
    <p:sldId id="336" r:id="rId13"/>
    <p:sldId id="271" r:id="rId14"/>
    <p:sldId id="321" r:id="rId15"/>
    <p:sldId id="325" r:id="rId16"/>
    <p:sldId id="331" r:id="rId17"/>
    <p:sldId id="284" r:id="rId18"/>
    <p:sldId id="314" r:id="rId19"/>
    <p:sldId id="339" r:id="rId20"/>
    <p:sldId id="338" r:id="rId21"/>
    <p:sldId id="283" r:id="rId22"/>
    <p:sldId id="291" r:id="rId23"/>
    <p:sldId id="337" r:id="rId24"/>
    <p:sldId id="280" r:id="rId25"/>
  </p:sldIdLst>
  <p:sldSz cx="9144000" cy="6858000" type="screen4x3"/>
  <p:notesSz cx="6881813" cy="97107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3181EBF-225F-493C-AB50-3C16164C274B}">
          <p14:sldIdLst>
            <p14:sldId id="305"/>
            <p14:sldId id="333"/>
            <p14:sldId id="313"/>
            <p14:sldId id="290"/>
            <p14:sldId id="310"/>
            <p14:sldId id="259"/>
            <p14:sldId id="260"/>
            <p14:sldId id="328"/>
            <p14:sldId id="335"/>
            <p14:sldId id="336"/>
            <p14:sldId id="271"/>
            <p14:sldId id="321"/>
            <p14:sldId id="325"/>
            <p14:sldId id="331"/>
            <p14:sldId id="284"/>
            <p14:sldId id="314"/>
            <p14:sldId id="339"/>
            <p14:sldId id="338"/>
            <p14:sldId id="283"/>
            <p14:sldId id="291"/>
            <p14:sldId id="337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D4E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2" autoAdjust="0"/>
    <p:restoredTop sz="85387" autoAdjust="0"/>
  </p:normalViewPr>
  <p:slideViewPr>
    <p:cSldViewPr>
      <p:cViewPr varScale="1">
        <p:scale>
          <a:sx n="62" d="100"/>
          <a:sy n="62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8573D-BE3D-4ECE-8619-00ACA5B8B694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4413" y="728663"/>
            <a:ext cx="4854575" cy="3641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613275"/>
            <a:ext cx="5505450" cy="4368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23375"/>
            <a:ext cx="2982913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7313" y="9223375"/>
            <a:ext cx="2982912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3CD97-0D60-4988-8F31-8B1F72304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05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3CD97-0D60-4988-8F31-8B1F7230498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185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8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1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93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/>
            <a:ahLst/>
            <a:cxnLst>
              <a:cxn ang="0">
                <a:pos x="163" y="200"/>
              </a:cxn>
              <a:cxn ang="0">
                <a:pos x="4128" y="200"/>
              </a:cxn>
              <a:cxn ang="0">
                <a:pos x="4128" y="429"/>
              </a:cxn>
              <a:cxn ang="0">
                <a:pos x="0" y="441"/>
              </a:cxn>
              <a:cxn ang="0">
                <a:pos x="163" y="200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333333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Щелчок правит образец заголовка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ru-RU"/>
              <a:t>Щелчок правит 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79F5320A-A7C7-4C6A-ACF5-AA195ADD4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085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14480-3EC5-4B85-BFF9-877C2BAAE370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10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15DA5-5008-4669-8914-FA05C0ADFA62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26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97CA5-F5E3-4DCB-99F4-896966029F40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44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300C4-25F3-4045-853D-2465A877A0D5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20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31CEF-7237-45F0-8C67-40B6E38A4A96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4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80500-E359-4399-AFC2-83C6C33A2DF7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94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08D3-E7BE-4D7D-AD1C-7D008FD55BE6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5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254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D1513-823B-4C4F-A8CC-6C39ED39462E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49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BD6C-E252-439A-AD1E-268FEE8B15F8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6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1A11B-8C4B-4A6B-A674-00645706B677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76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027F2-2086-4D4D-A68F-E9A3E3FA9BE4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16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3F32D-31A4-4C15-BD16-6AAD430B01DB}" type="slidenum">
              <a:rPr lang="ru-RU">
                <a:solidFill>
                  <a:srgbClr val="57896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5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37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971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67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1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7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657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24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88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71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49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47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9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10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0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17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4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09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06771-0970-48AC-8DE9-693F0432F67A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446F5-912A-44F9-AAD4-0B84FF2EB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6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bg2"/>
                </a:solidFill>
                <a:latin typeface="Times New Roman" pitchFamily="18" charset="-52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Times New Roman" pitchFamily="18" charset="-52"/>
              </a:defRPr>
            </a:lvl1pPr>
          </a:lstStyle>
          <a:p>
            <a:pPr algn="ctr" eaLnBrk="0" fontAlgn="base" hangingPunct="0">
              <a:spcAft>
                <a:spcPct val="0"/>
              </a:spcAft>
              <a:defRPr/>
            </a:pPr>
            <a:endParaRPr lang="ru-RU">
              <a:solidFill>
                <a:srgbClr val="578963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Times New Roman" pitchFamily="18" charset="-52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44BB507E-C433-447D-8F15-6E48C81616E4}" type="slidenum">
              <a:rPr lang="ru-RU">
                <a:solidFill>
                  <a:srgbClr val="578963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6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5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5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5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5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5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5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5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06771-0970-48AC-8DE9-693F0432F6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446F5-912A-44F9-AAD4-0B84FF2EB4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9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" y="0"/>
            <a:ext cx="912847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3"/>
            <a:ext cx="7772400" cy="288032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ЭКОЛОГИЧЕСКОГО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СОЦИАЛЬНО-ЗНАЧИМОГО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«ЧИСТОЕ СЕЛО»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3861048"/>
            <a:ext cx="6840760" cy="2520280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Учащаяся 6 класса</a:t>
            </a:r>
          </a:p>
          <a:p>
            <a:pPr algn="r"/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Кайль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Евгений</a:t>
            </a:r>
          </a:p>
          <a:p>
            <a:pPr algn="r"/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Цизман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</a:t>
            </a:r>
          </a:p>
          <a:p>
            <a:pPr algn="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 Владимир </a:t>
            </a:r>
          </a:p>
          <a:p>
            <a:pPr algn="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обучающиеся кружка </a:t>
            </a:r>
          </a:p>
          <a:p>
            <a:pPr algn="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исследовател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en-US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 Литовченко Л. В.</a:t>
            </a: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0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latin typeface="+mj-lt"/>
              </a:rPr>
              <a:t>	</a:t>
            </a:r>
            <a:r>
              <a:rPr lang="ru-RU" sz="2400" b="1" dirty="0" smtClean="0">
                <a:solidFill>
                  <a:srgbClr val="333333"/>
                </a:solidFill>
                <a:latin typeface="+mj-lt"/>
              </a:rPr>
              <a:t>В </a:t>
            </a:r>
            <a:r>
              <a:rPr lang="ru-RU" sz="2400" b="1" dirty="0">
                <a:solidFill>
                  <a:srgbClr val="333333"/>
                </a:solidFill>
                <a:latin typeface="+mj-lt"/>
              </a:rPr>
              <a:t>результате </a:t>
            </a:r>
            <a:r>
              <a:rPr lang="ru-RU" sz="2400" b="1" dirty="0" smtClean="0">
                <a:solidFill>
                  <a:srgbClr val="333333"/>
                </a:solidFill>
                <a:latin typeface="+mj-lt"/>
              </a:rPr>
              <a:t>мы </a:t>
            </a:r>
            <a:r>
              <a:rPr lang="ru-RU" sz="2400" b="1" dirty="0">
                <a:solidFill>
                  <a:srgbClr val="333333"/>
                </a:solidFill>
                <a:latin typeface="+mj-lt"/>
              </a:rPr>
              <a:t>предложили наиболее эффективный путь борьбы с нарастающим количеством отходов, попадающих в окружающую среду – это рециркуляция (повторное использование) отходов. </a:t>
            </a:r>
            <a:endParaRPr lang="ru-RU" sz="2400" b="1" dirty="0" smtClean="0">
              <a:solidFill>
                <a:srgbClr val="333333"/>
              </a:solidFill>
              <a:latin typeface="+mj-lt"/>
            </a:endParaRPr>
          </a:p>
          <a:p>
            <a:r>
              <a:rPr lang="ru-RU" sz="2400" b="1" dirty="0">
                <a:solidFill>
                  <a:srgbClr val="333333"/>
                </a:solidFill>
                <a:latin typeface="+mj-lt"/>
              </a:rPr>
              <a:t>	</a:t>
            </a:r>
            <a:r>
              <a:rPr lang="ru-RU" sz="2400" b="1" dirty="0" smtClean="0">
                <a:solidFill>
                  <a:srgbClr val="333333"/>
                </a:solidFill>
                <a:latin typeface="+mj-lt"/>
              </a:rPr>
              <a:t>Красочно </a:t>
            </a:r>
            <a:r>
              <a:rPr lang="ru-RU" sz="2400" b="1" dirty="0">
                <a:solidFill>
                  <a:srgbClr val="333333"/>
                </a:solidFill>
                <a:latin typeface="+mj-lt"/>
              </a:rPr>
              <a:t>оформили плакат– листовку для школьного </a:t>
            </a:r>
            <a:r>
              <a:rPr lang="ru-RU" sz="2400" b="1" dirty="0" smtClean="0">
                <a:solidFill>
                  <a:srgbClr val="333333"/>
                </a:solidFill>
                <a:latin typeface="+mj-lt"/>
              </a:rPr>
              <a:t>стенда</a:t>
            </a:r>
          </a:p>
          <a:p>
            <a:r>
              <a:rPr lang="ru-RU" sz="2400" b="1" i="1" dirty="0">
                <a:solidFill>
                  <a:srgbClr val="333333"/>
                </a:solidFill>
                <a:latin typeface="+mj-lt"/>
              </a:rPr>
              <a:t>	</a:t>
            </a:r>
            <a:r>
              <a:rPr lang="ru-RU" sz="2400" b="1" i="1" dirty="0" smtClean="0">
                <a:solidFill>
                  <a:srgbClr val="333333"/>
                </a:solidFill>
                <a:latin typeface="+mj-lt"/>
              </a:rPr>
              <a:t>Раздали листовки о вреде мусора жителям села!</a:t>
            </a:r>
            <a:endParaRPr lang="ru-RU" sz="2400" b="1" dirty="0">
              <a:latin typeface="+mj-lt"/>
            </a:endParaRPr>
          </a:p>
        </p:txBody>
      </p:sp>
      <p:pic>
        <p:nvPicPr>
          <p:cNvPr id="1026" name="Picture 2" descr="H:\DCIM\102PHOTO\SAM_2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299695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CIM\102PHOTO\SAM_27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51" y="3061456"/>
            <a:ext cx="4485994" cy="33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3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" y="-459432"/>
            <a:ext cx="9144000" cy="772209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5400"/>
            <a:ext cx="8229600" cy="18448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паспортизации свалок с. </a:t>
            </a:r>
            <a:r>
              <a:rPr lang="ru-RU" sz="3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Квасниковка</a:t>
            </a: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позволило выяснить, что в нашем селе 3 большие свалки и 10 мелких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204153"/>
              </p:ext>
            </p:extLst>
          </p:nvPr>
        </p:nvGraphicFramePr>
        <p:xfrm>
          <a:off x="323528" y="1844824"/>
          <a:ext cx="8280920" cy="4471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760"/>
                <a:gridCol w="1440160"/>
              </a:tblGrid>
              <a:tr h="1579921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Большую часть мусора составляют предметы из пластмассы 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70%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1311942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втором месте стеклянные и жестяные предметы 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25%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15799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третьем месте деревянные и бумажные </a:t>
                      </a:r>
                    </a:p>
                    <a:p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5%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7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4632" cy="122413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Ребятами кружка «Я исследователь» проведен социологический опрос жителей села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</a:rPr>
              <a:t>Квасниковка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  на тему: «От кого зависит чистота нашего села»</a:t>
            </a:r>
            <a:endParaRPr lang="ru-RU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5800" y="6165304"/>
            <a:ext cx="69776" cy="432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SAM_2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64491" cy="49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3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008112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ru-RU" sz="3200" b="1" dirty="0">
                <a:solidFill>
                  <a:schemeClr val="accent3">
                    <a:lumMod val="25000"/>
                  </a:schemeClr>
                </a:solidFill>
              </a:rPr>
              <a:t>Опрошены жители села от 26 лет и старше </a:t>
            </a:r>
            <a:r>
              <a:rPr lang="ru-RU" sz="3200" b="1" dirty="0" smtClean="0">
                <a:solidFill>
                  <a:schemeClr val="accent3">
                    <a:lumMod val="25000"/>
                  </a:schemeClr>
                </a:solidFill>
              </a:rPr>
              <a:t>-14 человек </a:t>
            </a:r>
            <a:r>
              <a:rPr lang="ru-RU" sz="3200" b="1" dirty="0">
                <a:solidFill>
                  <a:schemeClr val="accent3">
                    <a:lumMod val="25000"/>
                  </a:schemeClr>
                </a:solidFill>
              </a:rPr>
              <a:t>считают, что: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040560"/>
          </a:xfrm>
        </p:spPr>
        <p:txBody>
          <a:bodyPr/>
          <a:lstStyle/>
          <a:p>
            <a:r>
              <a:rPr lang="ru-RU" dirty="0" smtClean="0"/>
              <a:t> </a:t>
            </a:r>
          </a:p>
          <a:p>
            <a:endParaRPr lang="ru-RU" dirty="0"/>
          </a:p>
          <a:p>
            <a:r>
              <a:rPr lang="ru-RU" dirty="0" smtClean="0"/>
              <a:t>Больше всего мусорят-взрослые и молодежь</a:t>
            </a:r>
          </a:p>
          <a:p>
            <a:r>
              <a:rPr lang="ru-RU" dirty="0" smtClean="0"/>
              <a:t>Очистка села от мусора обходится дорого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556368"/>
              </p:ext>
            </p:extLst>
          </p:nvPr>
        </p:nvGraphicFramePr>
        <p:xfrm>
          <a:off x="467545" y="1772817"/>
          <a:ext cx="8064897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19"/>
                <a:gridCol w="1584178"/>
              </a:tblGrid>
              <a:tr h="8640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Село сильно замусоренным </a:t>
                      </a:r>
                    </a:p>
                    <a:p>
                      <a:endParaRPr lang="ru-RU" sz="28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85%</a:t>
                      </a:r>
                      <a:endParaRPr lang="ru-RU" sz="28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85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Сильно замусорены - улицы села, берег Волги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96%</a:t>
                      </a:r>
                      <a:endParaRPr lang="ru-RU" sz="28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Замусоривание села сильно влияет на красоту нашего села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90%</a:t>
                      </a:r>
                      <a:endParaRPr lang="ru-RU" sz="28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995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Жители села принимают участие в озеленении улиц, дворов и очистке от мусора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54%</a:t>
                      </a:r>
                      <a:endParaRPr lang="ru-RU" sz="28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71400"/>
            <a:ext cx="89289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</a:rPr>
              <a:t>Наши предложения: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Выбор оптимального места для полигона по утилизации бытовых отходов ( общая свалка должна находится за пределами села, не в водоносной зоне).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 Ликвидация мусора на несанкционированных свалках в пределах  села и его окрестностях (силами школьников)   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Установка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штрафов за нарушения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Вывесить плакаты с природоохранной темой около реки Волга, в местах возможного появления свалок </a:t>
            </a:r>
          </a:p>
          <a:p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    Изготовить и раздать листовки жителям села о жизни без свалок!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user\Desktop\Фото по датам с фотика\2012-05-06\SAM_2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24144"/>
            <a:ext cx="4019648" cy="30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70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8" y="1340768"/>
            <a:ext cx="7836363" cy="511256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4068" y="332656"/>
            <a:ext cx="7772400" cy="648072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</a:rPr>
              <a:t>Вывески на пляже нашего села</a:t>
            </a:r>
            <a:endParaRPr lang="ru-RU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73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" y="0"/>
            <a:ext cx="9144000" cy="68735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 и пути решения проблемы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 txBox="1">
            <a:spLocks/>
          </p:cNvSpPr>
          <p:nvPr/>
        </p:nvSpPr>
        <p:spPr bwMode="auto">
          <a:xfrm>
            <a:off x="107504" y="1196752"/>
            <a:ext cx="903649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buClr>
                <a:srgbClr val="578963"/>
              </a:buClr>
              <a:defRPr/>
            </a:pPr>
            <a:r>
              <a:rPr lang="ru-RU" b="1" kern="0" dirty="0">
                <a:solidFill>
                  <a:schemeClr val="tx1">
                    <a:lumMod val="50000"/>
                  </a:schemeClr>
                </a:solidFill>
                <a:latin typeface="Times New Roman"/>
              </a:rPr>
              <a:t>Один из вариантов использования бытовых отходов пластмассовых бутылок -  изготовление кормушек для </a:t>
            </a:r>
            <a:r>
              <a:rPr lang="ru-RU" b="1" kern="0" dirty="0" smtClean="0">
                <a:solidFill>
                  <a:schemeClr val="tx1">
                    <a:lumMod val="50000"/>
                  </a:schemeClr>
                </a:solidFill>
                <a:latin typeface="Times New Roman"/>
              </a:rPr>
              <a:t>птиц и поделок.</a:t>
            </a:r>
            <a:endParaRPr kumimoji="1" lang="ru-RU" sz="3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050" name="Picture 2" descr="C:\Users\user\Desktop\SAM_2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2924944"/>
            <a:ext cx="275430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SAM_27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6805"/>
            <a:ext cx="4518248" cy="338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3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459632"/>
          </a:xfrm>
        </p:spPr>
        <p:txBody>
          <a:bodyPr/>
          <a:lstStyle/>
          <a:p>
            <a:pPr algn="ctr"/>
            <a:r>
              <a:rPr lang="ru-RU" b="1" dirty="0" smtClean="0"/>
              <a:t>Возможное использование на приусадебных участках шин и пластиковых бутылок</a:t>
            </a:r>
            <a:endParaRPr lang="ru-RU" b="1" dirty="0"/>
          </a:p>
        </p:txBody>
      </p:sp>
      <p:pic>
        <p:nvPicPr>
          <p:cNvPr id="1026" name="Picture 2" descr="C:\Users\user\Desktop\2103_exp_vyat_vtoraia_zhizn_1025_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1854715"/>
            <a:ext cx="338137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2014_exp_vyat_vtoraia_zhizn_0306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29146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exp_vyat_vtoraia_zhizn_210313_0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00549"/>
            <a:ext cx="328612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60" y="4820601"/>
            <a:ext cx="25622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4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Озеленение нашей школы</a:t>
            </a:r>
          </a:p>
        </p:txBody>
      </p:sp>
      <p:pic>
        <p:nvPicPr>
          <p:cNvPr id="1026" name="Picture 2" descr="C:\Users\user\Desktop\6 кл печать\DSCN8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3775"/>
            <a:ext cx="4840600" cy="36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6 кл печать\DSCN8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11" y="3429000"/>
            <a:ext cx="4336992" cy="325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7560840" cy="475252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566720" cy="1772815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</a:rPr>
              <a:t>Проведена Акция «Чистое село». </a:t>
            </a:r>
            <a:br>
              <a:rPr lang="ru-RU" sz="3600" b="1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</a:rPr>
              <a:t>Убрали </a:t>
            </a:r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</a:rPr>
              <a:t>свалку </a:t>
            </a:r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</a:rPr>
              <a:t>на пляже с. </a:t>
            </a:r>
            <a:r>
              <a:rPr lang="ru-RU" sz="3600" b="1" dirty="0" err="1" smtClean="0">
                <a:solidFill>
                  <a:schemeClr val="tx1">
                    <a:lumMod val="50000"/>
                  </a:schemeClr>
                </a:solidFill>
              </a:rPr>
              <a:t>Квасниковка</a:t>
            </a:r>
            <a:endParaRPr lang="ru-RU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5800" y="2564904"/>
            <a:ext cx="7772400" cy="353109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9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459432"/>
            <a:ext cx="7772400" cy="5955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784976" cy="645333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Цель: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Изучить факторы, влияющие на загрязнение села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Квасниковка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 и способы его очистки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.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+mj-lt"/>
              <a:ea typeface="Times New Roman"/>
              <a:cs typeface="Times New Roman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Задачи: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Проблемы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утилизации бытовых отходов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Изучить проблему очистки села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Провести социологическое исследование жителей села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Актуальность данного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проекта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: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Мы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рассмотрим одну из проблем влияния человека на окружающую среду – проблему бытовых отходов.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>
                  <a:lumMod val="50000"/>
                </a:schemeClr>
              </a:solidFill>
              <a:latin typeface="+mj-lt"/>
              <a:ea typeface="Times New Roman"/>
              <a:cs typeface="Times New Roman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>
              <a:latin typeface="+mj-lt"/>
              <a:ea typeface="Times New Roman"/>
              <a:cs typeface="Times New Roman"/>
            </a:endParaRPr>
          </a:p>
        </p:txBody>
      </p:sp>
      <p:pic>
        <p:nvPicPr>
          <p:cNvPr id="1026" name="Picture 2" descr="C:\Users\user\Desktop\фото села\IMG_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9631" y="2913285"/>
            <a:ext cx="7007419" cy="394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Убираем одну из свалок нашего села, на берегу реки Волга</a:t>
            </a:r>
            <a:endParaRPr lang="ru-RU" sz="3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8194" name="Picture 2" descr="C:\Users\Мастер\Desktop\Фото проект\SAM_81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55384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4936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SAM_27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06" y="4625752"/>
            <a:ext cx="2957579" cy="22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45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92479" cy="1584176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</a:rPr>
              <a:t>Экскурсия ребят кружка </a:t>
            </a:r>
            <a:br>
              <a:rPr lang="ru-RU" sz="3600" b="1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</a:rPr>
              <a:t>«Я - исследователь на </a:t>
            </a:r>
            <a:r>
              <a:rPr lang="ru-RU" sz="3600" b="1" dirty="0" err="1" smtClean="0">
                <a:solidFill>
                  <a:schemeClr val="tx1">
                    <a:lumMod val="50000"/>
                  </a:schemeClr>
                </a:solidFill>
              </a:rPr>
              <a:t>мусоросжигающий</a:t>
            </a:r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tx1">
                    <a:lumMod val="50000"/>
                  </a:schemeClr>
                </a:solidFill>
              </a:rPr>
              <a:t>мини</a:t>
            </a:r>
            <a:r>
              <a:rPr lang="ru-RU" sz="3600" b="1" dirty="0" err="1" smtClean="0">
                <a:solidFill>
                  <a:schemeClr val="tx1">
                    <a:lumMod val="50000"/>
                  </a:schemeClr>
                </a:solidFill>
              </a:rPr>
              <a:t>завод</a:t>
            </a:r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</a:rPr>
              <a:t> в нашем селе.</a:t>
            </a:r>
            <a:endParaRPr lang="ru-RU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user\Desktop\Фото по датам с фотика\2012-03-18\SAM_2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727915" cy="279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по датам с фотика\2012-03-18\SAM_26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2348880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39" y="1892548"/>
            <a:ext cx="262096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81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296144"/>
          </a:xfrm>
        </p:spPr>
        <p:txBody>
          <a:bodyPr/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4423420"/>
            <a:ext cx="2808312" cy="18859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32818"/>
            <a:ext cx="8640960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ru-RU" sz="2800" b="1" kern="0" dirty="0" smtClean="0">
                <a:solidFill>
                  <a:schemeClr val="tx1">
                    <a:lumMod val="50000"/>
                  </a:schemeClr>
                </a:solidFill>
                <a:ea typeface="+mj-ea"/>
                <a:cs typeface="+mj-cs"/>
              </a:rPr>
              <a:t>Выводы:</a:t>
            </a:r>
          </a:p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ru-RU" sz="2800" b="1" kern="0" dirty="0" smtClean="0">
                <a:solidFill>
                  <a:schemeClr val="tx1">
                    <a:lumMod val="50000"/>
                  </a:schemeClr>
                </a:solidFill>
                <a:ea typeface="+mj-ea"/>
                <a:cs typeface="+mj-cs"/>
              </a:rPr>
              <a:t>Мы </a:t>
            </a:r>
            <a:r>
              <a:rPr kumimoji="1" lang="ru-RU" sz="2800" b="1" kern="0" dirty="0">
                <a:solidFill>
                  <a:schemeClr val="tx1">
                    <a:lumMod val="50000"/>
                  </a:schemeClr>
                </a:solidFill>
                <a:ea typeface="+mj-ea"/>
                <a:cs typeface="+mj-cs"/>
              </a:rPr>
              <a:t>изучили свалки села, были на экскурсии </a:t>
            </a:r>
            <a:r>
              <a:rPr kumimoji="1" lang="ru-RU" sz="2800" b="1" kern="0" dirty="0" err="1" smtClean="0">
                <a:solidFill>
                  <a:schemeClr val="tx1">
                    <a:lumMod val="50000"/>
                  </a:schemeClr>
                </a:solidFill>
                <a:ea typeface="+mj-ea"/>
                <a:cs typeface="+mj-cs"/>
              </a:rPr>
              <a:t>мусоросжигающего</a:t>
            </a:r>
            <a:r>
              <a:rPr kumimoji="1" lang="ru-RU" sz="2800" b="1" kern="0" dirty="0" smtClean="0">
                <a:solidFill>
                  <a:schemeClr val="tx1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kumimoji="1" lang="ru-RU" sz="2800" b="1" kern="0" dirty="0">
                <a:solidFill>
                  <a:schemeClr val="tx1">
                    <a:lumMod val="50000"/>
                  </a:schemeClr>
                </a:solidFill>
                <a:ea typeface="+mj-ea"/>
                <a:cs typeface="+mj-cs"/>
              </a:rPr>
              <a:t>мини завода в нашем селе, провели акции по озеленению </a:t>
            </a:r>
            <a:r>
              <a:rPr kumimoji="1" lang="ru-RU" sz="2800" b="1" kern="0" dirty="0" smtClean="0">
                <a:solidFill>
                  <a:schemeClr val="tx1">
                    <a:lumMod val="50000"/>
                  </a:schemeClr>
                </a:solidFill>
                <a:ea typeface="+mj-ea"/>
                <a:cs typeface="+mj-cs"/>
              </a:rPr>
              <a:t>школы, </a:t>
            </a:r>
            <a:r>
              <a:rPr kumimoji="1" lang="ru-RU" sz="2800" b="1" kern="0" dirty="0">
                <a:solidFill>
                  <a:schemeClr val="tx1">
                    <a:lumMod val="50000"/>
                  </a:schemeClr>
                </a:solidFill>
                <a:ea typeface="+mj-ea"/>
                <a:cs typeface="+mj-cs"/>
              </a:rPr>
              <a:t>очистке села и берега Волги от мусора!</a:t>
            </a:r>
          </a:p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kumimoji="1" lang="ru-RU" sz="2800" b="1" kern="0" dirty="0" smtClean="0">
              <a:solidFill>
                <a:srgbClr val="578963">
                  <a:lumMod val="50000"/>
                </a:srgbClr>
              </a:solidFill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40" y="2780928"/>
            <a:ext cx="4680520" cy="35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96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52128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Географическое положение села </a:t>
            </a:r>
            <a:r>
              <a:rPr lang="ru-RU" sz="4000" b="1" dirty="0" err="1" smtClean="0">
                <a:solidFill>
                  <a:schemeClr val="bg2">
                    <a:lumMod val="50000"/>
                  </a:schemeClr>
                </a:solidFill>
              </a:rPr>
              <a:t>Квасниковка</a:t>
            </a:r>
            <a:endParaRPr lang="ru-RU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5328592"/>
          </a:xfrm>
        </p:spPr>
        <p:txBody>
          <a:bodyPr/>
          <a:lstStyle/>
          <a:p>
            <a:pPr algn="just"/>
            <a:r>
              <a:rPr lang="ru-RU" b="1" dirty="0" smtClean="0"/>
              <a:t>   </a:t>
            </a:r>
            <a:r>
              <a:rPr lang="ru-RU" sz="2000" b="1" dirty="0" smtClean="0"/>
              <a:t>Село </a:t>
            </a:r>
            <a:r>
              <a:rPr lang="ru-RU" sz="2000" b="1" dirty="0" err="1" smtClean="0"/>
              <a:t>Квасниковка</a:t>
            </a:r>
            <a:r>
              <a:rPr lang="ru-RU" sz="2000" b="1" dirty="0" smtClean="0"/>
              <a:t> расположено на левом берегу реки Волга на первой надпойменной террасе раннехвалынского возраста. До революции село славилось садами (несколько га). Пойма была частично занята дубовыми лесами. В селе было много озер Крутенькое, </a:t>
            </a:r>
            <a:r>
              <a:rPr lang="ru-RU" sz="2000" b="1" dirty="0" err="1" smtClean="0"/>
              <a:t>Цибулино</a:t>
            </a:r>
            <a:r>
              <a:rPr lang="ru-RU" sz="2000" b="1" dirty="0" smtClean="0"/>
              <a:t> и т.д. Село </a:t>
            </a:r>
            <a:r>
              <a:rPr lang="ru-RU" sz="2000" b="1" dirty="0" err="1" smtClean="0"/>
              <a:t>Квасниковка</a:t>
            </a:r>
            <a:r>
              <a:rPr lang="ru-RU" sz="2000" b="1" dirty="0" smtClean="0"/>
              <a:t> славилось обилием и разнообразием рыбы, чистым воздухом и здоровыми жителями!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2050" name="Picture 2" descr="C:\Users\user\Desktop\фото села\IMG_5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784" y="3816264"/>
            <a:ext cx="4665216" cy="26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села\IMG_5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665215" cy="26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9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ru-RU" altLang="ru-RU" sz="5400" b="1" kern="0" dirty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СОХРАНЯЯ БИОГЕОЦЕНОЗЫ </a:t>
            </a:r>
            <a:br>
              <a:rPr kumimoji="1" lang="ru-RU" altLang="ru-RU" sz="5400" b="1" kern="0" dirty="0">
                <a:solidFill>
                  <a:schemeClr val="accent3">
                    <a:lumMod val="50000"/>
                  </a:schemeClr>
                </a:solidFill>
                <a:latin typeface="Times New Roman"/>
              </a:rPr>
            </a:br>
            <a:r>
              <a:rPr kumimoji="1" lang="ru-RU" altLang="ru-RU" sz="5400" b="1" kern="0" dirty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МЫ ОБЕСПЕЧИВАЕМ УСТОЙЧИВОСТЬ БИОСФЕРЫ</a:t>
            </a:r>
            <a:endParaRPr lang="ru-RU" sz="5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3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365192" y="243240"/>
            <a:ext cx="8458200" cy="6480719"/>
            <a:chOff x="1152" y="1298"/>
            <a:chExt cx="3887" cy="1152"/>
          </a:xfrm>
        </p:grpSpPr>
        <p:sp>
          <p:nvSpPr>
            <p:cNvPr id="1229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52" y="1298"/>
              <a:ext cx="3887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333333"/>
                </a:solidFill>
              </a:endParaRPr>
            </a:p>
          </p:txBody>
        </p:sp>
        <p:cxnSp>
          <p:nvCxnSpPr>
            <p:cNvPr id="12294" name="_s4131"/>
            <p:cNvCxnSpPr>
              <a:cxnSpLocks noChangeShapeType="1"/>
              <a:stCxn id="12306" idx="0"/>
              <a:endCxn id="12302" idx="2"/>
            </p:cNvCxnSpPr>
            <p:nvPr/>
          </p:nvCxnSpPr>
          <p:spPr bwMode="auto">
            <a:xfrm rot="5400000" flipH="1" flipV="1">
              <a:off x="4127" y="2022"/>
              <a:ext cx="63" cy="9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5" name="_s4129"/>
            <p:cNvCxnSpPr>
              <a:cxnSpLocks noChangeShapeType="1"/>
              <a:stCxn id="12305" idx="0"/>
              <a:endCxn id="12301" idx="2"/>
            </p:cNvCxnSpPr>
            <p:nvPr/>
          </p:nvCxnSpPr>
          <p:spPr bwMode="auto">
            <a:xfrm flipV="1">
              <a:off x="2036" y="2042"/>
              <a:ext cx="39" cy="5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8" name="_s4124"/>
            <p:cNvCxnSpPr>
              <a:cxnSpLocks noChangeShapeType="1"/>
              <a:stCxn id="12302" idx="0"/>
              <a:endCxn id="12300" idx="2"/>
            </p:cNvCxnSpPr>
            <p:nvPr/>
          </p:nvCxnSpPr>
          <p:spPr bwMode="auto">
            <a:xfrm rot="16200000" flipV="1">
              <a:off x="3666" y="1185"/>
              <a:ext cx="138" cy="93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9" name="_s4123"/>
            <p:cNvCxnSpPr>
              <a:cxnSpLocks noChangeShapeType="1"/>
              <a:stCxn id="12301" idx="0"/>
              <a:endCxn id="12300" idx="2"/>
            </p:cNvCxnSpPr>
            <p:nvPr/>
          </p:nvCxnSpPr>
          <p:spPr bwMode="auto">
            <a:xfrm rot="5400000" flipH="1" flipV="1">
              <a:off x="2602" y="1059"/>
              <a:ext cx="137" cy="119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00" name="_s4119"/>
            <p:cNvSpPr>
              <a:spLocks noChangeArrowheads="1"/>
            </p:cNvSpPr>
            <p:nvPr/>
          </p:nvSpPr>
          <p:spPr bwMode="auto">
            <a:xfrm>
              <a:off x="2423" y="1298"/>
              <a:ext cx="1685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9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>
                  <a:solidFill>
                    <a:srgbClr val="333333"/>
                  </a:solidFill>
                </a:rPr>
                <a:t>Антропогенное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>
                  <a:solidFill>
                    <a:srgbClr val="333333"/>
                  </a:solidFill>
                </a:rPr>
                <a:t> вмешательство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>
                  <a:solidFill>
                    <a:srgbClr val="333333"/>
                  </a:solidFill>
                </a:rPr>
                <a:t>в биогеоценоз</a:t>
              </a:r>
            </a:p>
          </p:txBody>
        </p:sp>
        <p:sp>
          <p:nvSpPr>
            <p:cNvPr id="12301" name="_s4120"/>
            <p:cNvSpPr>
              <a:spLocks noChangeArrowheads="1"/>
            </p:cNvSpPr>
            <p:nvPr/>
          </p:nvSpPr>
          <p:spPr bwMode="auto">
            <a:xfrm>
              <a:off x="1497" y="1723"/>
              <a:ext cx="1156" cy="31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>
                  <a:solidFill>
                    <a:srgbClr val="333333"/>
                  </a:solidFill>
                </a:rPr>
                <a:t>Мусорные </a:t>
              </a:r>
              <a:endParaRPr lang="ru-RU" altLang="ru-RU" sz="3200" b="1" dirty="0" smtClean="0">
                <a:solidFill>
                  <a:srgbClr val="333333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 smtClean="0">
                  <a:solidFill>
                    <a:srgbClr val="333333"/>
                  </a:solidFill>
                </a:rPr>
                <a:t>свалки</a:t>
              </a:r>
              <a:endParaRPr lang="ru-RU" altLang="ru-RU" sz="3200" b="1" dirty="0">
                <a:solidFill>
                  <a:srgbClr val="333333"/>
                </a:solidFill>
              </a:endParaRPr>
            </a:p>
          </p:txBody>
        </p:sp>
        <p:sp>
          <p:nvSpPr>
            <p:cNvPr id="12302" name="_s4121"/>
            <p:cNvSpPr>
              <a:spLocks noChangeArrowheads="1"/>
            </p:cNvSpPr>
            <p:nvPr/>
          </p:nvSpPr>
          <p:spPr bwMode="auto">
            <a:xfrm>
              <a:off x="3571" y="1724"/>
              <a:ext cx="1268" cy="313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800" dirty="0" smtClean="0">
                  <a:solidFill>
                    <a:srgbClr val="333333"/>
                  </a:solidFill>
                </a:rPr>
                <a:t> </a:t>
              </a:r>
              <a:r>
                <a:rPr lang="ru-RU" altLang="ru-RU" sz="3200" b="1" dirty="0" smtClean="0">
                  <a:solidFill>
                    <a:srgbClr val="333333"/>
                  </a:solidFill>
                </a:rPr>
                <a:t>Рыболовство</a:t>
              </a:r>
              <a:endParaRPr lang="ru-RU" altLang="ru-RU" sz="3200" b="1" dirty="0">
                <a:solidFill>
                  <a:srgbClr val="333333"/>
                </a:solidFill>
              </a:endParaRPr>
            </a:p>
          </p:txBody>
        </p:sp>
        <p:sp>
          <p:nvSpPr>
            <p:cNvPr id="12305" name="_s4128"/>
            <p:cNvSpPr>
              <a:spLocks noChangeArrowheads="1"/>
            </p:cNvSpPr>
            <p:nvPr/>
          </p:nvSpPr>
          <p:spPr bwMode="auto">
            <a:xfrm>
              <a:off x="1218" y="2101"/>
              <a:ext cx="1636" cy="33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>
                  <a:solidFill>
                    <a:srgbClr val="333333"/>
                  </a:solidFill>
                </a:rPr>
                <a:t>Влияют на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>
                  <a:solidFill>
                    <a:srgbClr val="333333"/>
                  </a:solidFill>
                </a:rPr>
                <a:t> видовой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>
                  <a:solidFill>
                    <a:srgbClr val="333333"/>
                  </a:solidFill>
                </a:rPr>
                <a:t> </a:t>
              </a:r>
              <a:r>
                <a:rPr lang="ru-RU" altLang="ru-RU" sz="3200" b="1" dirty="0" smtClean="0">
                  <a:solidFill>
                    <a:srgbClr val="333333"/>
                  </a:solidFill>
                </a:rPr>
                <a:t>состав растений и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 smtClean="0">
                  <a:solidFill>
                    <a:srgbClr val="333333"/>
                  </a:solidFill>
                </a:rPr>
                <a:t> животных</a:t>
              </a:r>
              <a:endParaRPr lang="ru-RU" altLang="ru-RU" sz="3200" b="1" dirty="0">
                <a:solidFill>
                  <a:srgbClr val="333333"/>
                </a:solidFill>
              </a:endParaRPr>
            </a:p>
          </p:txBody>
        </p:sp>
        <p:sp>
          <p:nvSpPr>
            <p:cNvPr id="12306" name="_s4130"/>
            <p:cNvSpPr>
              <a:spLocks noChangeArrowheads="1"/>
            </p:cNvSpPr>
            <p:nvPr/>
          </p:nvSpPr>
          <p:spPr bwMode="auto">
            <a:xfrm>
              <a:off x="3284" y="2100"/>
              <a:ext cx="1654" cy="336"/>
            </a:xfrm>
            <a:prstGeom prst="roundRect">
              <a:avLst>
                <a:gd name="adj" fmla="val 3648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>
                  <a:solidFill>
                    <a:srgbClr val="333333"/>
                  </a:solidFill>
                </a:rPr>
                <a:t>Многие виды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 smtClean="0">
                  <a:solidFill>
                    <a:srgbClr val="333333"/>
                  </a:solidFill>
                </a:rPr>
                <a:t>рыбы реже </a:t>
              </a:r>
              <a:endParaRPr lang="ru-RU" altLang="ru-RU" sz="3200" b="1" dirty="0">
                <a:solidFill>
                  <a:srgbClr val="333333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>
                  <a:solidFill>
                    <a:srgbClr val="333333"/>
                  </a:solidFill>
                </a:rPr>
                <a:t>встречаются в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 smtClean="0">
                  <a:solidFill>
                    <a:srgbClr val="333333"/>
                  </a:solidFill>
                </a:rPr>
                <a:t>нашей реке</a:t>
              </a:r>
              <a:endParaRPr lang="ru-RU" altLang="ru-RU" sz="3200" b="1" dirty="0">
                <a:solidFill>
                  <a:srgbClr val="3333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8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Специалисты подсчитали, что если мусор не уничтожать, то через 10–15 лет он покроет нашу планету слоем толщиной 5м.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Мастер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0" y="3464808"/>
            <a:ext cx="3710517" cy="218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30" y="4257640"/>
            <a:ext cx="472942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SAM_27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436294"/>
            <a:ext cx="4729424" cy="282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5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408712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Для разложения: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 стеклянной бутылки, требуется более 1000 лет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бумага – от 1 месяца до 2 лет,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изделия из ткани – 2–3 года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деревянные изделия – несколько десятков лет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Покрышки – 120-140 лет</a:t>
            </a:r>
            <a:endParaRPr lang="ru-RU" b="1" i="1" dirty="0" smtClean="0">
              <a:solidFill>
                <a:srgbClr val="C0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Старая обувь – 10 лет</a:t>
            </a:r>
            <a:endParaRPr lang="ru-RU" b="1" i="1" dirty="0" smtClean="0">
              <a:solidFill>
                <a:srgbClr val="C0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Консервная банка – более 10 лет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Алюминиевые банки – 500 лет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пластмасса – 180-200 лет.</a:t>
            </a:r>
            <a:endParaRPr lang="ru-RU" sz="24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0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24528" cy="378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94269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8963"/>
              </a:buClr>
            </a:pPr>
            <a:r>
              <a:rPr kumimoji="1" lang="ru-RU" altLang="ru-RU" sz="3600" b="1" kern="0" dirty="0">
                <a:solidFill>
                  <a:schemeClr val="tx1">
                    <a:lumMod val="50000"/>
                  </a:schemeClr>
                </a:solidFill>
              </a:rPr>
              <a:t>Последствия антропогенного вмешательства в биогеоценозы </a:t>
            </a:r>
            <a:endParaRPr kumimoji="1" lang="ru-RU" altLang="ru-RU" sz="3600" b="1" kern="0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0" fontAlgn="base" hangingPunct="0">
              <a:spcAft>
                <a:spcPct val="0"/>
              </a:spcAft>
              <a:buClr>
                <a:srgbClr val="578963"/>
              </a:buClr>
            </a:pPr>
            <a:r>
              <a:rPr kumimoji="1" lang="ru-RU" altLang="ru-RU" sz="2400" b="1" kern="0" dirty="0" smtClean="0">
                <a:solidFill>
                  <a:schemeClr val="tx1">
                    <a:lumMod val="50000"/>
                  </a:schemeClr>
                </a:solidFill>
              </a:rPr>
              <a:t>Нарушается </a:t>
            </a:r>
            <a:r>
              <a:rPr kumimoji="1" lang="ru-RU" altLang="ru-RU" sz="2400" b="1" kern="0" dirty="0">
                <a:solidFill>
                  <a:schemeClr val="tx1">
                    <a:lumMod val="50000"/>
                  </a:schemeClr>
                </a:solidFill>
              </a:rPr>
              <a:t>устойчивость биогеоценозов </a:t>
            </a:r>
            <a:endParaRPr kumimoji="1" lang="ru-RU" altLang="ru-RU" sz="2400" b="1" kern="0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0" fontAlgn="base" hangingPunct="0">
              <a:spcAft>
                <a:spcPct val="0"/>
              </a:spcAft>
              <a:buClr>
                <a:srgbClr val="578963"/>
              </a:buClr>
            </a:pPr>
            <a:r>
              <a:rPr kumimoji="1" lang="ru-RU" altLang="ru-RU" sz="2400" b="1" kern="0" dirty="0" smtClean="0">
                <a:solidFill>
                  <a:schemeClr val="tx1">
                    <a:lumMod val="50000"/>
                  </a:schemeClr>
                </a:solidFill>
              </a:rPr>
              <a:t>Изменение </a:t>
            </a:r>
            <a:r>
              <a:rPr kumimoji="1" lang="ru-RU" altLang="ru-RU" sz="2400" b="1" kern="0" dirty="0">
                <a:solidFill>
                  <a:schemeClr val="tx1">
                    <a:lumMod val="50000"/>
                  </a:schemeClr>
                </a:solidFill>
              </a:rPr>
              <a:t>чистоты и качественных показателей водных ресурсов </a:t>
            </a:r>
            <a:endParaRPr kumimoji="1" lang="ru-RU" altLang="ru-RU" sz="2400" b="1" kern="0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0" fontAlgn="base" hangingPunct="0">
              <a:spcAft>
                <a:spcPct val="0"/>
              </a:spcAft>
              <a:buClr>
                <a:srgbClr val="578963"/>
              </a:buClr>
            </a:pPr>
            <a:r>
              <a:rPr kumimoji="1" lang="ru-RU" altLang="ru-RU" sz="2400" b="1" kern="0" dirty="0" smtClean="0">
                <a:solidFill>
                  <a:schemeClr val="tx1">
                    <a:lumMod val="50000"/>
                  </a:schemeClr>
                </a:solidFill>
              </a:rPr>
              <a:t>Изменения </a:t>
            </a:r>
            <a:r>
              <a:rPr kumimoji="1" lang="ru-RU" altLang="ru-RU" sz="2400" b="1" kern="0" dirty="0">
                <a:solidFill>
                  <a:schemeClr val="tx1">
                    <a:lumMod val="50000"/>
                  </a:schemeClr>
                </a:solidFill>
              </a:rPr>
              <a:t>условий жизни человека</a:t>
            </a:r>
          </a:p>
          <a:p>
            <a:pPr eaLnBrk="0" fontAlgn="base" hangingPunct="0">
              <a:spcAft>
                <a:spcPct val="0"/>
              </a:spcAft>
              <a:buClr>
                <a:srgbClr val="578963"/>
              </a:buClr>
            </a:pPr>
            <a:r>
              <a:rPr kumimoji="1" lang="ru-RU" altLang="ru-RU" sz="2400" b="1" kern="0" dirty="0">
                <a:solidFill>
                  <a:schemeClr val="tx1">
                    <a:lumMod val="50000"/>
                  </a:schemeClr>
                </a:solidFill>
              </a:rPr>
              <a:t>Изменения климата</a:t>
            </a:r>
          </a:p>
          <a:p>
            <a:pPr eaLnBrk="0" fontAlgn="base" hangingPunct="0">
              <a:spcAft>
                <a:spcPct val="0"/>
              </a:spcAft>
              <a:buClr>
                <a:srgbClr val="578963"/>
              </a:buClr>
            </a:pPr>
            <a:r>
              <a:rPr kumimoji="1" lang="ru-RU" altLang="ru-RU" sz="2400" b="1" kern="0" dirty="0">
                <a:solidFill>
                  <a:schemeClr val="tx1">
                    <a:lumMod val="50000"/>
                  </a:schemeClr>
                </a:solidFill>
              </a:rPr>
              <a:t>Ухудшение здоровья человека</a:t>
            </a:r>
          </a:p>
        </p:txBody>
      </p:sp>
      <p:pic>
        <p:nvPicPr>
          <p:cNvPr id="1026" name="Picture 2" descr="C:\Users\user\Desktop\SAM_27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54" y="3602632"/>
            <a:ext cx="4340491" cy="325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0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80648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	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Статистика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такова: в начале прошлого века исчезал один вид животных в год. Сейчас один вид исчезает ежедневно. В Европе под угрозой исчезновения 2/3 птиц, 1/3 бабочек, более половины земноводных и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рептилий, а также исчезают растения.</a:t>
            </a:r>
            <a:endParaRPr lang="ru-RU" sz="2400" b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	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Мы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убедились, что биосфера серьёзно больна. Её поразило вмешательство человека– люди! Давно пора понять, что не природе нужна наша защита. Это нам необходимо её покровительство: 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sz="4000" b="1" dirty="0" smtClean="0">
                <a:solidFill>
                  <a:schemeClr val="accent1">
                    <a:lumMod val="25000"/>
                  </a:schemeClr>
                </a:solidFill>
              </a:rPr>
              <a:t>Чистый </a:t>
            </a:r>
            <a:r>
              <a:rPr lang="ru-RU" sz="4000" b="1" dirty="0">
                <a:solidFill>
                  <a:schemeClr val="accent1">
                    <a:lumMod val="25000"/>
                  </a:schemeClr>
                </a:solidFill>
              </a:rPr>
              <a:t>воздух – чтобы дышать, кристальная вода – чтобы пить, вся Природа – чтобы </a:t>
            </a:r>
            <a:r>
              <a:rPr lang="ru-RU" sz="4000" b="1" dirty="0" smtClean="0">
                <a:solidFill>
                  <a:schemeClr val="accent1">
                    <a:lumMod val="25000"/>
                  </a:schemeClr>
                </a:solidFill>
              </a:rPr>
              <a:t>жить</a:t>
            </a:r>
            <a:r>
              <a:rPr lang="ru-RU" sz="4000" b="1" dirty="0">
                <a:solidFill>
                  <a:schemeClr val="accent1">
                    <a:lumMod val="25000"/>
                  </a:schemeClr>
                </a:solidFill>
              </a:rPr>
              <a:t>!</a:t>
            </a:r>
            <a:endParaRPr lang="ru-RU" sz="40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9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езмятежность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Безмятежност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Безмятежность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519</Words>
  <Application>Microsoft Office PowerPoint</Application>
  <PresentationFormat>Экран (4:3)</PresentationFormat>
  <Paragraphs>97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Безмятежность</vt:lpstr>
      <vt:lpstr>1_Тема Office</vt:lpstr>
      <vt:lpstr>ТЕМА ЭКОЛОГИЧЕСКОГО  СОЦИАЛЬНО-ЗНАЧИМОГО ПРОЕКТА: «ЧИСТОЕ СЕЛО»</vt:lpstr>
      <vt:lpstr>Презентация PowerPoint</vt:lpstr>
      <vt:lpstr>Географическое положение села Квасниковка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Проведение паспортизации свалок с. Квасниковка позволило выяснить, что в нашем селе 3 большие свалки и 10 мелких</vt:lpstr>
      <vt:lpstr>Ребятами кружка «Я исследователь» проведен социологический опрос жителей села Квасниковка  на тему: «От кого зависит чистота нашего села»</vt:lpstr>
      <vt:lpstr>Опрошены жители села от 26 лет и старше -14 человек считают, что:</vt:lpstr>
      <vt:lpstr>Презентация PowerPoint</vt:lpstr>
      <vt:lpstr>Вывески на пляже нашего села</vt:lpstr>
      <vt:lpstr>Способы  и пути решения проблемы</vt:lpstr>
      <vt:lpstr>Возможное использование на приусадебных участках шин и пластиковых бутылок</vt:lpstr>
      <vt:lpstr>Озеленение нашей школы</vt:lpstr>
      <vt:lpstr>Проведена Акция «Чистое село».  Убрали свалку на пляже с. Квасниковка</vt:lpstr>
      <vt:lpstr>Убираем одну из свалок нашего села, на берегу реки Волга</vt:lpstr>
      <vt:lpstr>Экскурсия ребят кружка  «Я - исследователь на мусоросжигающий минизавод в нашем селе.</vt:lpstr>
      <vt:lpstr>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ПРОЕКТА: БИОЦЕНОЗ И ЕГО УСТОЙЧИВОСТЬ</dc:title>
  <dc:creator>Мастер</dc:creator>
  <cp:lastModifiedBy>user</cp:lastModifiedBy>
  <cp:revision>92</cp:revision>
  <cp:lastPrinted>2013-12-02T17:46:29Z</cp:lastPrinted>
  <dcterms:created xsi:type="dcterms:W3CDTF">2013-11-04T16:44:24Z</dcterms:created>
  <dcterms:modified xsi:type="dcterms:W3CDTF">2017-04-01T05:07:58Z</dcterms:modified>
</cp:coreProperties>
</file>