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7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8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0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2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5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98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0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0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1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4.wdp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3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0485">
            <a:off x="190320" y="-18421"/>
            <a:ext cx="1662678" cy="15712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0AA73-A09D-41D3-BD2A-E82459DE8442}" type="datetimeFigureOut">
              <a:rPr lang="ru-RU" smtClean="0"/>
              <a:t>12.02.2017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042" y="4585084"/>
            <a:ext cx="2247881" cy="190620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0F7F-9386-45A0-879E-B6C8FD8A91F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59" y="525710"/>
            <a:ext cx="7762691" cy="5830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62897" y="-1025981"/>
            <a:ext cx="6600149" cy="89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6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СТАРИННЫЙ ТАНЕЦ</a:t>
            </a:r>
            <a:b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</a:rPr>
              <a:t>БУРРЕ</a:t>
            </a:r>
            <a:b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И. С. БАХ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БУРРЕ СИ-МИНОР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8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C00000"/>
                </a:solidFill>
              </a:rPr>
              <a:t>ПАРТИТА – итальянское название сюиты («разделённая на части»).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  Старейшая музыкальная форма барокко, а так-же тесная связь с народным музыкальным бытом явственно ощущаются в трёх партитах И.С. Баха.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&amp;Mcy;&amp;ucy;&amp;zcy;&amp;ycy;&amp;kcy;&amp;acy;, &amp;ncy;&amp;ocy;&amp;tcy;&amp;ycy;, &amp;icy;&amp;ncy;&amp;scy;&amp;tcy;&amp;rcy;&amp;ucy;&amp;mcy;&amp;iecy;&amp;ncy;&amp;tcy;&amp;ycy;, &amp;icy;&amp;scy;&amp;pcy;&amp;ocy;&amp;lcy;&amp;ncy;&amp;icy;&amp;tcy;&amp;iecy;&amp;lcy;&amp;icy; &amp;kcy;&amp;acy;&amp;rcy;&amp;tcy;&amp;icy;&amp;ncy;&amp;k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482" y="577939"/>
            <a:ext cx="9715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&amp;Mcy;&amp;ucy;&amp;zcy;&amp;ycy;&amp;kcy;&amp;acy;, &amp;ncy;&amp;ocy;&amp;tcy;&amp;ycy;, &amp;icy;&amp;ncy;&amp;scy;&amp;tcy;&amp;rcy;&amp;ucy;&amp;mcy;&amp;iecy;&amp;ncy;&amp;tcy;&amp;ycy;, &amp;icy;&amp;scy;&amp;pcy;&amp;ocy;&amp;lcy;&amp;ncy;&amp;icy;&amp;tcy;&amp;iecy;&amp;lcy;&amp;icy; &amp;kcy;&amp;acy;&amp;rcy;&amp;tcy;&amp;icy;&amp;ncy;&amp;kcy;&amp;i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79" y="5172008"/>
            <a:ext cx="923925" cy="130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43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794" y="463639"/>
            <a:ext cx="2600224" cy="22666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</a:t>
            </a:r>
            <a:r>
              <a:rPr lang="ru-RU" sz="4000" b="1" i="1" dirty="0" smtClean="0">
                <a:solidFill>
                  <a:srgbClr val="FF0000"/>
                </a:solidFill>
              </a:rPr>
              <a:t>ПЕРВАЯ   ПАРТИТА  си - минор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12124" y="3000777"/>
            <a:ext cx="3166896" cy="34386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состоит из четырёх танцев:</a:t>
            </a:r>
          </a:p>
          <a:p>
            <a:pPr>
              <a:buFontTx/>
              <a:buChar char="-"/>
            </a:pPr>
            <a:r>
              <a:rPr lang="ru-RU" sz="3600" b="1" i="1" dirty="0" err="1" smtClean="0">
                <a:solidFill>
                  <a:srgbClr val="C00000"/>
                </a:solidFill>
              </a:rPr>
              <a:t>Аллеманда</a:t>
            </a:r>
            <a:endParaRPr lang="ru-RU" sz="3600" b="1" i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3600" b="1" i="1" dirty="0" smtClean="0">
                <a:solidFill>
                  <a:srgbClr val="C00000"/>
                </a:solidFill>
              </a:rPr>
              <a:t>Куранта</a:t>
            </a:r>
          </a:p>
          <a:p>
            <a:pPr>
              <a:buFontTx/>
              <a:buChar char="-"/>
            </a:pPr>
            <a:r>
              <a:rPr lang="ru-RU" sz="3600" b="1" i="1" dirty="0" smtClean="0">
                <a:solidFill>
                  <a:srgbClr val="C00000"/>
                </a:solidFill>
              </a:rPr>
              <a:t>Сарабанда</a:t>
            </a:r>
          </a:p>
          <a:p>
            <a:pPr>
              <a:buFontTx/>
              <a:buChar char="-"/>
            </a:pPr>
            <a:r>
              <a:rPr lang="ru-RU" sz="3600" b="1" i="1" dirty="0" smtClean="0">
                <a:solidFill>
                  <a:srgbClr val="C00000"/>
                </a:solidFill>
              </a:rPr>
              <a:t>Бурре </a:t>
            </a:r>
          </a:p>
          <a:p>
            <a:pPr marL="0" indent="0">
              <a:buNone/>
            </a:pP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chmag.ru/images/stories/Muzikalnoe-Razvitie/skripka-i-rebiono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2579" y="656823"/>
            <a:ext cx="7920507" cy="55201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ru-RU" sz="3600" b="1" i="1" dirty="0" smtClean="0">
                <a:solidFill>
                  <a:schemeClr val="accent1"/>
                </a:solidFill>
              </a:rPr>
              <a:t>В партиту  си- минор введены дубли для каждого танца: за каждой частью следует дополняющая его вариация.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chemeClr val="accent1"/>
                </a:solidFill>
              </a:rPr>
              <a:t> </a:t>
            </a:r>
            <a:r>
              <a:rPr lang="ru-RU" sz="3600" b="1" i="1" dirty="0" smtClean="0">
                <a:solidFill>
                  <a:schemeClr val="accent1"/>
                </a:solidFill>
              </a:rPr>
              <a:t>   Это не только расширяет цикл, но создаёт поэтически-вариантный второй план танцевального круга.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chemeClr val="accent1"/>
                </a:solidFill>
              </a:rPr>
              <a:t> </a:t>
            </a:r>
            <a:r>
              <a:rPr lang="ru-RU" sz="3600" b="1" i="1" dirty="0" smtClean="0">
                <a:solidFill>
                  <a:schemeClr val="accent1"/>
                </a:solidFill>
              </a:rPr>
              <a:t>   Каждая пьеса впечатляет серьёзным и сдержанным  тоном, достигающим кульминации в мужественно-размашистом финальном БУРРЕ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1441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                          БУРРЕ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             из ПАРТИТЫ си-минор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     Скрипичную пьесу красиво переложил для фортепиано К. СЕН-САНС.</a:t>
            </a:r>
          </a:p>
          <a:p>
            <a:pPr marL="0" indent="0">
              <a:buNone/>
            </a:pPr>
            <a:endParaRPr lang="ru-RU" sz="36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36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36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 БУРРЕ – темпераментный, ярчайший из всех частей  партиты танец.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&amp;Mcy;&amp;ucy;&amp;zcy;&amp;ycy;&amp;kcy;&amp;acy;, &amp;ncy;&amp;ocy;&amp;tcy;&amp;ycy;, &amp;icy;&amp;ncy;&amp;scy;&amp;tcy;&amp;rcy;&amp;ucy;&amp;mcy;&amp;iecy;&amp;ncy;&amp;tcy;&amp;ycy;, &amp;icy;&amp;scy;&amp;pcy;&amp;ocy;&amp;lcy;&amp;ncy;&amp;icy;&amp;tcy;&amp;iecy;&amp;lcy;&amp;icy; &amp;kcy;&amp;acy;&amp;rcy;&amp;tcy;&amp;icy;&amp;ncy;&amp;k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86" y="2859110"/>
            <a:ext cx="2190750" cy="1796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3640" y="850006"/>
            <a:ext cx="8461419" cy="49800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          Танец написан в старинной  двухчастной форме, общими чертами которой являются: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неконтрастность</a:t>
            </a:r>
            <a:r>
              <a:rPr lang="ru-RU" sz="3600" b="1" i="1" dirty="0" smtClean="0">
                <a:solidFill>
                  <a:srgbClr val="C00000"/>
                </a:solidFill>
              </a:rPr>
              <a:t>, плавность переходов и непрерывное развёртывание в обеих частях. </a:t>
            </a:r>
          </a:p>
          <a:p>
            <a:pPr marL="0" indent="0">
              <a:buNone/>
            </a:pPr>
            <a:endParaRPr lang="ru-RU" sz="36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БУРРЕ си-минор – это тяжёлый, шутливый, задорный танец дровосеков    оживлённый, но в то-же время сдержанно-серьёзный.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&amp;Bcy;&amp;acy;&amp;lcy;&amp;iecy;&amp;tcy;, &amp;tcy;&amp;acy;&amp;ncy;&amp;tscy;&amp;ycy; &amp;kcy;&amp;acy;&amp;rcy;&amp;tcy;&amp;icy;&amp;ncy;&amp;k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02" y="2714625"/>
            <a:ext cx="135255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91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69700" y="927279"/>
            <a:ext cx="8139449" cy="5249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/>
              <a:t>    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Чёткий ритм, размер 4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4, начало с затакта в одну четверть придают пьесе ярко выраженный танцевально-жанровый  характер.</a:t>
            </a:r>
            <a:endParaRPr lang="ru-RU" sz="3600" b="1" i="1" dirty="0"/>
          </a:p>
        </p:txBody>
      </p:sp>
      <p:pic>
        <p:nvPicPr>
          <p:cNvPr id="5" name="Рисунок 4" descr="http://1.bp.blogspot.com/-yN9kxvQqgmU/VWd7yrXoGhI/AAAAAAAANJ8/VgbzhJqIRgE/s1600/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4" y="3577509"/>
            <a:ext cx="4997002" cy="2836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182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         </a:t>
            </a:r>
            <a:r>
              <a:rPr lang="ru-RU" sz="4000" b="1" i="1" dirty="0" smtClean="0">
                <a:solidFill>
                  <a:srgbClr val="FF0000"/>
                </a:solidFill>
              </a:rPr>
              <a:t>Анализ первой части   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БУРРЕ си-минор             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  </a:t>
            </a:r>
            <a:r>
              <a:rPr lang="ru-RU" sz="3600" b="1" i="1" dirty="0" smtClean="0">
                <a:solidFill>
                  <a:schemeClr val="accent1"/>
                </a:solidFill>
              </a:rPr>
              <a:t>Текучесть изложения, гармоническая незавершённость, полифонические приёмы( «вопрос-ответ», секвенции, скрытая мелодия), повторяющиеся ритмические фигуры, построение типа развёртывания – характерны для первого раздела танца.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4" name="Рисунок 3" descr="&amp;Mcy;&amp;ucy;&amp;zcy;&amp;ycy;&amp;kcy;&amp;acy;, &amp;ncy;&amp;ocy;&amp;tcy;&amp;ycy;, &amp;icy;&amp;ncy;&amp;scy;&amp;tcy;&amp;rcy;&amp;ucy;&amp;mcy;&amp;iecy;&amp;ncy;&amp;tcy;&amp;ycy;, &amp;icy;&amp;scy;&amp;pcy;&amp;ocy;&amp;lcy;&amp;ncy;&amp;icy;&amp;tcy;&amp;iecy;&amp;lcy;&amp;icy; &amp;kcy;&amp;acy;&amp;rcy;&amp;tcy;&amp;icy;&amp;ncy;&amp;k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592" y="1175466"/>
            <a:ext cx="10668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&amp;Mcy;&amp;ucy;&amp;zcy;&amp;ycy;&amp;kcy;&amp;acy;, &amp;ncy;&amp;ocy;&amp;tcy;&amp;ycy;, &amp;icy;&amp;ncy;&amp;scy;&amp;tcy;&amp;rcy;&amp;ucy;&amp;mcy;&amp;iecy;&amp;ncy;&amp;tcy;&amp;ycy;, &amp;icy;&amp;scy;&amp;pcy;&amp;ocy;&amp;lcy;&amp;ncy;&amp;icy;&amp;tcy;&amp;iecy;&amp;lcy;&amp;icy; &amp;kcy;&amp;acy;&amp;rcy;&amp;tcy;&amp;icy;&amp;ncy;&amp;kcy;&amp;i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42" y="5754509"/>
            <a:ext cx="1428750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420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502276" y="1455313"/>
            <a:ext cx="3734873" cy="4920088"/>
          </a:xfrm>
        </p:spPr>
        <p:txBody>
          <a:bodyPr>
            <a:normAutofit lnSpcReduction="10000"/>
          </a:bodyPr>
          <a:lstStyle/>
          <a:p>
            <a:r>
              <a:rPr lang="ru-RU" sz="3600" b="1" i="1" dirty="0" smtClean="0">
                <a:solidFill>
                  <a:schemeClr val="accent6"/>
                </a:solidFill>
              </a:rPr>
              <a:t>   Старинные танцы знакомят нас со старинной музыкой, жанром полифонии, всё это – на фоне истории различных эпох.</a:t>
            </a:r>
            <a:endParaRPr lang="ru-RU" sz="3600" b="1" i="1" dirty="0">
              <a:solidFill>
                <a:schemeClr val="accent6"/>
              </a:solidFill>
            </a:endParaRPr>
          </a:p>
        </p:txBody>
      </p:sp>
      <p:pic>
        <p:nvPicPr>
          <p:cNvPr id="7" name="Рисунок 6" descr="http://fotohood.ru/images/1358003_muzyka-18-veka-v-rossii.jpg"/>
          <p:cNvPicPr>
            <a:picLocks noGrp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18049"/>
          <a:stretch>
            <a:fillRect/>
          </a:stretch>
        </p:blipFill>
        <p:spPr bwMode="auto">
          <a:xfrm>
            <a:off x="4514850" y="446088"/>
            <a:ext cx="4629150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8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27" y="447610"/>
            <a:ext cx="7712097" cy="866035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1"/>
                </a:solidFill>
              </a:rPr>
              <a:t>      Список литературы</a:t>
            </a:r>
            <a:endParaRPr lang="ru-RU" sz="4000" b="1" i="1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9854" y="1468192"/>
            <a:ext cx="7750734" cy="4621459"/>
          </a:xfrm>
        </p:spPr>
        <p:txBody>
          <a:bodyPr>
            <a:normAutofit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Блонская</a:t>
            </a:r>
            <a:r>
              <a:rPr lang="ru-RU" sz="3200" b="1" i="1" dirty="0" smtClean="0">
                <a:solidFill>
                  <a:srgbClr val="C00000"/>
                </a:solidFill>
              </a:rPr>
              <a:t> Ю., О танцах </a:t>
            </a:r>
            <a:r>
              <a:rPr lang="en-US" sz="3200" b="1" i="1" dirty="0" smtClean="0">
                <a:solidFill>
                  <a:srgbClr val="C00000"/>
                </a:solidFill>
              </a:rPr>
              <a:t>XVII</a:t>
            </a:r>
            <a:r>
              <a:rPr lang="ru-RU" sz="3200" b="1" i="1" dirty="0" smtClean="0">
                <a:solidFill>
                  <a:srgbClr val="C00000"/>
                </a:solidFill>
              </a:rPr>
              <a:t> века, М.: 1947</a:t>
            </a:r>
          </a:p>
          <a:p>
            <a:r>
              <a:rPr lang="ru-RU" sz="3200" b="1" i="1" dirty="0" err="1" smtClean="0">
                <a:solidFill>
                  <a:srgbClr val="C00000"/>
                </a:solidFill>
              </a:rPr>
              <a:t>Друскин</a:t>
            </a:r>
            <a:r>
              <a:rPr lang="ru-RU" sz="3200" b="1" i="1" dirty="0" smtClean="0">
                <a:solidFill>
                  <a:srgbClr val="C00000"/>
                </a:solidFill>
              </a:rPr>
              <a:t> М.С., Иоганн Себастьян Бах, М.: Музыка, 1982.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Краткий музыкальный словарь для учащихся. Изд. 4-е</a:t>
            </a:r>
            <a:r>
              <a:rPr lang="en-US" sz="3200" b="1" i="1" dirty="0" smtClean="0">
                <a:solidFill>
                  <a:srgbClr val="C00000"/>
                </a:solidFill>
              </a:rPr>
              <a:t>/</a:t>
            </a:r>
            <a:r>
              <a:rPr lang="ru-RU" sz="3200" b="1" i="1" dirty="0" smtClean="0">
                <a:solidFill>
                  <a:srgbClr val="C00000"/>
                </a:solidFill>
              </a:rPr>
              <a:t> сост. Ю.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Булучевксий</a:t>
            </a:r>
            <a:r>
              <a:rPr lang="ru-RU" sz="3200" b="1" i="1" dirty="0" smtClean="0">
                <a:solidFill>
                  <a:srgbClr val="C00000"/>
                </a:solidFill>
              </a:rPr>
              <a:t>, В. Фомин, - Л.: «Музыка», 1977</a:t>
            </a:r>
          </a:p>
          <a:p>
            <a:r>
              <a:rPr lang="ru-RU" sz="3200" b="1" i="1" dirty="0" err="1" smtClean="0">
                <a:solidFill>
                  <a:srgbClr val="C00000"/>
                </a:solidFill>
              </a:rPr>
              <a:t>Рабей</a:t>
            </a:r>
            <a:r>
              <a:rPr lang="ru-RU" sz="3200" b="1" i="1" dirty="0" smtClean="0">
                <a:solidFill>
                  <a:srgbClr val="C00000"/>
                </a:solidFill>
              </a:rPr>
              <a:t> В.О., Сонаты и партиты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И.С.Баха</a:t>
            </a:r>
            <a:r>
              <a:rPr lang="ru-RU" sz="3200" b="1" i="1" dirty="0" smtClean="0">
                <a:solidFill>
                  <a:srgbClr val="C00000"/>
                </a:solidFill>
              </a:rPr>
              <a:t> для скрипки соло – М.: «Музыка», 1970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76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4552" y="631066"/>
            <a:ext cx="7506036" cy="1004552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20857" y="1957589"/>
            <a:ext cx="7886700" cy="449472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Подготовили:</a:t>
            </a:r>
          </a:p>
          <a:p>
            <a:pPr algn="ctr"/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</a:rPr>
              <a:t>Геря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Анна (10 лет)</a:t>
            </a:r>
          </a:p>
          <a:p>
            <a:pPr algn="ctr"/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</a:rPr>
              <a:t>Коц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Анна (10 лет)</a:t>
            </a:r>
          </a:p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Руководитель:</a:t>
            </a:r>
          </a:p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Рахманова Людмила Викторовна</a:t>
            </a:r>
          </a:p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2800" b="1" i="1" smtClean="0">
                <a:solidFill>
                  <a:schemeClr val="accent6">
                    <a:lumMod val="75000"/>
                  </a:schemeClr>
                </a:solidFill>
              </a:rPr>
              <a:t>преподаватель фортепиано)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МБУ ДО «ДШИ №6 ЭМР»</a:t>
            </a:r>
          </a:p>
          <a:p>
            <a:pPr algn="ctr"/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Г. Энгельс, 2017.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 descr="&amp;Mcy;&amp;ucy;&amp;zcy;&amp;ycy;&amp;kcy;&amp;acy;, &amp;ncy;&amp;ocy;&amp;tcy;&amp;ycy;, &amp;icy;&amp;ncy;&amp;scy;&amp;tcy;&amp;rcy;&amp;ucy;&amp;mcy;&amp;iecy;&amp;ncy;&amp;tcy;&amp;ycy;, &amp;icy;&amp;scy;&amp;pcy;&amp;ocy;&amp;lcy;&amp;ncy;&amp;icy;&amp;tcy;&amp;iecy;&amp;lcy;&amp;icy; &amp;kcy;&amp;acy;&amp;rcy;&amp;tcy;&amp;icy;&amp;ncy;&amp;k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02" y="5155037"/>
            <a:ext cx="10668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&amp;Mcy;&amp;ucy;&amp;zcy;&amp;ycy;&amp;kcy;&amp;acy;, &amp;ncy;&amp;ocy;&amp;tcy;&amp;ycy;, &amp;icy;&amp;ncy;&amp;scy;&amp;tcy;&amp;rcy;&amp;ucy;&amp;mcy;&amp;iecy;&amp;ncy;&amp;tcy;&amp;ycy;, &amp;icy;&amp;scy;&amp;pcy;&amp;ocy;&amp;lcy;&amp;ncy;&amp;icy;&amp;tcy;&amp;iecy;&amp;lcy;&amp;icy; &amp;kcy;&amp;acy;&amp;rcy;&amp;tcy;&amp;icy;&amp;ncy;&amp;kcy;&amp;i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20" y="2303709"/>
            <a:ext cx="97155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521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Tcy;&amp;acy;&amp;ncy;&amp;iecy;&amp;tscy; &amp;bcy;&amp;ucy;&amp;rcy;&amp;r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630" y="469271"/>
            <a:ext cx="57150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 9"/>
          <p:cNvSpPr>
            <a:spLocks noGrp="1"/>
          </p:cNvSpPr>
          <p:nvPr>
            <p:ph type="body" sz="half" idx="4294967295"/>
          </p:nvPr>
        </p:nvSpPr>
        <p:spPr>
          <a:xfrm>
            <a:off x="631065" y="4012572"/>
            <a:ext cx="6477760" cy="2435854"/>
          </a:xfrm>
        </p:spPr>
        <p:txBody>
          <a:bodyPr>
            <a:normAutofit lnSpcReduction="10000"/>
          </a:bodyPr>
          <a:lstStyle/>
          <a:p>
            <a:endParaRPr lang="ru-RU" sz="4000" b="1" i="1" dirty="0" smtClean="0">
              <a:solidFill>
                <a:srgbClr val="FF0000"/>
              </a:solidFill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БУРРЕ </a:t>
            </a:r>
            <a:r>
              <a:rPr lang="ru-RU" sz="4000" b="1" i="1" dirty="0" smtClean="0">
                <a:solidFill>
                  <a:srgbClr val="C00000"/>
                </a:solidFill>
              </a:rPr>
              <a:t>- старинный 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французский народный танец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01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030310" y="1957588"/>
            <a:ext cx="7502077" cy="3490711"/>
          </a:xfrm>
        </p:spPr>
        <p:txBody>
          <a:bodyPr>
            <a:normAutofit fontScale="92500" lnSpcReduction="20000"/>
          </a:bodyPr>
          <a:lstStyle/>
          <a:p>
            <a:r>
              <a:rPr lang="ru-RU" sz="4400" b="1" i="1" dirty="0" smtClean="0"/>
              <a:t>    </a:t>
            </a:r>
            <a:r>
              <a:rPr lang="ru-RU" sz="4400" b="1" i="1" dirty="0" smtClean="0">
                <a:solidFill>
                  <a:srgbClr val="C00000"/>
                </a:solidFill>
              </a:rPr>
              <a:t>Возник предположительно в середине </a:t>
            </a:r>
            <a:r>
              <a:rPr lang="en-US" sz="4400" b="1" i="1" dirty="0" smtClean="0">
                <a:solidFill>
                  <a:srgbClr val="C00000"/>
                </a:solidFill>
              </a:rPr>
              <a:t>XV </a:t>
            </a:r>
            <a:r>
              <a:rPr lang="ru-RU" sz="4400" b="1" i="1" dirty="0" smtClean="0">
                <a:solidFill>
                  <a:srgbClr val="C00000"/>
                </a:solidFill>
              </a:rPr>
              <a:t>–</a:t>
            </a:r>
            <a:r>
              <a:rPr lang="en-US" sz="4400" b="1" i="1" dirty="0" smtClean="0">
                <a:solidFill>
                  <a:srgbClr val="C00000"/>
                </a:solidFill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</a:rPr>
              <a:t>начале </a:t>
            </a:r>
            <a:r>
              <a:rPr lang="en-US" sz="4400" b="1" i="1" dirty="0" smtClean="0">
                <a:solidFill>
                  <a:srgbClr val="C00000"/>
                </a:solidFill>
              </a:rPr>
              <a:t>XVI</a:t>
            </a:r>
            <a:r>
              <a:rPr lang="ru-RU" sz="4400" b="1" i="1" dirty="0" smtClean="0">
                <a:solidFill>
                  <a:srgbClr val="C00000"/>
                </a:solidFill>
              </a:rPr>
              <a:t> века</a:t>
            </a:r>
          </a:p>
          <a:p>
            <a:r>
              <a:rPr lang="ru-RU" sz="4400" b="1" i="1" dirty="0">
                <a:solidFill>
                  <a:srgbClr val="C00000"/>
                </a:solidFill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</a:rPr>
              <a:t>   В провинции Овернь пользовался популярностью преимущественно в народной среде.</a:t>
            </a:r>
          </a:p>
          <a:p>
            <a:endParaRPr lang="ru-RU" sz="8800" b="1" i="1" dirty="0"/>
          </a:p>
        </p:txBody>
      </p:sp>
      <p:pic>
        <p:nvPicPr>
          <p:cNvPr id="3" name="Рисунок 2" descr="&amp;Bcy;&amp;acy;&amp;lcy;&amp;iecy;&amp;tcy;, &amp;tcy;&amp;acy;&amp;ncy;&amp;tscy;&amp;ycy; &amp;kcy;&amp;acy;&amp;rcy;&amp;tcy;&amp;icy;&amp;ncy;&amp;k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37" y="383550"/>
            <a:ext cx="135255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9294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4314423" y="746975"/>
            <a:ext cx="4095480" cy="415987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БУРРЕ  танцевали не только в кругу, но и парами – мужчины и женщины выстраивались друг против друга и поочерёдно повторяли движение первой ведущей пары.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513126" y="1712890"/>
            <a:ext cx="3724023" cy="4873625"/>
          </a:xfrm>
        </p:spPr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9549" y="1906073"/>
            <a:ext cx="3683358" cy="45462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almazdance.ru/wp-content/uploads/2012/03/Bourre-tane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3" y="1712890"/>
            <a:ext cx="3348000" cy="4743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082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5003" y="1210614"/>
            <a:ext cx="8139448" cy="368335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              </a:t>
            </a:r>
            <a:r>
              <a:rPr lang="ru-RU" b="1" i="1" dirty="0" smtClean="0">
                <a:solidFill>
                  <a:srgbClr val="FF0000"/>
                </a:solidFill>
              </a:rPr>
              <a:t>Термин </a:t>
            </a:r>
            <a:r>
              <a:rPr lang="ru-RU" sz="3600" b="1" i="1" dirty="0" smtClean="0">
                <a:solidFill>
                  <a:srgbClr val="FF0000"/>
                </a:solidFill>
              </a:rPr>
              <a:t>«бурре»   происходит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от  слова  «колотить»,   либо    «совершать  резкие  прыжки».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Овернские</a:t>
            </a:r>
            <a:r>
              <a:rPr lang="ru-RU" sz="3600" b="1" i="1" dirty="0" smtClean="0">
                <a:solidFill>
                  <a:srgbClr val="FF0000"/>
                </a:solidFill>
              </a:rPr>
              <a:t>  дровосеки  набивали  ритм деревянными  башмаками, аккомпанируя  себе  пением,  задорными  выкриками,  ударами каблуков.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pic>
        <p:nvPicPr>
          <p:cNvPr id="7" name="Рисунок 6" descr="http://s41.radikal.ru/i094/1011/34/13a4373f2c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27" y="4256062"/>
            <a:ext cx="3708000" cy="20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3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63638" y="1661375"/>
            <a:ext cx="3631843" cy="4648938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 </a:t>
            </a:r>
            <a:r>
              <a:rPr lang="en-US" sz="3200" b="1" i="1" dirty="0" smtClean="0">
                <a:solidFill>
                  <a:srgbClr val="FF0000"/>
                </a:solidFill>
              </a:rPr>
              <a:t>XVII</a:t>
            </a:r>
            <a:r>
              <a:rPr lang="ru-RU" sz="3200" b="1" i="1" dirty="0" smtClean="0">
                <a:solidFill>
                  <a:srgbClr val="FF0000"/>
                </a:solidFill>
              </a:rPr>
              <a:t> веке, когда бурре «добрался» до Парижа, началось его превращение в аристократический танец с быстрым темпом, чётким ритмом, затактовыми фразами.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istory dress"/>
          <p:cNvPicPr>
            <a:picLocks noGrp="1"/>
          </p:cNvPicPr>
          <p:nvPr>
            <p:ph type="pic" idx="4294967295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4514850" y="446088"/>
            <a:ext cx="4629150" cy="48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istory dres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429564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7457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695458" y="1493949"/>
            <a:ext cx="7338879" cy="4595701"/>
          </a:xfrm>
        </p:spPr>
        <p:txBody>
          <a:bodyPr>
            <a:normAutofit lnSpcReduction="1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     Дальнейшую жизнь БУРРЕ  обрёл в инструментальной сюите.                                               И.С. Бах, Г.Ф. Гендель и их современники создают бурре уже не как музыку для танца, а как пьесу в танцевальном  ритме в качестве предпоследней части сюиты после САРАБАНДЫ или ПАСПЬЕ.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&amp;Mcy;&amp;ucy;&amp;zcy;&amp;ycy;&amp;kcy;&amp;acy;, &amp;ncy;&amp;ocy;&amp;tcy;&amp;ycy;, &amp;icy;&amp;ncy;&amp;scy;&amp;tcy;&amp;rcy;&amp;ucy;&amp;mcy;&amp;iecy;&amp;ncy;&amp;tcy;&amp;ycy;, &amp;icy;&amp;scy;&amp;pcy;&amp;ocy;&amp;lcy;&amp;ncy;&amp;icy;&amp;tcy;&amp;iecy;&amp;lcy;&amp;icy; &amp;kcy;&amp;acy;&amp;rcy;&amp;tcy;&amp;icy;&amp;ncy;&amp;k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57" y="754085"/>
            <a:ext cx="1066800" cy="192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06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559300" y="592138"/>
            <a:ext cx="4584700" cy="4727575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ИОГАН СЕБАСТЬЯН  БАХ               (1685- 1750 г) </a:t>
            </a:r>
          </a:p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- великий немецкий композитор, органист,    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клавесинист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, крупнейшая фигура мировой музыкальной  культуры. Создал бессмертные шедевры полифонической музыки.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 descr="http://tch15-assets.medici.tv/media/uploads/artists/bach.jpg.600x600_q85_crop_upscale.jpg"/>
          <p:cNvPicPr>
            <a:picLocks noGrp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r="13038"/>
          <a:stretch>
            <a:fillRect/>
          </a:stretch>
        </p:blipFill>
        <p:spPr bwMode="auto">
          <a:xfrm>
            <a:off x="553791" y="1571782"/>
            <a:ext cx="3541713" cy="479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582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759854" y="489397"/>
            <a:ext cx="7830354" cy="4939853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</a:t>
            </a:r>
            <a:r>
              <a:rPr lang="ru-RU" sz="3200" b="1" i="1" dirty="0" smtClean="0">
                <a:solidFill>
                  <a:schemeClr val="accent1"/>
                </a:solidFill>
              </a:rPr>
              <a:t>ИОГАН   СЕБАСТЬЯН   БАХ,                как многие выдающиеся композиторы, не прошёл мимо популярного танца, неоднократно включая бурре в свои инструментальные сюиты.</a:t>
            </a:r>
          </a:p>
          <a:p>
            <a:endParaRPr lang="ru-RU" sz="3200" b="1" i="1" dirty="0" smtClean="0">
              <a:solidFill>
                <a:schemeClr val="accent1"/>
              </a:solidFill>
            </a:endParaRPr>
          </a:p>
          <a:p>
            <a:r>
              <a:rPr lang="ru-RU" sz="3200" b="1" i="1" dirty="0">
                <a:solidFill>
                  <a:schemeClr val="accent1"/>
                </a:solidFill>
              </a:rPr>
              <a:t> </a:t>
            </a:r>
            <a:r>
              <a:rPr lang="ru-RU" sz="3200" b="1" i="1" dirty="0" smtClean="0">
                <a:solidFill>
                  <a:schemeClr val="accent1"/>
                </a:solidFill>
              </a:rPr>
              <a:t> Кроме Английских и Французских сюит, Бах сочинил сюиты для оркестра, шесть сюит для виолончели  соло и три партиты для скрипки соло.</a:t>
            </a:r>
            <a:endParaRPr lang="ru-RU" dirty="0"/>
          </a:p>
        </p:txBody>
      </p:sp>
      <p:pic>
        <p:nvPicPr>
          <p:cNvPr id="4" name="Рисунок 3" descr="&amp;Mcy;&amp;ucy;&amp;zcy;&amp;ycy;&amp;kcy;&amp;acy;, &amp;ncy;&amp;ocy;&amp;tcy;&amp;ycy;, &amp;icy;&amp;ncy;&amp;scy;&amp;tcy;&amp;rcy;&amp;ucy;&amp;mcy;&amp;iecy;&amp;ncy;&amp;tcy;&amp;ycy;, &amp;icy;&amp;scy;&amp;pcy;&amp;ocy;&amp;lcy;&amp;ncy;&amp;icy;&amp;tcy;&amp;iecy;&amp;lcy;&amp;icy; &amp;kcy;&amp;acy;&amp;rcy;&amp;tcy;&amp;icy;&amp;ncy;&amp;k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4" y="2075777"/>
            <a:ext cx="9239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&amp;Mcy;&amp;ucy;&amp;zcy;&amp;ycy;&amp;kcy;&amp;acy;, &amp;ncy;&amp;ocy;&amp;tcy;&amp;ycy;, &amp;icy;&amp;ncy;&amp;scy;&amp;tcy;&amp;rcy;&amp;ucy;&amp;mcy;&amp;iecy;&amp;ncy;&amp;tcy;&amp;ycy;, &amp;icy;&amp;scy;&amp;pcy;&amp;ocy;&amp;lcy;&amp;ncy;&amp;icy;&amp;tcy;&amp;iecy;&amp;lcy;&amp;icy; &amp;kcy;&amp;acy;&amp;rcy;&amp;tcy;&amp;icy;&amp;ncy;&amp;kcy;&amp;i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84" y="5496930"/>
            <a:ext cx="1428750" cy="8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758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351D8B"/>
      </a:hlink>
      <a:folHlink>
        <a:srgbClr val="AD2751"/>
      </a:folHlink>
    </a:clrScheme>
    <a:fontScheme name="Cambria/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5328</TotalTime>
  <Words>578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СТАРИННЫЙ ТАНЕЦ БУРРЕ </vt:lpstr>
      <vt:lpstr>Презентация PowerPoint</vt:lpstr>
      <vt:lpstr>Презентация PowerPoint</vt:lpstr>
      <vt:lpstr>БУРРЕ  танцевали не только в кругу, но и парами – мужчины и женщины выстраивались друг против друга и поочерёдно повторяли движение первой ведущей пары.</vt:lpstr>
      <vt:lpstr>              Термин «бурре»   происходит  от  слова  «колотить»,   либо    «совершать  резкие  прыжки». Овернские  дровосеки  набивали  ритм деревянными  башмаками, аккомпанируя  себе  пением,  задорными  выкриками,  ударами каблуков.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</vt:lpstr>
      <vt:lpstr>                   ПЕРВАЯ   ПАРТИТА  си - минор</vt:lpstr>
      <vt:lpstr>Презентация PowerPoint</vt:lpstr>
      <vt:lpstr>                             БУРРЕ                из ПАРТИТЫ си-минор</vt:lpstr>
      <vt:lpstr>Презентация PowerPoint</vt:lpstr>
      <vt:lpstr>Презентация PowerPoint</vt:lpstr>
      <vt:lpstr>          Анализ первой части     БУРРЕ си-минор              </vt:lpstr>
      <vt:lpstr>Презентация PowerPoint</vt:lpstr>
      <vt:lpstr>      Список литературы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Людмила</cp:lastModifiedBy>
  <cp:revision>87</cp:revision>
  <dcterms:created xsi:type="dcterms:W3CDTF">2014-07-11T15:44:47Z</dcterms:created>
  <dcterms:modified xsi:type="dcterms:W3CDTF">2017-02-12T19:31:50Z</dcterms:modified>
</cp:coreProperties>
</file>