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60" r:id="rId4"/>
    <p:sldId id="261" r:id="rId5"/>
    <p:sldId id="275" r:id="rId6"/>
    <p:sldId id="263" r:id="rId7"/>
    <p:sldId id="264" r:id="rId8"/>
    <p:sldId id="266" r:id="rId9"/>
    <p:sldId id="267" r:id="rId10"/>
    <p:sldId id="270" r:id="rId11"/>
    <p:sldId id="271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6BF8-2354-4C84-B89E-D5AC96A0B1F9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01D-F4F8-4F6D-9D72-B2C2D9D7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6BF8-2354-4C84-B89E-D5AC96A0B1F9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01D-F4F8-4F6D-9D72-B2C2D9D7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6BF8-2354-4C84-B89E-D5AC96A0B1F9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01D-F4F8-4F6D-9D72-B2C2D9D7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6BF8-2354-4C84-B89E-D5AC96A0B1F9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01D-F4F8-4F6D-9D72-B2C2D9D7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6BF8-2354-4C84-B89E-D5AC96A0B1F9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01D-F4F8-4F6D-9D72-B2C2D9D7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6BF8-2354-4C84-B89E-D5AC96A0B1F9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01D-F4F8-4F6D-9D72-B2C2D9D7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6BF8-2354-4C84-B89E-D5AC96A0B1F9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01D-F4F8-4F6D-9D72-B2C2D9D7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6BF8-2354-4C84-B89E-D5AC96A0B1F9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01D-F4F8-4F6D-9D72-B2C2D9D7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6BF8-2354-4C84-B89E-D5AC96A0B1F9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01D-F4F8-4F6D-9D72-B2C2D9D7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6BF8-2354-4C84-B89E-D5AC96A0B1F9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01D-F4F8-4F6D-9D72-B2C2D9D7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6BF8-2354-4C84-B89E-D5AC96A0B1F9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01D-F4F8-4F6D-9D72-B2C2D9D7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86BF8-2354-4C84-B89E-D5AC96A0B1F9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8F01D-F4F8-4F6D-9D72-B2C2D9D7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ews.sarbc.ru/main/2017/09/29/205985.html" TargetMode="External"/><Relationship Id="rId4" Type="http://schemas.openxmlformats.org/officeDocument/2006/relationships/hyperlink" Target="http://tass.ru/ekonomika/479667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versia.ru/rubric/view/id/703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babybum.kz/wp-content/uploads/2017/07/b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8243918" cy="200026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</a:rPr>
              <a:t>Опытом делюсь с коллегами</a:t>
            </a:r>
            <a:br>
              <a:rPr lang="ru-RU" sz="27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b="1" i="1" dirty="0" smtClean="0">
                <a:solidFill>
                  <a:schemeClr val="accent6">
                    <a:lumMod val="50000"/>
                  </a:schemeClr>
                </a:solidFill>
              </a:rPr>
              <a:t>Работа моих учеников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 Энергия, век </a:t>
            </a:r>
            <a:r>
              <a:rPr lang="ru-RU" sz="3100" b="1" smtClean="0">
                <a:solidFill>
                  <a:srgbClr val="FF0000"/>
                </a:solidFill>
              </a:rPr>
              <a:t>двадцать первый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 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071810"/>
            <a:ext cx="7429552" cy="3214710"/>
          </a:xfrm>
          <a:ln>
            <a:solidFill>
              <a:srgbClr val="C0000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</a:t>
            </a:r>
            <a:r>
              <a:rPr lang="ru-RU" sz="2100" u="sng" dirty="0" smtClean="0">
                <a:solidFill>
                  <a:schemeClr val="accent6">
                    <a:lumMod val="50000"/>
                  </a:schemeClr>
                </a:solidFill>
              </a:rPr>
              <a:t>Автор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2100" b="1" dirty="0" err="1" smtClean="0">
                <a:solidFill>
                  <a:schemeClr val="accent6">
                    <a:lumMod val="50000"/>
                  </a:schemeClr>
                </a:solidFill>
              </a:rPr>
              <a:t>Насанбаева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b="1" dirty="0" err="1" smtClean="0">
                <a:solidFill>
                  <a:schemeClr val="accent6">
                    <a:lumMod val="50000"/>
                  </a:schemeClr>
                </a:solidFill>
              </a:rPr>
              <a:t>Айза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</a:p>
          <a:p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ученица  8 класса </a:t>
            </a:r>
          </a:p>
          <a:p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филиала МОУ «СОШ п.Горный</a:t>
            </a:r>
          </a:p>
          <a:p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</a:t>
            </a:r>
            <a:r>
              <a:rPr lang="ru-RU" sz="2100" dirty="0" err="1" smtClean="0">
                <a:solidFill>
                  <a:schemeClr val="accent6">
                    <a:lumMod val="50000"/>
                  </a:schemeClr>
                </a:solidFill>
              </a:rPr>
              <a:t>Краснопартизанского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 района</a:t>
            </a:r>
          </a:p>
          <a:p>
            <a:pPr lvl="2"/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Саратовской области»  в с. </a:t>
            </a:r>
            <a:r>
              <a:rPr lang="ru-RU" sz="2100" dirty="0" err="1" smtClean="0">
                <a:solidFill>
                  <a:schemeClr val="accent6">
                    <a:lumMod val="50000"/>
                  </a:schemeClr>
                </a:solidFill>
              </a:rPr>
              <a:t>Савельевка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lvl="2"/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              </a:t>
            </a:r>
            <a:r>
              <a:rPr lang="ru-RU" sz="2100" u="sng" dirty="0" smtClean="0">
                <a:solidFill>
                  <a:schemeClr val="accent6">
                    <a:lumMod val="50000"/>
                  </a:schemeClr>
                </a:solidFill>
              </a:rPr>
              <a:t>Руководитель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2100" b="1" dirty="0" err="1" smtClean="0">
                <a:solidFill>
                  <a:schemeClr val="accent6">
                    <a:lumMod val="50000"/>
                  </a:schemeClr>
                </a:solidFill>
              </a:rPr>
              <a:t>Русакова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lvl="2"/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Лидия Николаевна,</a:t>
            </a:r>
            <a:endParaRPr lang="en-US" sz="21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r>
              <a:rPr lang="en-US" sz="21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учитель  физики.</a:t>
            </a:r>
          </a:p>
          <a:p>
            <a:pPr lvl="2"/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lvl="2"/>
            <a:endParaRPr lang="ru-RU" sz="2100" b="1" dirty="0" smtClean="0">
              <a:solidFill>
                <a:srgbClr val="C00000"/>
              </a:solidFill>
            </a:endParaRPr>
          </a:p>
          <a:p>
            <a:pPr lvl="2"/>
            <a:r>
              <a:rPr lang="ru-RU" sz="2100" smtClean="0">
                <a:solidFill>
                  <a:schemeClr val="accent6">
                    <a:lumMod val="50000"/>
                  </a:schemeClr>
                </a:solidFill>
              </a:rPr>
              <a:t>                                   </a:t>
            </a:r>
            <a:r>
              <a:rPr lang="ru-RU" sz="2100" smtClean="0">
                <a:solidFill>
                  <a:schemeClr val="accent6">
                    <a:lumMod val="50000"/>
                  </a:schemeClr>
                </a:solidFill>
              </a:rPr>
              <a:t>2018 г. </a:t>
            </a:r>
            <a:endParaRPr lang="ru-RU" sz="1400" dirty="0"/>
          </a:p>
        </p:txBody>
      </p:sp>
      <p:pic>
        <p:nvPicPr>
          <p:cNvPr id="8" name="Рисунок 7" descr="http://kartinki-vernisazh.ru/_ph/278/2/772432720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178591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niasam.ru/78109_i_gallerybi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3" y="4679585"/>
            <a:ext cx="3643337" cy="204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babybum.kz/wp-content/uploads/2017/07/b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25195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Ветряные ЭС.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         </a:t>
            </a:r>
            <a:r>
              <a:rPr lang="ru-RU" sz="1600" b="1" dirty="0" smtClean="0">
                <a:solidFill>
                  <a:srgbClr val="C00000"/>
                </a:solidFill>
              </a:rPr>
              <a:t>Несколько лет назад специалисты Саратовского малого инновационного предприятия ООО "</a:t>
            </a:r>
            <a:r>
              <a:rPr lang="ru-RU" sz="1600" b="1" dirty="0" err="1" smtClean="0">
                <a:solidFill>
                  <a:srgbClr val="C00000"/>
                </a:solidFill>
              </a:rPr>
              <a:t>Конверсия-СГУ</a:t>
            </a:r>
            <a:r>
              <a:rPr lang="ru-RU" sz="1600" b="1" dirty="0" smtClean="0">
                <a:solidFill>
                  <a:srgbClr val="C00000"/>
                </a:solidFill>
              </a:rPr>
              <a:t>" разработали собственную модель </a:t>
            </a:r>
            <a:r>
              <a:rPr lang="ru-RU" sz="1600" b="1" dirty="0" err="1" smtClean="0">
                <a:solidFill>
                  <a:srgbClr val="C00000"/>
                </a:solidFill>
              </a:rPr>
              <a:t>ветрогенератора</a:t>
            </a:r>
            <a:r>
              <a:rPr lang="ru-RU" sz="1600" b="1" dirty="0" smtClean="0">
                <a:solidFill>
                  <a:srgbClr val="C00000"/>
                </a:solidFill>
              </a:rPr>
              <a:t>. Наиболее распространённые на рынке трехлопастные ветряки выдают  аналогичную мощность на скорости  ветра от 11 м/с.  Ротор в виде пяти легких лопастей, которые вырабатывают ток и  при слабом ветре. Лопасти крепятся за генератором по типу зонта, это позволяет всей системе ориентироваться по ветру автоматически. </a:t>
            </a:r>
            <a:r>
              <a:rPr lang="ru-RU" sz="1600" b="1" dirty="0" err="1" smtClean="0">
                <a:solidFill>
                  <a:srgbClr val="C00000"/>
                </a:solidFill>
              </a:rPr>
              <a:t>Ветрогенераторы</a:t>
            </a:r>
            <a:r>
              <a:rPr lang="ru-RU" sz="1600" b="1" dirty="0" smtClean="0">
                <a:solidFill>
                  <a:srgbClr val="C00000"/>
                </a:solidFill>
              </a:rPr>
              <a:t> мощностью 5-6 кВт. Они могут найти применение, к примеру, на автозаправочных станциях, расположенных в чистом поле. Обычно для их энергоснабжения используют дизельные генераторы. Небольшие ветряки также могут сгодиться для обеспечения ретрансляторов сотовой связи, теплиц  и иных подобных объектов.</a:t>
            </a:r>
          </a:p>
          <a:p>
            <a:pPr algn="ctr">
              <a:buNone/>
            </a:pPr>
            <a:r>
              <a:rPr lang="ru-RU" sz="1600" dirty="0" smtClean="0"/>
              <a:t>Первая российская ветряная электростанция в Саратовской области.</a:t>
            </a:r>
          </a:p>
          <a:p>
            <a:pPr algn="ctr">
              <a:buNone/>
            </a:pPr>
            <a:endParaRPr lang="ru-RU" sz="1600" dirty="0"/>
          </a:p>
        </p:txBody>
      </p:sp>
      <p:pic>
        <p:nvPicPr>
          <p:cNvPr id="5" name="Содержимое 3" descr="http://sovetov.su/upload/image/27bae190c245dd3d2c8daca038cd9ac7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357694"/>
            <a:ext cx="603461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babybum.kz/wp-content/uploads/2017/07/b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975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15001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328614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3000" dirty="0" smtClean="0">
                <a:solidFill>
                  <a:srgbClr val="C00000"/>
                </a:solidFill>
              </a:rPr>
              <a:t>      Летом 2015-го, в рыбном хозяйстве</a:t>
            </a:r>
          </a:p>
          <a:p>
            <a:pPr algn="just">
              <a:buNone/>
            </a:pPr>
            <a:r>
              <a:rPr lang="ru-RU" sz="3000" dirty="0" smtClean="0">
                <a:solidFill>
                  <a:srgbClr val="C00000"/>
                </a:solidFill>
              </a:rPr>
              <a:t>в </a:t>
            </a:r>
            <a:r>
              <a:rPr lang="ru-RU" sz="3000" dirty="0" err="1" smtClean="0">
                <a:solidFill>
                  <a:srgbClr val="C00000"/>
                </a:solidFill>
              </a:rPr>
              <a:t>Балтайском</a:t>
            </a:r>
            <a:r>
              <a:rPr lang="ru-RU" sz="3000" dirty="0" smtClean="0">
                <a:solidFill>
                  <a:srgbClr val="C00000"/>
                </a:solidFill>
              </a:rPr>
              <a:t> районе Саратовской области были</a:t>
            </a:r>
          </a:p>
          <a:p>
            <a:pPr algn="just">
              <a:buNone/>
            </a:pPr>
            <a:r>
              <a:rPr lang="ru-RU" sz="3000" dirty="0" smtClean="0">
                <a:solidFill>
                  <a:srgbClr val="C00000"/>
                </a:solidFill>
              </a:rPr>
              <a:t> установлены </a:t>
            </a:r>
            <a:r>
              <a:rPr lang="ru-RU" sz="3000" dirty="0" err="1" smtClean="0">
                <a:solidFill>
                  <a:srgbClr val="C00000"/>
                </a:solidFill>
              </a:rPr>
              <a:t>ветрогенераторы</a:t>
            </a:r>
            <a:r>
              <a:rPr lang="ru-RU" sz="3000" dirty="0" smtClean="0">
                <a:solidFill>
                  <a:srgbClr val="C00000"/>
                </a:solidFill>
              </a:rPr>
              <a:t>. </a:t>
            </a:r>
          </a:p>
          <a:p>
            <a:pPr algn="just">
              <a:buNone/>
            </a:pPr>
            <a:r>
              <a:rPr lang="ru-RU" sz="3000" dirty="0" smtClean="0">
                <a:solidFill>
                  <a:srgbClr val="C00000"/>
                </a:solidFill>
              </a:rPr>
              <a:t>     </a:t>
            </a:r>
            <a:r>
              <a:rPr lang="ru-RU" sz="3000" dirty="0" err="1" smtClean="0">
                <a:solidFill>
                  <a:srgbClr val="C00000"/>
                </a:solidFill>
              </a:rPr>
              <a:t>Ветропарк</a:t>
            </a:r>
            <a:r>
              <a:rPr lang="ru-RU" sz="3000" dirty="0" smtClean="0">
                <a:solidFill>
                  <a:srgbClr val="C00000"/>
                </a:solidFill>
              </a:rPr>
              <a:t> "Средняя Волга"  решено построить в</a:t>
            </a:r>
          </a:p>
          <a:p>
            <a:pPr algn="just">
              <a:buNone/>
            </a:pPr>
            <a:r>
              <a:rPr lang="ru-RU" sz="3000" dirty="0" smtClean="0">
                <a:solidFill>
                  <a:srgbClr val="C00000"/>
                </a:solidFill>
              </a:rPr>
              <a:t> Воскресенском районе Саратовской области мощностью в 1000 мегаватт.</a:t>
            </a:r>
          </a:p>
          <a:p>
            <a:pPr algn="just">
              <a:buNone/>
            </a:pPr>
            <a:r>
              <a:rPr lang="ru-RU" sz="3000" dirty="0" smtClean="0">
                <a:solidFill>
                  <a:srgbClr val="C00000"/>
                </a:solidFill>
              </a:rPr>
              <a:t>      Мощность в 1000 мегаватт сопоставима с </a:t>
            </a:r>
          </a:p>
          <a:p>
            <a:pPr algn="just">
              <a:buNone/>
            </a:pPr>
            <a:r>
              <a:rPr lang="ru-RU" sz="3000" dirty="0" smtClean="0">
                <a:solidFill>
                  <a:srgbClr val="C00000"/>
                </a:solidFill>
              </a:rPr>
              <a:t>мощностью одного блока </a:t>
            </a:r>
            <a:r>
              <a:rPr lang="ru-RU" sz="3000" dirty="0" err="1" smtClean="0">
                <a:solidFill>
                  <a:srgbClr val="C00000"/>
                </a:solidFill>
              </a:rPr>
              <a:t>Балаковской</a:t>
            </a:r>
            <a:r>
              <a:rPr lang="ru-RU" sz="3000" dirty="0" smtClean="0">
                <a:solidFill>
                  <a:srgbClr val="C00000"/>
                </a:solidFill>
              </a:rPr>
              <a:t> АЭС.</a:t>
            </a:r>
          </a:p>
          <a:p>
            <a:endParaRPr lang="ru-RU" dirty="0"/>
          </a:p>
        </p:txBody>
      </p:sp>
      <p:pic>
        <p:nvPicPr>
          <p:cNvPr id="4" name="Рисунок 3" descr="Возобновляемая энергетика в Саратовской области: уже не фантастика, но еще не индустрия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374272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aximumhedge.com/wp-content/uploads/2017/10/Windmill-1024x53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3824" y="357166"/>
            <a:ext cx="4321580" cy="253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babybum.kz/wp-content/uploads/2017/07/b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8286808" cy="157163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У возобновляемой энергетики в нашей стране и области большое будущее.</a:t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000239"/>
            <a:ext cx="7500990" cy="4535031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C00000"/>
                </a:solidFill>
              </a:rPr>
              <a:t>Саратовская область, с ее большой территорией и разнообразными природными условиями, имеет мощный потенциал для развития возобновляемой энергетики. И не только в строительстве ветряных и солнечных электростанций.</a:t>
            </a:r>
          </a:p>
          <a:p>
            <a:r>
              <a:rPr lang="ru-RU" sz="2200" dirty="0" smtClean="0">
                <a:solidFill>
                  <a:srgbClr val="C00000"/>
                </a:solidFill>
              </a:rPr>
              <a:t>Сельское хозяйство губернии вырабатывает отходы миллионами тонн. В Саратовских лесах полно старой древесины, а на остальной территории предостаточно соломы, камыша и другого подобного добра для производства топливных гранул (</a:t>
            </a:r>
            <a:r>
              <a:rPr lang="ru-RU" sz="2200" dirty="0" err="1" smtClean="0">
                <a:solidFill>
                  <a:srgbClr val="C00000"/>
                </a:solidFill>
              </a:rPr>
              <a:t>пеллет</a:t>
            </a:r>
            <a:r>
              <a:rPr lang="ru-RU" sz="2200" dirty="0" smtClean="0">
                <a:solidFill>
                  <a:srgbClr val="C00000"/>
                </a:solidFill>
              </a:rPr>
              <a:t>).</a:t>
            </a:r>
          </a:p>
          <a:p>
            <a:r>
              <a:rPr lang="ru-RU" sz="2200" dirty="0" smtClean="0">
                <a:solidFill>
                  <a:srgbClr val="C00000"/>
                </a:solidFill>
              </a:rPr>
              <a:t>С мыслями о будущем, о его проблемах решают энергетики задачи сегодняшнего дня.</a:t>
            </a:r>
          </a:p>
          <a:p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babybum.kz/wp-content/uploads/2017/07/b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6"/>
            <a:ext cx="1114404" cy="45719"/>
          </a:xfrm>
        </p:spPr>
        <p:txBody>
          <a:bodyPr>
            <a:normAutofit fontScale="90000"/>
          </a:bodyPr>
          <a:lstStyle/>
          <a:p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Для презентации были использованы сайты Интернет:</a:t>
            </a:r>
            <a:endParaRPr lang="ru-RU" sz="2000" dirty="0"/>
          </a:p>
        </p:txBody>
      </p:sp>
      <p:pic>
        <p:nvPicPr>
          <p:cNvPr id="6" name="Picture 4" descr="Am1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3788" y="-13447"/>
            <a:ext cx="1714500" cy="17145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5984" y="2714620"/>
            <a:ext cx="4017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4"/>
              </a:rPr>
              <a:t>http://tass.ru/ekonomika/4796671</a:t>
            </a:r>
            <a:r>
              <a:rPr lang="ru-RU" u="sng" dirty="0" smtClean="0"/>
              <a:t>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>
                <a:hlinkClick r:id="rId5"/>
              </a:rPr>
              <a:t>https://news.sarbc.ru/main/2017/09/29/205985.html</a:t>
            </a:r>
            <a:endParaRPr lang="ru-RU" u="sng" dirty="0" smtClean="0"/>
          </a:p>
          <a:p>
            <a:endParaRPr lang="ru-RU" u="sng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babybum.kz/wp-content/uploads/2017/07/bg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3900486" cy="10604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214290"/>
            <a:ext cx="4852710" cy="5938767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800" b="1" dirty="0" smtClean="0"/>
              <a:t>Презентация посвящается той самой энергии, без которой не было бы современного общества, привычных удобств, развлечений, современной цивилизации. Жалок был бы человек, не имеющий в своём распоряжении всевозможных энергетических источников, помогающих ему жить.  Человек без дополнительной энергии вынужден был бы полагаться только на самого себя – лишь             </a:t>
            </a:r>
          </a:p>
          <a:p>
            <a:pPr>
              <a:buNone/>
            </a:pPr>
            <a:r>
              <a:rPr lang="ru-RU" sz="1800" b="1" dirty="0" smtClean="0"/>
              <a:t>Сколько человечеству нужно энергии?</a:t>
            </a:r>
          </a:p>
          <a:p>
            <a:pPr>
              <a:buNone/>
            </a:pPr>
            <a:r>
              <a:rPr lang="ru-RU" sz="1800" b="1" dirty="0" smtClean="0"/>
              <a:t>   Специалисты считают, что в настоящее время каждому живущему на Земле необходимо для нормальной жизни примерно 3-4 киловатта мощности.</a:t>
            </a:r>
          </a:p>
          <a:p>
            <a:pPr>
              <a:buNone/>
            </a:pPr>
            <a:r>
              <a:rPr lang="ru-RU" sz="1800" b="1" dirty="0" smtClean="0"/>
              <a:t>Возникли проблемы, над которыми, к сожалению, человек только начал задумываться.</a:t>
            </a:r>
          </a:p>
          <a:p>
            <a:endParaRPr lang="ru-RU" sz="1800" dirty="0"/>
          </a:p>
        </p:txBody>
      </p:sp>
      <p:pic>
        <p:nvPicPr>
          <p:cNvPr id="8" name="Рисунок 7" descr="http://www.playcast.ru/uploads/2015/12/11/16281425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6215082"/>
            <a:ext cx="2824480" cy="37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jlgboo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66"/>
            <a:ext cx="3429024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babybum.kz/wp-content/uploads/2017/07/bg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Источники электрической энергии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38600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0" dirty="0" smtClean="0"/>
              <a:t>  </a:t>
            </a:r>
          </a:p>
          <a:p>
            <a:pPr algn="ctr">
              <a:buNone/>
            </a:pPr>
            <a:r>
              <a:rPr lang="ru-RU" sz="1000" b="1" dirty="0" smtClean="0"/>
              <a:t>    </a:t>
            </a:r>
            <a:r>
              <a:rPr lang="ru-RU" sz="1400" b="1" dirty="0" smtClean="0"/>
              <a:t>Тепловые электростанции.</a:t>
            </a:r>
          </a:p>
          <a:p>
            <a:pPr>
              <a:buNone/>
            </a:pPr>
            <a:r>
              <a:rPr lang="ru-RU" sz="1000" b="1" dirty="0" smtClean="0"/>
              <a:t> </a:t>
            </a:r>
            <a:r>
              <a:rPr lang="ru-RU" sz="1100" b="1" dirty="0" smtClean="0"/>
              <a:t>В сегодняшнем энергобалансе львиная доля принадлежит ископаемому топливу и биомассе. При получении  энергии  осуществляется в том или ином виде сжигание различных видов топлива – нефти. Газа, угля, дерева, - при котором происходит выделение больших количеств углекислого газа, накопление которого в атмосфере приводит к парниковому эффекту. Растёт средняя температура воздуха, содержание в нём влаги. Последствия этого явления могут оказаться катастрофическими.</a:t>
            </a:r>
            <a:endParaRPr lang="ru-RU" sz="1100" b="1" dirty="0"/>
          </a:p>
          <a:p>
            <a:pPr algn="ctr">
              <a:buNone/>
            </a:pPr>
            <a:r>
              <a:rPr lang="ru-RU" sz="1400" b="1" dirty="0" smtClean="0"/>
              <a:t>Гидроэлектростанции</a:t>
            </a:r>
            <a:r>
              <a:rPr lang="ru-RU" sz="1400" dirty="0" smtClean="0"/>
              <a:t>. </a:t>
            </a:r>
          </a:p>
          <a:p>
            <a:pPr>
              <a:buNone/>
            </a:pPr>
            <a:r>
              <a:rPr lang="ru-RU" sz="1100" b="1" dirty="0" smtClean="0"/>
              <a:t>Их доля в общем производстве энергии не так уж велика(всего несколько процентов). Однако  ощутимы вредные последствия строительства гидротехнических сооружений, особенно в равнинных </a:t>
            </a:r>
            <a:r>
              <a:rPr lang="ru-RU" sz="1100" b="1" dirty="0" err="1" smtClean="0"/>
              <a:t>местностях.Заливаются</a:t>
            </a:r>
            <a:r>
              <a:rPr lang="ru-RU" sz="1100" b="1" dirty="0" smtClean="0"/>
              <a:t> земли, ранее приносившие богатые урожаи, гибнут в огромных масштабах лес и лесные богатства, рыба, нарушается экологическое равновесие, неблагоприятно воздействие новых рукотворных морей на климат.</a:t>
            </a:r>
          </a:p>
          <a:p>
            <a:pPr algn="ctr">
              <a:buNone/>
            </a:pPr>
            <a:r>
              <a:rPr lang="ru-RU" sz="1400" b="1" dirty="0" smtClean="0"/>
              <a:t>Атомные электростанции.</a:t>
            </a:r>
          </a:p>
          <a:p>
            <a:pPr>
              <a:buNone/>
            </a:pPr>
            <a:r>
              <a:rPr lang="ru-RU" sz="1100" b="1" dirty="0" smtClean="0"/>
              <a:t>Долгое время панацеей для лечения энергетического голода считались  эти электростанции. Проблемы  их безопасности казались вполне разрешимы. Однако вопросы безопасности и радиоактивных отходов ещё существуют.</a:t>
            </a:r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1000" dirty="0"/>
          </a:p>
        </p:txBody>
      </p:sp>
      <p:pic>
        <p:nvPicPr>
          <p:cNvPr id="6" name="Рисунок 5" descr="http://en.academic.ru/pictures/enwiki/50/240px-BalakovoNPP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786322"/>
            <a:ext cx="307183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primechaniya.ru/assets/cache/images/dekabr_2014/29-12-14/800x429-1371797204general_pages_21_june_2013_i1458_na_saratovskoi_tec_5_postroyat_novyi_gazoprovod.a6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857233"/>
            <a:ext cx="285752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graphage.ru/images/2138415_balakovo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2857496"/>
            <a:ext cx="307183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babybum.kz/wp-content/uploads/2017/07/bg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Экологически чистые источники энергии.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038600" cy="469742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Давно известны человечеству энергии ветров, приливов, морских течений и волнений, тепла Земли, Солнца. Эти источники энергии не вредят природе и человеку. Пока доля этих источников в общем энергобалансе невелика – не более процента. Но они крайне привлекательны для энергетиков.</a:t>
            </a:r>
          </a:p>
          <a:p>
            <a:pPr>
              <a:buNone/>
            </a:pPr>
            <a:r>
              <a:rPr lang="ru-RU" sz="1600" dirty="0" smtClean="0"/>
              <a:t>Во-первых, эти источники нескончаемы. Всегда будут дуть ветры, всегда будет светить Солнце, всегда будет в движении Мировой океан.</a:t>
            </a:r>
          </a:p>
          <a:p>
            <a:pPr>
              <a:buNone/>
            </a:pPr>
            <a:r>
              <a:rPr lang="ru-RU" sz="1600" dirty="0" smtClean="0"/>
              <a:t>Во-вторых, их использование не приводит ни к каким нежелательным для природы и человека последствиям.</a:t>
            </a:r>
          </a:p>
          <a:p>
            <a:pPr>
              <a:buNone/>
            </a:pPr>
            <a:r>
              <a:rPr lang="ru-RU" sz="1600" dirty="0" smtClean="0"/>
              <a:t>Вот почему доля этих источников в энергопотреблении будет постоянно возрастать, а сравнительная стоимость производства энергии этими способами будет неуклонно снижаться.</a:t>
            </a:r>
            <a:endParaRPr lang="ru-RU" sz="1600" dirty="0"/>
          </a:p>
        </p:txBody>
      </p:sp>
      <p:pic>
        <p:nvPicPr>
          <p:cNvPr id="7" name="Рисунок 6" descr="http://energocenter.com/wp-content/uploads/2011/12/img4efa6e8b43f7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5429264"/>
            <a:ext cx="2548625" cy="122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900igr.net/up/datas/221800/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087906"/>
            <a:ext cx="2423208" cy="146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gogetnews.info/uploads/posts/2013-12/1386357466_how-to-save-electricity-at-home-1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2714620"/>
            <a:ext cx="254862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allyslide.com/thumbs/e9a1d311f8fb2bd56abc35fea9677b2f/img6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000108"/>
            <a:ext cx="317556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babybum.kz/wp-content/uploads/2017/07/b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975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Возобновляемая энергетика в Саратовской области: уже не фантастика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Новости о триумфальном развитии возобновляемой энергетики в развитых странах мира для многих граждан России выглядят вестями из параллельной вселенной. И это не удивительно: до недавнего времени в огромной Саратовской области, чья территория сопоставима с Южной Кореей, невозможно было увидеть действующие </a:t>
            </a:r>
            <a:r>
              <a:rPr lang="ru-RU" sz="1400" b="1" dirty="0" err="1" smtClean="0">
                <a:solidFill>
                  <a:srgbClr val="C00000"/>
                </a:solidFill>
              </a:rPr>
              <a:t>ветрогенераторы</a:t>
            </a:r>
            <a:r>
              <a:rPr lang="ru-RU" sz="1400" b="1" dirty="0" smtClean="0">
                <a:solidFill>
                  <a:srgbClr val="C00000"/>
                </a:solidFill>
              </a:rPr>
              <a:t> или солнечные панели.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За годы существования СССР Саратовская область вошла в число крупнейших энергетических доноров страны, которым остается и по сей день.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Ежегодное производство электроэнергии предприятиями региона (включая таких гигантов, как Саратовская ГЭС и </a:t>
            </a:r>
            <a:r>
              <a:rPr lang="ru-RU" sz="1400" b="1" dirty="0" err="1" smtClean="0">
                <a:solidFill>
                  <a:srgbClr val="C00000"/>
                </a:solidFill>
              </a:rPr>
              <a:t>Балаковская</a:t>
            </a:r>
            <a:r>
              <a:rPr lang="ru-RU" sz="1400" b="1" dirty="0" smtClean="0">
                <a:solidFill>
                  <a:srgbClr val="C00000"/>
                </a:solidFill>
              </a:rPr>
              <a:t> АЭС) составляет в среднем более 42 млрд. кВт часов. Сама область потребляет всего 13 млрд. кВт часов, то есть, втрое меньше, чем вырабатывает.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В такой ситуации насчет развития возобновляемой энергетики (ВЭ) вроде бы можно, как говорят сейчас, не напрягаться. Но изменения в отрасли принимают такой характер и масштабы, что не реагировать на них невозможно.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Федеральная власть поддерживает строительство крупных </a:t>
            </a:r>
            <a:r>
              <a:rPr lang="ru-RU" sz="1400" b="1" dirty="0" err="1" smtClean="0">
                <a:solidFill>
                  <a:srgbClr val="C00000"/>
                </a:solidFill>
              </a:rPr>
              <a:t>ветропарков</a:t>
            </a:r>
            <a:r>
              <a:rPr lang="ru-RU" sz="1400" b="1" dirty="0" smtClean="0">
                <a:solidFill>
                  <a:srgbClr val="C00000"/>
                </a:solidFill>
              </a:rPr>
              <a:t> и солнечных электростанций, в том числе в нашем регионе.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Местные изобретатели и рационализаторы, учёные вузов   на областных салонах изобретений, инноваций и инвестиций (местный формат специализированных выставок) представляют  </a:t>
            </a:r>
            <a:r>
              <a:rPr lang="ru-RU" sz="1400" b="1" dirty="0" smtClean="0">
                <a:hlinkClick r:id="rId3"/>
              </a:rPr>
              <a:t>множество идей</a:t>
            </a:r>
            <a:r>
              <a:rPr lang="ru-RU" sz="1400" b="1" dirty="0" smtClean="0"/>
              <a:t> </a:t>
            </a:r>
            <a:r>
              <a:rPr lang="ru-RU" sz="1400" b="1" dirty="0" smtClean="0">
                <a:solidFill>
                  <a:srgbClr val="C00000"/>
                </a:solidFill>
              </a:rPr>
              <a:t>и инициатив в сфере возобновляемой энергетики, от моделей ветряков до установок по получению </a:t>
            </a:r>
            <a:r>
              <a:rPr lang="ru-RU" sz="1400" b="1" dirty="0" err="1" smtClean="0">
                <a:solidFill>
                  <a:srgbClr val="C00000"/>
                </a:solidFill>
              </a:rPr>
              <a:t>био-этанола</a:t>
            </a:r>
            <a:r>
              <a:rPr lang="ru-RU" sz="1400" b="1" dirty="0" smtClean="0">
                <a:solidFill>
                  <a:srgbClr val="C00000"/>
                </a:solidFill>
              </a:rPr>
              <a:t> из сахарного сорго и других </a:t>
            </a:r>
            <a:r>
              <a:rPr lang="ru-RU" sz="1400" b="1" dirty="0" err="1" smtClean="0">
                <a:solidFill>
                  <a:srgbClr val="C00000"/>
                </a:solidFill>
              </a:rPr>
              <a:t>сельхозкультур</a:t>
            </a:r>
            <a:r>
              <a:rPr lang="ru-RU" sz="1400" b="1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По данным экспертов, зимой продолжительность солнечного сияния в нашем регионе составляет в среднем 30-80 часов в месяц. В апреле и сентябре — около 220-230, а июле — до 350-ти. Практически все районы Заволжья подходят под использование солнечной энергии на обогрев.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Поэтому на территории Саратовской области начали строить солнечные электростанции.</a:t>
            </a:r>
          </a:p>
          <a:p>
            <a:pPr>
              <a:buNone/>
            </a:pPr>
            <a:endParaRPr lang="ru-RU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babybum.kz/wp-content/uploads/2017/07/b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Пугачёвская  СЭС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4983179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6400" b="1" dirty="0" smtClean="0">
                <a:solidFill>
                  <a:srgbClr val="FF0000"/>
                </a:solidFill>
              </a:rPr>
              <a:t>27 сентября 2017 года </a:t>
            </a:r>
          </a:p>
          <a:p>
            <a:pPr algn="ctr">
              <a:buNone/>
            </a:pPr>
            <a:r>
              <a:rPr lang="ru-RU" sz="6400" b="1" dirty="0" smtClean="0">
                <a:solidFill>
                  <a:srgbClr val="FF0000"/>
                </a:solidFill>
              </a:rPr>
              <a:t>губернатор Валерий </a:t>
            </a:r>
            <a:r>
              <a:rPr lang="ru-RU" sz="6400" b="1" dirty="0" err="1" smtClean="0">
                <a:solidFill>
                  <a:srgbClr val="FF0000"/>
                </a:solidFill>
              </a:rPr>
              <a:t>Радаев</a:t>
            </a:r>
            <a:r>
              <a:rPr lang="ru-RU" sz="6400" b="1" dirty="0" smtClean="0">
                <a:solidFill>
                  <a:srgbClr val="FF0000"/>
                </a:solidFill>
              </a:rPr>
              <a:t> </a:t>
            </a:r>
          </a:p>
          <a:p>
            <a:pPr algn="ctr">
              <a:buNone/>
            </a:pPr>
            <a:r>
              <a:rPr lang="ru-RU" sz="6400" b="1" dirty="0" smtClean="0">
                <a:solidFill>
                  <a:srgbClr val="FF0000"/>
                </a:solidFill>
              </a:rPr>
              <a:t>открыл в Пугачевском районе первую в нашем регионе солнечную электростанцию.</a:t>
            </a:r>
          </a:p>
          <a:p>
            <a:pPr>
              <a:buNone/>
            </a:pPr>
            <a:r>
              <a:rPr lang="ru-RU" sz="8000" i="1" dirty="0" smtClean="0">
                <a:solidFill>
                  <a:srgbClr val="C00000"/>
                </a:solidFill>
              </a:rPr>
              <a:t>«Для нас очень важно, что этот инновационный проект реализуется на территории отдаленного района, практически на границе с Самарской областью. </a:t>
            </a:r>
          </a:p>
          <a:p>
            <a:pPr>
              <a:buNone/>
            </a:pPr>
            <a:r>
              <a:rPr lang="ru-RU" sz="8000" i="1" dirty="0" smtClean="0">
                <a:solidFill>
                  <a:srgbClr val="C00000"/>
                </a:solidFill>
              </a:rPr>
              <a:t>  Вместе с электростанцией Пугачёвский район получает новые возможности и рабочие места. Такой амбициозный подход необходимо использовать и дальше. На это нас ориентирует президент Владимир Путин»</a:t>
            </a:r>
            <a:r>
              <a:rPr lang="ru-RU" sz="8000" dirty="0" smtClean="0">
                <a:solidFill>
                  <a:srgbClr val="C00000"/>
                </a:solidFill>
              </a:rPr>
              <a:t>, — отметил глава региона.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6" name="Содержимое 5" descr="Открытие солнечной электростанции в Пугачевском районе.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000504"/>
            <a:ext cx="428151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4vsar.ru/i/gallery/10104/big/10284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85860"/>
            <a:ext cx="400052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babybum.kz/wp-content/uploads/2017/07/b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 </a:t>
            </a:r>
            <a:br>
              <a:rPr lang="ru-RU" sz="1400" dirty="0" smtClean="0">
                <a:solidFill>
                  <a:srgbClr val="0070C0"/>
                </a:solidFill>
              </a:rPr>
            </a:br>
            <a:r>
              <a:rPr lang="ru-RU" sz="1100" dirty="0" smtClean="0">
                <a:solidFill>
                  <a:srgbClr val="0070C0"/>
                </a:solidFill>
              </a:rPr>
              <a:t/>
            </a:r>
            <a:br>
              <a:rPr lang="ru-RU" sz="1100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Мощности  Пугачевской электростанции хватит, чтобы, например, обеспечить энергией около 3 тыс. частных домов</a:t>
            </a:r>
            <a:r>
              <a:rPr lang="ru-RU" sz="2000" b="1" dirty="0" smtClean="0">
                <a:solidFill>
                  <a:srgbClr val="C00000"/>
                </a:solidFill>
              </a:rPr>
              <a:t> или весь Пугачёвский район.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 СЭС будет всю выработанную электроэнергию отдавать в магистральную сеть, откуда потом она уже будет распределяться между потребителями Саратовской области. По такому же принципу будут работать и остальные солнечные электростанции в регионе 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/>
              <a:t>       Фотографии станции                                          У пульта управления станцией</a:t>
            </a:r>
            <a:endParaRPr lang="ru-RU" sz="2000" b="1" dirty="0"/>
          </a:p>
        </p:txBody>
      </p:sp>
      <p:pic>
        <p:nvPicPr>
          <p:cNvPr id="6" name="Содержимое 5" descr="Открытие солнечной электростанции в Пугачевском районе. 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285992"/>
            <a:ext cx="33956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Открытие солнечной электростанции в Пугачевском районе. 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681959"/>
            <a:ext cx="3494574" cy="196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mc-expo.ru/cache/37/59/3759a7715b5811e0925af91d023b6fb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5000636"/>
            <a:ext cx="3537062" cy="17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7" descr="Открытие солнечной электростанции в Пугачевском районе. "/>
          <p:cNvPicPr>
            <a:picLocks noGrp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143116"/>
            <a:ext cx="321471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slarkenergy.ru/wp-content/uploads/2015/07/ses-ispolzuushie-fotobatarei-1024x53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3500438"/>
            <a:ext cx="3163988" cy="136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babybum.kz/wp-content/uploads/2017/07/b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975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Орлово-Гайская</a:t>
            </a:r>
            <a:r>
              <a:rPr lang="ru-RU" sz="3200" b="1" dirty="0" smtClean="0">
                <a:solidFill>
                  <a:srgbClr val="FF0000"/>
                </a:solidFill>
              </a:rPr>
              <a:t> СЭС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5357850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ru-RU" sz="5500" b="1" dirty="0" smtClean="0">
                <a:solidFill>
                  <a:srgbClr val="C00000"/>
                </a:solidFill>
              </a:rPr>
              <a:t>В </a:t>
            </a:r>
            <a:r>
              <a:rPr lang="ru-RU" sz="5500" b="1" dirty="0" err="1" smtClean="0">
                <a:solidFill>
                  <a:srgbClr val="C00000"/>
                </a:solidFill>
              </a:rPr>
              <a:t>Ершовском</a:t>
            </a:r>
            <a:r>
              <a:rPr lang="ru-RU" sz="5500" b="1" dirty="0" smtClean="0">
                <a:solidFill>
                  <a:srgbClr val="C00000"/>
                </a:solidFill>
              </a:rPr>
              <a:t> районе завершилось строительство второй в  области солнечной электростанции -</a:t>
            </a:r>
          </a:p>
          <a:p>
            <a:pPr algn="just">
              <a:buNone/>
            </a:pPr>
            <a:r>
              <a:rPr lang="ru-RU" sz="5500" b="1" dirty="0" smtClean="0">
                <a:solidFill>
                  <a:srgbClr val="C00000"/>
                </a:solidFill>
              </a:rPr>
              <a:t>             </a:t>
            </a:r>
            <a:r>
              <a:rPr lang="ru-RU" sz="5500" b="1" dirty="0" err="1" smtClean="0">
                <a:solidFill>
                  <a:srgbClr val="C00000"/>
                </a:solidFill>
              </a:rPr>
              <a:t>Орлово-Гайской</a:t>
            </a:r>
            <a:r>
              <a:rPr lang="ru-RU" sz="5500" b="1" dirty="0" smtClean="0">
                <a:solidFill>
                  <a:srgbClr val="C00000"/>
                </a:solidFill>
              </a:rPr>
              <a:t> СЭС.</a:t>
            </a:r>
          </a:p>
          <a:p>
            <a:pPr algn="ctr">
              <a:buNone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000" dirty="0" smtClean="0"/>
              <a:t> В декабре она начала давать электрическую энергию. </a:t>
            </a:r>
          </a:p>
          <a:p>
            <a:pPr>
              <a:buNone/>
            </a:pPr>
            <a:r>
              <a:rPr lang="ru-RU" sz="4000" dirty="0" smtClean="0"/>
              <a:t>Сейчас на станции установлено 20 тысяч солнечных модулей.</a:t>
            </a:r>
          </a:p>
          <a:p>
            <a:pPr>
              <a:buNone/>
            </a:pPr>
            <a:r>
              <a:rPr lang="ru-RU" sz="4000" dirty="0" smtClean="0"/>
              <a:t> В апреле 2018 года строительство продолжится, и количество</a:t>
            </a:r>
          </a:p>
          <a:p>
            <a:pPr>
              <a:buNone/>
            </a:pPr>
            <a:r>
              <a:rPr lang="ru-RU" sz="4000" dirty="0" smtClean="0"/>
              <a:t> модулей будет увеличено до 60 тысяч, чтобы довести мощность до 15 МВт. </a:t>
            </a:r>
          </a:p>
          <a:p>
            <a:pPr>
              <a:buNone/>
            </a:pPr>
            <a:r>
              <a:rPr lang="ru-RU" sz="4000" dirty="0" smtClean="0"/>
              <a:t> Станция по своим параметрам станет аналогична   Пугачевской  СЭС.  </a:t>
            </a: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 algn="ctr">
              <a:buNone/>
            </a:pPr>
            <a:r>
              <a:rPr lang="ru-RU" sz="5000" b="1" dirty="0" smtClean="0">
                <a:solidFill>
                  <a:srgbClr val="C00000"/>
                </a:solidFill>
              </a:rPr>
              <a:t>            </a:t>
            </a:r>
            <a:r>
              <a:rPr lang="ru-RU" sz="6200" b="1" dirty="0" smtClean="0">
                <a:solidFill>
                  <a:srgbClr val="C00000"/>
                </a:solidFill>
              </a:rPr>
              <a:t>Солнечные электростанции, построенные в этом году в Саратовской области, получили право на участие в торговле электрической энергией на оптовом рынке и начали поставки энергии в сеть.</a:t>
            </a:r>
          </a:p>
          <a:p>
            <a:pPr>
              <a:buNone/>
            </a:pPr>
            <a:r>
              <a:rPr lang="ru-RU" sz="6200" dirty="0" smtClean="0"/>
              <a:t/>
            </a:r>
            <a:br>
              <a:rPr lang="ru-RU" sz="6200" dirty="0" smtClean="0"/>
            </a:br>
            <a:r>
              <a:rPr lang="ru-RU" sz="6200" dirty="0" smtClean="0"/>
              <a:t> </a:t>
            </a:r>
            <a:endParaRPr lang="ru-RU" sz="6200" dirty="0"/>
          </a:p>
        </p:txBody>
      </p:sp>
      <p:pic>
        <p:nvPicPr>
          <p:cNvPr id="6" name="Содержимое 5" descr="Достраивается вторая в области солнечная электростанция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214818"/>
            <a:ext cx="4038600" cy="211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arhivach.org/storage3/f/9a/f9a0390e726ec6316be9821fe690f35d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643050"/>
            <a:ext cx="385765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babybum.kz/wp-content/uploads/2017/07/b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975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Планы на будущее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600200"/>
            <a:ext cx="3786214" cy="45259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В ближайшие два года в Новоузенском и Питерском районе построят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аналогичные электростанции.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Их мощность составит   45 МВт.</a:t>
            </a:r>
          </a:p>
          <a:p>
            <a:pPr algn="ctr"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  К  2020 году мощность             Саратовских СЭС будет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   увеличена до 100 МВт. </a:t>
            </a:r>
          </a:p>
          <a:p>
            <a:pPr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 Ведется работа по поиску новых инвестиционных площадок в районах области, подходящих для того, чтобы разместить там электростанции.</a:t>
            </a:r>
          </a:p>
          <a:p>
            <a:endParaRPr lang="ru-RU" dirty="0"/>
          </a:p>
        </p:txBody>
      </p:sp>
      <p:pic>
        <p:nvPicPr>
          <p:cNvPr id="6" name="Рисунок 5" descr="http://www.clipartbest.com/cliparts/eiM/76e/eiM76epdT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1571636" cy="133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Возобновляемая энергетика в Саратовской области: уже не фантастика, но еще не индустрия"/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000504"/>
            <a:ext cx="400052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om-saratov.ru/files/pages/10357/1397204501general_pages_11_April_2014_i10357_v_saratovskoi_oblasti_postroy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1357298"/>
            <a:ext cx="395106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1066</Words>
  <Application>Microsoft Office PowerPoint</Application>
  <PresentationFormat>Экран (4:3)</PresentationFormat>
  <Paragraphs>89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Опытом делюсь с коллегами Работа моих учеников   Энергия, век двадцать первый   </vt:lpstr>
      <vt:lpstr>Слайд 2</vt:lpstr>
      <vt:lpstr>Источники электрической энергии</vt:lpstr>
      <vt:lpstr>Экологически чистые источники энергии.</vt:lpstr>
      <vt:lpstr>Возобновляемая энергетика в Саратовской области: уже не фантастика</vt:lpstr>
      <vt:lpstr>Пугачёвская  СЭС</vt:lpstr>
      <vt:lpstr>   Мощности  Пугачевской электростанции хватит, чтобы, например, обеспечить энергией около 3 тыс. частных домов или весь Пугачёвский район.  СЭС будет всю выработанную электроэнергию отдавать в магистральную сеть, откуда потом она уже будет распределяться между потребителями Саратовской области. По такому же принципу будут работать и остальные солнечные электростанции в регионе          Фотографии станции                                          У пульта управления станцией</vt:lpstr>
      <vt:lpstr>Орлово-Гайская СЭС </vt:lpstr>
      <vt:lpstr>Планы на будущее</vt:lpstr>
      <vt:lpstr>Ветряные ЭС.</vt:lpstr>
      <vt:lpstr>Слайд 11</vt:lpstr>
      <vt:lpstr>У возобновляемой энергетики в нашей стране и области большое будущее.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Энергия, век двадцать первый</dc:title>
  <dc:creator>Домашний</dc:creator>
  <cp:lastModifiedBy>Домашний</cp:lastModifiedBy>
  <cp:revision>92</cp:revision>
  <dcterms:created xsi:type="dcterms:W3CDTF">2017-12-07T16:21:20Z</dcterms:created>
  <dcterms:modified xsi:type="dcterms:W3CDTF">2018-02-16T13:23:52Z</dcterms:modified>
</cp:coreProperties>
</file>