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</c:ser>
        <c:axId val="56658176"/>
        <c:axId val="66813952"/>
      </c:barChart>
      <c:catAx>
        <c:axId val="56658176"/>
        <c:scaling>
          <c:orientation val="minMax"/>
        </c:scaling>
        <c:axPos val="b"/>
        <c:tickLblPos val="nextTo"/>
        <c:crossAx val="66813952"/>
        <c:crosses val="autoZero"/>
        <c:auto val="1"/>
        <c:lblAlgn val="ctr"/>
        <c:lblOffset val="100"/>
      </c:catAx>
      <c:valAx>
        <c:axId val="66813952"/>
        <c:scaling>
          <c:orientation val="minMax"/>
        </c:scaling>
        <c:axPos val="l"/>
        <c:majorGridlines/>
        <c:numFmt formatCode="General" sourceLinked="1"/>
        <c:tickLblPos val="nextTo"/>
        <c:crossAx val="56658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мультфильмы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бабушки (дедушки)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книг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axId val="69433600"/>
        <c:axId val="69592192"/>
      </c:barChart>
      <c:catAx>
        <c:axId val="69433600"/>
        <c:scaling>
          <c:orientation val="minMax"/>
        </c:scaling>
        <c:axPos val="b"/>
        <c:tickLblPos val="nextTo"/>
        <c:crossAx val="69592192"/>
        <c:crosses val="autoZero"/>
        <c:auto val="1"/>
        <c:lblAlgn val="ctr"/>
        <c:lblOffset val="100"/>
      </c:catAx>
      <c:valAx>
        <c:axId val="69592192"/>
        <c:scaling>
          <c:orientation val="minMax"/>
        </c:scaling>
        <c:axPos val="l"/>
        <c:majorGridlines/>
        <c:numFmt formatCode="General" sourceLinked="1"/>
        <c:tickLblPos val="nextTo"/>
        <c:crossAx val="69433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К.И.Чуковский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Г.Х.Андерсен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Ш.Перро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</c:ser>
        <c:axId val="69462272"/>
        <c:axId val="69935104"/>
      </c:barChart>
      <c:catAx>
        <c:axId val="69462272"/>
        <c:scaling>
          <c:orientation val="minMax"/>
        </c:scaling>
        <c:axPos val="b"/>
        <c:tickLblPos val="nextTo"/>
        <c:crossAx val="69935104"/>
        <c:crosses val="autoZero"/>
        <c:auto val="1"/>
        <c:lblAlgn val="ctr"/>
        <c:lblOffset val="100"/>
      </c:catAx>
      <c:valAx>
        <c:axId val="69935104"/>
        <c:scaling>
          <c:orientation val="minMax"/>
        </c:scaling>
        <c:axPos val="l"/>
        <c:majorGridlines/>
        <c:numFmt formatCode="General" sourceLinked="1"/>
        <c:tickLblPos val="nextTo"/>
        <c:crossAx val="69462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ib_gallery-114545-b.jpg"/>
          <p:cNvPicPr>
            <a:picLocks noChangeAspect="1"/>
          </p:cNvPicPr>
          <p:nvPr userDrawn="1"/>
        </p:nvPicPr>
        <p:blipFill>
          <a:blip r:embed="rId2" cstate="screen">
            <a:lum bright="21000" contrast="-19000"/>
          </a:blip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714480" y="357142"/>
            <a:ext cx="7286676" cy="6500858"/>
          </a:xfrm>
          <a:prstGeom prst="round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images.jpe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>
            <a:off x="7294164" y="4500570"/>
            <a:ext cx="1564084" cy="2201305"/>
          </a:xfrm>
          <a:prstGeom prst="rect">
            <a:avLst/>
          </a:prstGeom>
        </p:spPr>
      </p:pic>
      <p:pic>
        <p:nvPicPr>
          <p:cNvPr id="9" name="Рисунок 8" descr="b2da4dfda4dfd5bfd2c00f4f03a6ad91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/>
          </a:blip>
          <a:stretch>
            <a:fillRect/>
          </a:stretch>
        </p:blipFill>
        <p:spPr>
          <a:xfrm flipH="1">
            <a:off x="0" y="5143520"/>
            <a:ext cx="1714480" cy="1714480"/>
          </a:xfrm>
          <a:prstGeom prst="rect">
            <a:avLst/>
          </a:prstGeom>
        </p:spPr>
      </p:pic>
      <p:pic>
        <p:nvPicPr>
          <p:cNvPr id="8" name="Рисунок 7" descr="107453922_f4b8250b17d3164140b05c2f532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142844" y="142852"/>
            <a:ext cx="1357322" cy="2056815"/>
          </a:xfrm>
          <a:prstGeom prst="ellipse">
            <a:avLst/>
          </a:prstGeom>
          <a:ln>
            <a:solidFill>
              <a:srgbClr val="0070C0"/>
            </a:solidFill>
          </a:ln>
          <a:scene3d>
            <a:camera prst="orthographicFront"/>
            <a:lightRig rig="glow" dir="t"/>
          </a:scene3d>
          <a:sp3d prstMaterial="softEdge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5143536" cy="16430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428868"/>
            <a:ext cx="4357718" cy="369729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artlib_gallery-114545-b.jpg"/>
          <p:cNvPicPr>
            <a:picLocks noChangeAspect="1"/>
          </p:cNvPicPr>
          <p:nvPr userDrawn="1"/>
        </p:nvPicPr>
        <p:blipFill>
          <a:blip r:embed="rId2" cstate="screen">
            <a:lum bright="21000" contrast="-19000"/>
          </a:blip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8" name="Рисунок 7" descr="107453922_f4b8250b17d3164140b05c2f53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42844" y="142852"/>
            <a:ext cx="1357322" cy="2056815"/>
          </a:xfrm>
          <a:prstGeom prst="ellipse">
            <a:avLst/>
          </a:prstGeom>
          <a:ln>
            <a:solidFill>
              <a:srgbClr val="0070C0"/>
            </a:solidFill>
          </a:ln>
          <a:scene3d>
            <a:camera prst="orthographicFront"/>
            <a:lightRig rig="glow" dir="t"/>
          </a:scene3d>
          <a:sp3d prstMaterial="softEdge"/>
        </p:spPr>
      </p:pic>
      <p:pic>
        <p:nvPicPr>
          <p:cNvPr id="9" name="Рисунок 8" descr="images.jpe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>
            <a:off x="6786578" y="3786190"/>
            <a:ext cx="2071670" cy="2915685"/>
          </a:xfrm>
          <a:prstGeom prst="rect">
            <a:avLst/>
          </a:prstGeom>
        </p:spPr>
      </p:pic>
      <p:pic>
        <p:nvPicPr>
          <p:cNvPr id="10" name="Рисунок 9" descr="b2da4dfda4dfd5bfd2c00f4f03a6ad91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/>
          </a:blip>
          <a:stretch>
            <a:fillRect/>
          </a:stretch>
        </p:blipFill>
        <p:spPr>
          <a:xfrm flipH="1">
            <a:off x="0" y="4786322"/>
            <a:ext cx="2071678" cy="207167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928662" y="357142"/>
            <a:ext cx="7072362" cy="6500858"/>
          </a:xfrm>
          <a:prstGeom prst="round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2043098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8543956" cy="6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5" name="Рисунок 24" descr="artlib_gallery-114545-b.jpg"/>
          <p:cNvPicPr>
            <a:picLocks noChangeAspect="1"/>
          </p:cNvPicPr>
          <p:nvPr userDrawn="1"/>
        </p:nvPicPr>
        <p:blipFill>
          <a:blip r:embed="rId13" cstate="screen">
            <a:lum bright="21000" contrast="-19000"/>
          </a:blip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6" name="Рисунок 25" descr="107453922_f4b8250b17d3164140b05c2f532.jp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214282" y="357166"/>
            <a:ext cx="1571636" cy="2381576"/>
          </a:xfrm>
          <a:prstGeom prst="ellipse">
            <a:avLst/>
          </a:prstGeom>
          <a:ln>
            <a:solidFill>
              <a:srgbClr val="0070C0"/>
            </a:solidFill>
          </a:ln>
          <a:scene3d>
            <a:camera prst="orthographicFront"/>
            <a:lightRig rig="glow" dir="t"/>
          </a:scene3d>
          <a:sp3d prstMaterial="softEdge"/>
        </p:spPr>
      </p:pic>
      <p:pic>
        <p:nvPicPr>
          <p:cNvPr id="27" name="Рисунок 26" descr="293229-52d06-42483571-m750x740-u8a68e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571480"/>
            <a:ext cx="1406749" cy="1700971"/>
          </a:xfrm>
          <a:prstGeom prst="rect">
            <a:avLst/>
          </a:prstGeom>
        </p:spPr>
      </p:pic>
      <p:pic>
        <p:nvPicPr>
          <p:cNvPr id="28" name="Рисунок 27" descr="2121666-29dd9203f8c5f549.jpg"/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000108"/>
            <a:ext cx="2143108" cy="3099149"/>
          </a:xfrm>
          <a:prstGeom prst="rect">
            <a:avLst/>
          </a:prstGeom>
        </p:spPr>
      </p:pic>
      <p:pic>
        <p:nvPicPr>
          <p:cNvPr id="29" name="Рисунок 28" descr="images.jpeg"/>
          <p:cNvPicPr>
            <a:picLocks noChangeAspect="1"/>
          </p:cNvPicPr>
          <p:nvPr userDrawn="1"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"/>
          </a:blip>
          <a:stretch>
            <a:fillRect/>
          </a:stretch>
        </p:blipFill>
        <p:spPr>
          <a:xfrm flipH="1">
            <a:off x="0" y="3857629"/>
            <a:ext cx="2131842" cy="3000372"/>
          </a:xfrm>
          <a:prstGeom prst="rect">
            <a:avLst/>
          </a:prstGeom>
        </p:spPr>
      </p:pic>
      <p:pic>
        <p:nvPicPr>
          <p:cNvPr id="30" name="Рисунок 29" descr="90269061_100430krokodil.jpg"/>
          <p:cNvPicPr>
            <a:picLocks noChangeAspect="1"/>
          </p:cNvPicPr>
          <p:nvPr userDrawn="1"/>
        </p:nvPicPr>
        <p:blipFill>
          <a:blip r:embed="rId1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1000"/>
          </a:blip>
          <a:stretch>
            <a:fillRect/>
          </a:stretch>
        </p:blipFill>
        <p:spPr>
          <a:xfrm flipH="1">
            <a:off x="6072197" y="4214818"/>
            <a:ext cx="3100015" cy="3000372"/>
          </a:xfrm>
          <a:prstGeom prst="rect">
            <a:avLst/>
          </a:prstGeom>
        </p:spPr>
      </p:pic>
      <p:pic>
        <p:nvPicPr>
          <p:cNvPr id="31" name="Рисунок 30" descr="Untitled-2(10).jpg"/>
          <p:cNvPicPr>
            <a:picLocks noChangeAspect="1"/>
          </p:cNvPicPr>
          <p:nvPr userDrawn="1"/>
        </p:nvPicPr>
        <p:blipFill>
          <a:blip r:embed="rId19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5000" contrast="5000"/>
          </a:blip>
          <a:stretch>
            <a:fillRect/>
          </a:stretch>
        </p:blipFill>
        <p:spPr>
          <a:xfrm flipH="1">
            <a:off x="1000100" y="2214554"/>
            <a:ext cx="1895059" cy="1428736"/>
          </a:xfrm>
          <a:prstGeom prst="rect">
            <a:avLst/>
          </a:prstGeom>
        </p:spPr>
      </p:pic>
      <p:pic>
        <p:nvPicPr>
          <p:cNvPr id="32" name="Рисунок 31" descr="b2da4dfda4dfd5bfd2c00f4f03a6ad91.jpg"/>
          <p:cNvPicPr>
            <a:picLocks noChangeAspect="1"/>
          </p:cNvPicPr>
          <p:nvPr userDrawn="1"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/>
          </a:blip>
          <a:stretch>
            <a:fillRect/>
          </a:stretch>
        </p:blipFill>
        <p:spPr>
          <a:xfrm flipH="1">
            <a:off x="2000232" y="4786298"/>
            <a:ext cx="2071702" cy="2071702"/>
          </a:xfrm>
          <a:prstGeom prst="rect">
            <a:avLst/>
          </a:prstGeom>
        </p:spPr>
      </p:pic>
      <p:pic>
        <p:nvPicPr>
          <p:cNvPr id="33" name="Рисунок 32" descr="0_8cf19_4d57fe5_XL.png"/>
          <p:cNvPicPr>
            <a:picLocks noChangeAspect="1"/>
          </p:cNvPicPr>
          <p:nvPr userDrawn="1"/>
        </p:nvPicPr>
        <p:blipFill>
          <a:blip r:embed="rId21" cstate="screen">
            <a:lum bright="-2000" contrast="-4000"/>
          </a:blip>
          <a:stretch>
            <a:fillRect/>
          </a:stretch>
        </p:blipFill>
        <p:spPr>
          <a:xfrm flipH="1">
            <a:off x="5572132" y="285728"/>
            <a:ext cx="1000132" cy="1937302"/>
          </a:xfrm>
          <a:prstGeom prst="rect">
            <a:avLst/>
          </a:prstGeom>
        </p:spPr>
      </p:pic>
      <p:pic>
        <p:nvPicPr>
          <p:cNvPr id="36" name="Рисунок 35" descr="pobierz.php.jpeg"/>
          <p:cNvPicPr>
            <a:picLocks noChangeAspect="1"/>
          </p:cNvPicPr>
          <p:nvPr userDrawn="1"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3428992" y="214290"/>
            <a:ext cx="2095519" cy="1571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88840"/>
            <a:ext cx="4714908" cy="12144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мир старого сказочника»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творчеству К.И. Чуковского)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437112"/>
            <a:ext cx="4429156" cy="15001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Работу выполнили :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Воспитанник: Амелин Егор (6 лет)                                                                                                Руководитель: Гитман Анна Николаевна,                                                                                                              воспитатель МОУ- СОШ№4 г. Маркса                                                                       структурного подразделения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МДОУ- детского сада № 10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Крокодил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1905000" cy="25622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83768" y="2132856"/>
            <a:ext cx="50040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 да был Крокодил,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 улицам ходил,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Папиросы курил,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По-турецки говорил,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Крокодил, Крокодил, Крокодилович!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143536" cy="16430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911281" cy="2473152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67744" y="2420888"/>
            <a:ext cx="51125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Надо, надо умываться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утрам и вечерам,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нечистым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трубочистам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Стыд и срам, стыд и срам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195276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«Муха-цокотуха»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916832"/>
            <a:ext cx="4824536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Муха, Муха-Цокотуха,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Позолоченное брюхо!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Муха по полю пошла,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Муха денежку нашла.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static.ozone.ru/multimedia/books_covers/1003279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821" y="4409814"/>
            <a:ext cx="1798415" cy="23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143536" cy="164307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«Айболит»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08784"/>
            <a:ext cx="2296096" cy="304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3688" y="1628800"/>
            <a:ext cx="58326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пришла к Айболиту лиса: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Ой, меня укусила оса!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пришел к Айболиту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барбос: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курица клюнула в нос.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43536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Путаница»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700808"/>
            <a:ext cx="4357718" cy="36972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Свинки замяукали: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Мяу, мяу!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Кошечки захрюкали: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Хрю, хрю, хрю!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Уточки заквакали: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Ква, ква, ква!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Курочки закрякали: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Кря, кря, кря!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2736304" cy="358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2760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 rot="10800000" flipV="1">
            <a:off x="3563888" y="2060848"/>
            <a:ext cx="41399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нею вилки,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Рюмки да бутылки,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Чашки да ложки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Скачут по дорожке.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764704"/>
            <a:ext cx="4677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«Федорино горе»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214974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ъ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2520280" cy="1417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ЧУКОВСКИЙ\фото\ш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3058" y="4437112"/>
            <a:ext cx="1361749" cy="24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ЧУКОВСКИЙ\фото\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4797152"/>
            <a:ext cx="3023658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esktop\ЧУКОВСКИЙ\фото\л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3151673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user\Desktop\ЧУКОВСКИЙ\фото\ю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16832"/>
            <a:ext cx="19442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user\Desktop\20170307_1027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797152"/>
            <a:ext cx="2398912" cy="1799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user\Desktop\20170307_103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420888"/>
            <a:ext cx="2398912" cy="1799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Users\user\Desktop\20170307_1025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348880"/>
            <a:ext cx="2398912" cy="1799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7272808" cy="44644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Наше исследование показало:</a:t>
            </a:r>
          </a:p>
          <a:p>
            <a:pPr lvl="0">
              <a:buFont typeface="Wingdings" pitchFamily="2" charset="2"/>
              <a:buChar char="ü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динамику роста в речевом развитии; </a:t>
            </a:r>
          </a:p>
          <a:p>
            <a:pPr>
              <a:buFont typeface="Wingdings" pitchFamily="2" charset="2"/>
              <a:buChar char="ü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повышение уровня знаний детей в образовательной области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«Чтение художественной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знакомство детей с жизнью и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творчеством К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Чуковского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закрепление и систематизация знаний сказок и стихов русского писателя.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20688"/>
            <a:ext cx="5616624" cy="5904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я не знал, что так радостно быть стариком,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ни день — мои мысли добрей и светлей.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милого Пушкина, здесь, на осеннем Тверском,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 прощальною жадностью долго смотрю на детей.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усталого, старого, тешит меня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Бесконечная их беготня и возня.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к чему бы и жить нам на этой планете,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круговороте кровавых столетий,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б не они, не вот эти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Глазастые, звонкие дети...»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88840"/>
            <a:ext cx="7200800" cy="369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57232"/>
            <a:ext cx="5929354" cy="10604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«Для ребенка отвратительны сказки и песни с печальным концом. …Ведь счастье для детей – норма жизни, естественное состояние души…»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К.И.Чуковский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http://cs836425.vk.me/v836425862/7b9e/56TBPccGWW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729639" cy="369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928670"/>
            <a:ext cx="5500726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63688" y="908720"/>
            <a:ext cx="71287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общество в меру своей занятости читает всё меньше. Взрослые не придают особого значения чтению детских книг, оказывающих большое влияние на воспитание ребёнка.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чтению книг заменяется просмотром телевизионных программ и всевозможными компьютерными играми.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Слабое знание детьми творчества детских писателей, недопонимание родителями важности ознакомления их с художественной литературой; недостаточное развитие эмоций у детей послужили причиной создания проекта «Путешествие в мир старого сказочника».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476672"/>
            <a:ext cx="6462480" cy="5649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Корнея Ивановича Чуковского.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«Крокодил», «Мойдодыр», «Муха-Цокотуха», «Айболит», «Путаница», «Федорино горе».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к чтению и слушанию сказок К.И. Чуковского совершенствует и развивает ум ребёнка, способствует развитию выразительности речи. У детей развивается устойчивый интерес к чтению книг.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6768752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Цель исследования: </a:t>
            </a:r>
            <a:r>
              <a:rPr lang="ru-RU" dirty="0" smtClean="0"/>
              <a:t>способствовать формированию устойчивого интереса к чтению детских книг, используя сказки К.И. Чуковского.</a:t>
            </a:r>
          </a:p>
          <a:p>
            <a:pPr>
              <a:buNone/>
            </a:pPr>
            <a:r>
              <a:rPr lang="ru-RU" b="1" dirty="0" smtClean="0"/>
              <a:t>Задачи исследования:</a:t>
            </a:r>
            <a:endParaRPr lang="ru-RU" dirty="0" smtClean="0"/>
          </a:p>
          <a:p>
            <a:r>
              <a:rPr lang="ru-RU" dirty="0" smtClean="0"/>
              <a:t>- изучение творчества К.И. Чуковского;</a:t>
            </a:r>
          </a:p>
          <a:p>
            <a:r>
              <a:rPr lang="ru-RU" dirty="0" smtClean="0"/>
              <a:t>-расширение представления детей о сказках, сказочных героях;</a:t>
            </a:r>
          </a:p>
          <a:p>
            <a:r>
              <a:rPr lang="ru-RU" dirty="0" smtClean="0"/>
              <a:t>-воспитание интереса к чтению;</a:t>
            </a:r>
          </a:p>
          <a:p>
            <a:r>
              <a:rPr lang="ru-RU" dirty="0" smtClean="0"/>
              <a:t>-развитие любознательности, творческих способностей, воображения через создание различных игровых ситуаций и заданий;</a:t>
            </a:r>
          </a:p>
          <a:p>
            <a:r>
              <a:rPr lang="ru-RU" dirty="0" smtClean="0"/>
              <a:t>- привлечение родителей к совместному творчеству в рамках </a:t>
            </a:r>
            <a:r>
              <a:rPr lang="ru-RU" b="1" dirty="0" smtClean="0"/>
              <a:t>исследовательской работы </a:t>
            </a:r>
            <a:r>
              <a:rPr lang="ru-RU" i="1" dirty="0" smtClean="0"/>
              <a:t>«</a:t>
            </a:r>
            <a:r>
              <a:rPr lang="ru-RU" dirty="0" smtClean="0"/>
              <a:t>Путешествие в мир старого сказочника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57166"/>
            <a:ext cx="6984776" cy="16430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начале учебного года нами был проведён опрос среди детей и родителей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(дети – 20, родители – 20).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получены следующие результаты: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916832"/>
            <a:ext cx="4357718" cy="369729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Любите ли вы сказки?</a:t>
            </a:r>
          </a:p>
          <a:p>
            <a:pPr>
              <a:buNone/>
            </a:pPr>
            <a:r>
              <a:rPr lang="ru-RU" b="1" dirty="0" smtClean="0"/>
              <a:t>  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75656" y="249289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знакомитесь со сказками?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7704" y="1556792"/>
          <a:ext cx="69127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143536" cy="1643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Каких авторов-сказочников вы знаете?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0" y="1124744"/>
          <a:ext cx="71287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57166"/>
            <a:ext cx="7200800" cy="16430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31 марта – День рождения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Корнея Ивановича Чуковского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(1882—1969</a:t>
            </a:r>
            <a:r>
              <a:rPr lang="ru-RU" dirty="0" smtClean="0"/>
              <a:t>).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556792"/>
            <a:ext cx="7128792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Настоящее имя: Николай Васильевич Корнейчуков.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tdkalejdoskop.ru/items/665253/0/700-n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61759">
            <a:off x="411620" y="2317336"/>
            <a:ext cx="1872208" cy="21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ozone.ru/multimedia/books_covers/1003279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0715">
            <a:off x="2693769" y="2279413"/>
            <a:ext cx="1454357" cy="196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laying-field.ru/img/2015/051809/06097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8036">
            <a:off x="4786631" y="2386675"/>
            <a:ext cx="1459354" cy="20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ing-field.ru/img/2015/051814/131270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13580">
            <a:off x="7012390" y="2454912"/>
            <a:ext cx="1470306" cy="20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062013.imgbb.ru/community/39/398475/5e947aeb4cfc79b87b2776dbfd1029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83398">
            <a:off x="2314412" y="4648226"/>
            <a:ext cx="151893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ymn31.ucoz.ru/_tbkp/tarakanishh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00134">
            <a:off x="4621222" y="4756942"/>
            <a:ext cx="1371717" cy="19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423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«Путешествие в мир старого сказочника» (По творчеству К.И. Чуковского)</vt:lpstr>
      <vt:lpstr>«Для ребенка отвратительны сказки и песни с печальным концом. …Ведь счастье для детей – норма жизни, естественное состояние души…» К.И.Чуковский</vt:lpstr>
      <vt:lpstr>Слайд 3</vt:lpstr>
      <vt:lpstr>Слайд 4</vt:lpstr>
      <vt:lpstr>Слайд 5</vt:lpstr>
      <vt:lpstr>В начале учебного года нами был проведён опрос среди детей и родителей  (дети – 20, родители – 20). Были получены следующие результаты: </vt:lpstr>
      <vt:lpstr>2. Как вы знакомитесь со сказками? </vt:lpstr>
      <vt:lpstr>3. Каких авторов-сказочников вы знаете?</vt:lpstr>
      <vt:lpstr>31 марта – День рождения Корнея Ивановича Чуковского (1882—1969).  </vt:lpstr>
      <vt:lpstr>«Крокодил»</vt:lpstr>
      <vt:lpstr>«Мойдодыр» </vt:lpstr>
      <vt:lpstr>«Муха-цокотуха» </vt:lpstr>
      <vt:lpstr>«Айболит»</vt:lpstr>
      <vt:lpstr>«Путаница»</vt:lpstr>
      <vt:lpstr>Слайд 15</vt:lpstr>
      <vt:lpstr>Слайд 16</vt:lpstr>
      <vt:lpstr>Заключение 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modified xsi:type="dcterms:W3CDTF">2017-04-02T10:22:41Z</dcterms:modified>
</cp:coreProperties>
</file>