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85" r:id="rId11"/>
    <p:sldId id="264" r:id="rId12"/>
    <p:sldId id="267" r:id="rId13"/>
    <p:sldId id="270" r:id="rId14"/>
    <p:sldId id="265" r:id="rId15"/>
    <p:sldId id="266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68" r:id="rId27"/>
    <p:sldId id="269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2003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4005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6008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8010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0013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2016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4018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6021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7DEA4-82D9-4F80-8825-30402BCF6B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080AA-CE37-495F-99A1-2133E17A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080AA-CE37-495F-99A1-2133E17A57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4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1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6375"/>
            <a:ext cx="6019801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20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4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6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8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00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2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4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6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0151"/>
            <a:ext cx="4038601" cy="339407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1" cy="339407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9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03" indent="0">
              <a:buNone/>
              <a:defRPr sz="2200" b="1"/>
            </a:lvl2pPr>
            <a:lvl3pPr marL="1024005" indent="0">
              <a:buNone/>
              <a:defRPr sz="2000" b="1"/>
            </a:lvl3pPr>
            <a:lvl4pPr marL="1536008" indent="0">
              <a:buNone/>
              <a:defRPr sz="1800" b="1"/>
            </a:lvl4pPr>
            <a:lvl5pPr marL="2048010" indent="0">
              <a:buNone/>
              <a:defRPr sz="1800" b="1"/>
            </a:lvl5pPr>
            <a:lvl6pPr marL="2560013" indent="0">
              <a:buNone/>
              <a:defRPr sz="1800" b="1"/>
            </a:lvl6pPr>
            <a:lvl7pPr marL="3072016" indent="0">
              <a:buNone/>
              <a:defRPr sz="1800" b="1"/>
            </a:lvl7pPr>
            <a:lvl8pPr marL="3584018" indent="0">
              <a:buNone/>
              <a:defRPr sz="1800" b="1"/>
            </a:lvl8pPr>
            <a:lvl9pPr marL="409602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9" cy="3951289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4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03" indent="0">
              <a:buNone/>
              <a:defRPr sz="2200" b="1"/>
            </a:lvl2pPr>
            <a:lvl3pPr marL="1024005" indent="0">
              <a:buNone/>
              <a:defRPr sz="2000" b="1"/>
            </a:lvl3pPr>
            <a:lvl4pPr marL="1536008" indent="0">
              <a:buNone/>
              <a:defRPr sz="1800" b="1"/>
            </a:lvl4pPr>
            <a:lvl5pPr marL="2048010" indent="0">
              <a:buNone/>
              <a:defRPr sz="1800" b="1"/>
            </a:lvl5pPr>
            <a:lvl6pPr marL="2560013" indent="0">
              <a:buNone/>
              <a:defRPr sz="1800" b="1"/>
            </a:lvl6pPr>
            <a:lvl7pPr marL="3072016" indent="0">
              <a:buNone/>
              <a:defRPr sz="1800" b="1"/>
            </a:lvl7pPr>
            <a:lvl8pPr marL="3584018" indent="0">
              <a:buNone/>
              <a:defRPr sz="1800" b="1"/>
            </a:lvl8pPr>
            <a:lvl9pPr marL="409602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4"/>
            <a:ext cx="4041774" cy="3951289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4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49" cy="585311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2003" indent="0">
              <a:buNone/>
              <a:defRPr sz="1400"/>
            </a:lvl2pPr>
            <a:lvl3pPr marL="1024005" indent="0">
              <a:buNone/>
              <a:defRPr sz="1100"/>
            </a:lvl3pPr>
            <a:lvl4pPr marL="1536008" indent="0">
              <a:buNone/>
              <a:defRPr sz="1000"/>
            </a:lvl4pPr>
            <a:lvl5pPr marL="2048010" indent="0">
              <a:buNone/>
              <a:defRPr sz="1000"/>
            </a:lvl5pPr>
            <a:lvl6pPr marL="2560013" indent="0">
              <a:buNone/>
              <a:defRPr sz="1000"/>
            </a:lvl6pPr>
            <a:lvl7pPr marL="3072016" indent="0">
              <a:buNone/>
              <a:defRPr sz="1000"/>
            </a:lvl7pPr>
            <a:lvl8pPr marL="3584018" indent="0">
              <a:buNone/>
              <a:defRPr sz="1000"/>
            </a:lvl8pPr>
            <a:lvl9pPr marL="409602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2003" indent="0">
              <a:buNone/>
              <a:defRPr sz="3100"/>
            </a:lvl2pPr>
            <a:lvl3pPr marL="1024005" indent="0">
              <a:buNone/>
              <a:defRPr sz="2700"/>
            </a:lvl3pPr>
            <a:lvl4pPr marL="1536008" indent="0">
              <a:buNone/>
              <a:defRPr sz="2200"/>
            </a:lvl4pPr>
            <a:lvl5pPr marL="2048010" indent="0">
              <a:buNone/>
              <a:defRPr sz="2200"/>
            </a:lvl5pPr>
            <a:lvl6pPr marL="2560013" indent="0">
              <a:buNone/>
              <a:defRPr sz="2200"/>
            </a:lvl6pPr>
            <a:lvl7pPr marL="3072016" indent="0">
              <a:buNone/>
              <a:defRPr sz="2200"/>
            </a:lvl7pPr>
            <a:lvl8pPr marL="3584018" indent="0">
              <a:buNone/>
              <a:defRPr sz="2200"/>
            </a:lvl8pPr>
            <a:lvl9pPr marL="409602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2003" indent="0">
              <a:buNone/>
              <a:defRPr sz="1400"/>
            </a:lvl2pPr>
            <a:lvl3pPr marL="1024005" indent="0">
              <a:buNone/>
              <a:defRPr sz="1100"/>
            </a:lvl3pPr>
            <a:lvl4pPr marL="1536008" indent="0">
              <a:buNone/>
              <a:defRPr sz="1000"/>
            </a:lvl4pPr>
            <a:lvl5pPr marL="2048010" indent="0">
              <a:buNone/>
              <a:defRPr sz="1000"/>
            </a:lvl5pPr>
            <a:lvl6pPr marL="2560013" indent="0">
              <a:buNone/>
              <a:defRPr sz="1000"/>
            </a:lvl6pPr>
            <a:lvl7pPr marL="3072016" indent="0">
              <a:buNone/>
              <a:defRPr sz="1000"/>
            </a:lvl7pPr>
            <a:lvl8pPr marL="3584018" indent="0">
              <a:buNone/>
              <a:defRPr sz="1000"/>
            </a:lvl8pPr>
            <a:lvl9pPr marL="409602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2401" tIns="51200" rIns="102401" bIns="512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02401" tIns="51200" rIns="102401" bIns="512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102401" tIns="51200" rIns="102401" bIns="5120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A80FC-4ACF-4B02-9ED1-87977E0E0847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0"/>
            <a:ext cx="2895600" cy="365126"/>
          </a:xfrm>
          <a:prstGeom prst="rect">
            <a:avLst/>
          </a:prstGeom>
        </p:spPr>
        <p:txBody>
          <a:bodyPr vert="horz" lIns="102401" tIns="51200" rIns="102401" bIns="5120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102401" tIns="51200" rIns="102401" bIns="5120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897D1-2845-4557-9B0C-8F25DBF5AC4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400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02" indent="-384002" algn="l" defTabSz="10240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2004" indent="-320002" algn="l" defTabSz="102400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indent="-256001" algn="l" defTabSz="10240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009" indent="-256001" algn="l" defTabSz="102400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11" indent="-256001" algn="l" defTabSz="102400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6014" indent="-256001" algn="l" defTabSz="10240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016" indent="-256001" algn="l" defTabSz="10240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19" indent="-256001" algn="l" defTabSz="10240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22" indent="-256001" algn="l" defTabSz="10240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03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005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08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010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013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016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018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021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-3060848" y="0"/>
            <a:ext cx="12889433" cy="4320479"/>
          </a:xfrm>
        </p:spPr>
        <p:txBody>
          <a:bodyPr anchor="t">
            <a:noAutofit/>
          </a:bodyPr>
          <a:lstStyle/>
          <a:p>
            <a:pPr marL="2700655">
              <a:spcAft>
                <a:spcPts val="0"/>
              </a:spcAft>
            </a:pPr>
            <a:r>
              <a:rPr lang="ru-RU" sz="2400" b="1" dirty="0"/>
              <a:t>Муниципальная научно-практическая конференция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предметов  естественного цикла «Первые ступени</a:t>
            </a:r>
            <a:r>
              <a:rPr lang="ru-RU" sz="2400" dirty="0"/>
              <a:t>»</a:t>
            </a:r>
            <a:br>
              <a:rPr lang="ru-RU" sz="2400" dirty="0"/>
            </a:br>
            <a:r>
              <a:rPr lang="ru-RU" sz="2400" b="1" dirty="0"/>
              <a:t>среди обучающихся </a:t>
            </a:r>
            <a:r>
              <a:rPr lang="ru-RU" sz="2400" b="1" dirty="0" smtClean="0"/>
              <a:t>7- </a:t>
            </a:r>
            <a:r>
              <a:rPr lang="ru-RU" sz="2400" b="1" dirty="0"/>
              <a:t>11 классов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общеобразовательных учреждений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муниципального образования «Город Саратов»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Тема: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«Легко ли быть первоклассником</a:t>
            </a:r>
            <a:r>
              <a:rPr lang="ru-RU" sz="2400" b="1" dirty="0" smtClean="0"/>
              <a:t>?».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                                                      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Выполнил: обучающийся 8 «А» класса</a:t>
            </a:r>
            <a:br>
              <a:rPr lang="ru-RU" sz="2200" dirty="0" smtClean="0">
                <a:latin typeface="Times New Roman"/>
                <a:ea typeface="Calibri"/>
                <a:cs typeface="Times New Roman"/>
              </a:rPr>
            </a:b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                       МОУ «СОШ №106»                                                                                                                                                                   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              Груздев Артем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>                                                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Домашний адрес: индекс 410001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>                             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ул.  Огородная  д.   кв.  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                                               Контактный телефон: 89658853510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                            Научный руководитель: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                                                   учитель биологии МОУ «СОШ №106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                                     </a:t>
            </a:r>
            <a:r>
              <a:rPr lang="ru-RU" sz="2200" dirty="0" err="1" smtClean="0">
                <a:latin typeface="Times New Roman"/>
                <a:ea typeface="Calibri"/>
                <a:cs typeface="Times New Roman"/>
              </a:rPr>
              <a:t>Сеферова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Ирина Николаевна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latin typeface="Times New Roman"/>
                <a:ea typeface="Calibri"/>
                <a:cs typeface="Times New Roman"/>
              </a:rPr>
              <a:t>                                               Контактный телефон:89271231241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/>
              <a:t>Саратов</a:t>
            </a:r>
            <a:br>
              <a:rPr lang="ru-RU" sz="2400" dirty="0"/>
            </a:br>
            <a:r>
              <a:rPr lang="ru-RU" sz="2400" dirty="0"/>
              <a:t>2015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Рисунок 3" descr="Школьница с рюкзаком: как выбрать рюкзак для первоклассн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3960440" cy="264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1\DSC01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2" y="1052736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читель\Desktop\1\DSC01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157192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  Упражнение </a:t>
            </a:r>
            <a:r>
              <a:rPr lang="ru-RU" sz="2800" b="1" dirty="0"/>
              <a:t>“Зеркало</a:t>
            </a:r>
            <a:r>
              <a:rPr lang="ru-RU" sz="2800" b="1" dirty="0" smtClean="0"/>
              <a:t>”</a:t>
            </a:r>
            <a:r>
              <a:rPr lang="ru-RU" sz="2800" dirty="0" smtClean="0"/>
              <a:t>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Преподаватель стоит напротив учащихся (один из учеников стоит напротив класса). Ребята четко копируют движения которые им показывает ведущий.</a:t>
            </a:r>
          </a:p>
        </p:txBody>
      </p:sp>
      <p:pic>
        <p:nvPicPr>
          <p:cNvPr id="21506" name="Picture 2" descr="Зеркало - Школа Ораторского Мастерства Болсунова Оле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752528" cy="423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                                              </a:t>
            </a:r>
            <a:r>
              <a:rPr lang="ru-RU" sz="3200" b="1" dirty="0" smtClean="0"/>
              <a:t>Исследование</a:t>
            </a:r>
            <a:r>
              <a:rPr lang="ru-RU" sz="3200" b="1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i="1" dirty="0"/>
              <a:t>    Мы взвесили вес рюкзака со всеми школьными принадлежностями и вес ребят из 1-х классов, которым всё это принадлежит</a:t>
            </a:r>
            <a:r>
              <a:rPr lang="ru-RU" sz="2400" b="1" i="1" dirty="0" smtClean="0"/>
              <a:t>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 результате исследования мы установили, что</a:t>
            </a:r>
            <a:r>
              <a:rPr lang="ru-RU" sz="2000" dirty="0" smtClean="0"/>
              <a:t>,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Вес пустого рюкзака в среднем – чуть меньше 1 кг</a:t>
            </a:r>
            <a:br>
              <a:rPr lang="ru-RU" sz="2000" dirty="0"/>
            </a:br>
            <a:r>
              <a:rPr lang="ru-RU" sz="2000" dirty="0"/>
              <a:t>Вес полного рюкзака должен быть 1.5 – 2 кг</a:t>
            </a:r>
            <a:br>
              <a:rPr lang="ru-RU" sz="2000" dirty="0"/>
            </a:br>
            <a:r>
              <a:rPr lang="ru-RU" sz="2000" dirty="0"/>
              <a:t>Вес рюкзаков с принадлежностями в среднем – 2. 65 кг</a:t>
            </a:r>
            <a:br>
              <a:rPr lang="ru-RU" sz="2000" dirty="0"/>
            </a:br>
            <a:r>
              <a:rPr lang="ru-RU" sz="2000" dirty="0"/>
              <a:t>Вес первоклассников в среднем – 27 кг</a:t>
            </a:r>
            <a:br>
              <a:rPr lang="ru-RU" sz="2000" dirty="0"/>
            </a:br>
            <a:r>
              <a:rPr lang="ru-RU" sz="2000" dirty="0"/>
              <a:t>% веса рюкзака от веса ребёнка в среднем – 10. 15%</a:t>
            </a:r>
            <a:br>
              <a:rPr lang="ru-RU" sz="2000" dirty="0"/>
            </a:br>
            <a:r>
              <a:rPr lang="ru-RU" sz="2000" b="1" i="1" dirty="0"/>
              <a:t>ВЫВОД: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b="1" dirty="0"/>
              <a:t> </a:t>
            </a:r>
            <a:r>
              <a:rPr lang="ru-RU" sz="2000" dirty="0"/>
              <a:t>Первоклассники носят на своих плечах вес тяжелее рекомендованного учёными. Это связано с несколькими причинами:</a:t>
            </a:r>
            <a:br>
              <a:rPr lang="ru-RU" sz="2000" dirty="0"/>
            </a:br>
            <a:r>
              <a:rPr lang="ru-RU" sz="2000" dirty="0"/>
              <a:t>Чрезмерное количество школьных принадлежностей.</a:t>
            </a:r>
            <a:br>
              <a:rPr lang="ru-RU" sz="2000" dirty="0"/>
            </a:br>
            <a:r>
              <a:rPr lang="ru-RU" sz="2000" dirty="0"/>
              <a:t>Лишние вещи в рюкзаках.</a:t>
            </a:r>
            <a:br>
              <a:rPr lang="ru-RU" sz="2000" dirty="0"/>
            </a:br>
            <a:r>
              <a:rPr lang="ru-RU" sz="2000" dirty="0"/>
              <a:t>Большой вес самого рюкзака.</a:t>
            </a:r>
            <a:r>
              <a:rPr lang="ru-RU" sz="2000" b="1" dirty="0"/>
              <a:t>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Процент веса рюкзака от веса ребёнка должен быть 10%, но не смотрите на незначительное превышение этой цифры, ведь если вы присмотритесь к таблице, то увидите, что колебание веса и ребёнка, и рюкзака имеет место быть.</a:t>
            </a:r>
            <a:r>
              <a:rPr lang="ru-RU" sz="2000" b="1" dirty="0"/>
              <a:t>                        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Наши первоклассники</a:t>
            </a:r>
            <a:endParaRPr lang="ru-RU" sz="2800" dirty="0"/>
          </a:p>
        </p:txBody>
      </p:sp>
      <p:pic>
        <p:nvPicPr>
          <p:cNvPr id="26626" name="Picture 2" descr="C:\Users\User\Desktop\1\DSC01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4"/>
          <a:ext cx="9144000" cy="7117485"/>
        </p:xfrm>
        <a:graphic>
          <a:graphicData uri="http://schemas.openxmlformats.org/drawingml/2006/table">
            <a:tbl>
              <a:tblPr/>
              <a:tblGrid>
                <a:gridCol w="2492806"/>
                <a:gridCol w="1704437"/>
                <a:gridCol w="1705363"/>
                <a:gridCol w="1568418"/>
                <a:gridCol w="1672976"/>
              </a:tblGrid>
              <a:tr h="738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ФАМИЛИЯ,ИМЯ УЧЕНИКА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ВЕС ПУСТОГО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РЮКЗАКА (КГ)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ВЕС РЮКЗАКА С ВЕЩАМИ (КГ)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ВЕС СОБСТВЕН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НЫЙ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(КГ)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 ВЕСА РЮКЗАКА ОТ ВЕСА РЕБЁНКА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Петренко Данил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Петрунькин Никита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Безруков Илья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Вербич Александр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Дмитриева Диана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12. 5%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Иванов Миша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Кирпичёв Виталий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Иванов Данил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Кузьмин Вадим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Кузьмин Егор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Мислова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Яна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Решетняк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Дарья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Русмеева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Дарья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Агеева Ксения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Егоров Степан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Ежов Влад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7. 5%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Коннова Лена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Лебедев Кирилл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0.65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Полякова Полина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Родионов Данил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Снаткин Никита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Фукс Мария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Шмаль Олег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12. 5%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Северная Катя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Ананян Элина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Сергета Вика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492806"/>
                <a:gridCol w="1704437"/>
                <a:gridCol w="1705363"/>
                <a:gridCol w="1568418"/>
                <a:gridCol w="1672976"/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Минаева Маша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Попова Надя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10. 5%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Сергеев Лёня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0.95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Саляхова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Амина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Титков Андрей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3. 5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31. 5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Курбатов Рома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0.65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8. 5%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Ширшова Аня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13.5%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Лежнёва Таня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11.5%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Левина Вера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13.5%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Брысков Лёша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Темекуев Назир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Крестин Дима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Гатаулина Алина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23. 5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Бенелиев Тимур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Варникова Юля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11.5%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Голоеова Вика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Косьянов Вадим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31. 5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Питерина Таня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Смирнов Никита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Сороковик Данил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Томилин Денис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Хомченко Оля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0.65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45. 5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Гузь Диана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Щетинин Никита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78" marR="32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Взвешивание первоклассников</a:t>
            </a:r>
            <a:endParaRPr lang="ru-RU" sz="4000" dirty="0"/>
          </a:p>
        </p:txBody>
      </p:sp>
      <p:pic>
        <p:nvPicPr>
          <p:cNvPr id="27650" name="Picture 2" descr="C:\Users\User\Desktop\1\DSC01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726457">
            <a:off x="-113291" y="1841154"/>
            <a:ext cx="4902784" cy="367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User\Desktop\1\DSC01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1\DSC01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294596">
            <a:off x="316766" y="1434961"/>
            <a:ext cx="4728580" cy="354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User\Desktop\1\DSC0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1\DSC01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657657">
            <a:off x="-184194" y="1277041"/>
            <a:ext cx="5751587" cy="431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User\Desktop\1\DSC01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1\DSC01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918044">
            <a:off x="3448332" y="1233190"/>
            <a:ext cx="5638073" cy="422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Users\User\Desktop\1\DSC01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15816" y="1340768"/>
            <a:ext cx="5997352" cy="1143000"/>
          </a:xfrm>
        </p:spPr>
        <p:txBody>
          <a:bodyPr>
            <a:noAutofit/>
          </a:bodyPr>
          <a:lstStyle/>
          <a:p>
            <a:pPr algn="r"/>
            <a:r>
              <a:rPr lang="ru-RU" sz="2400" dirty="0"/>
              <a:t>Рано или поздно дети вырастают, и приходит время собираться в школу. Это очень ответственный момент и подходить к выбору школьных принадлежностей стоит с большой ответственностью и внимательностью. </a:t>
            </a:r>
          </a:p>
        </p:txBody>
      </p:sp>
      <p:pic>
        <p:nvPicPr>
          <p:cNvPr id="2050" name="Picture 2" descr="Рюкзак Loap GOUTEE городские рюкзаки Рюкзаки Снаряжение rest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3194720" cy="319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БайкПо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01008"/>
            <a:ext cx="3168352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Взвешиваем нагруженные рюкзаки</a:t>
            </a:r>
            <a:endParaRPr lang="ru-RU" sz="4000" dirty="0"/>
          </a:p>
        </p:txBody>
      </p:sp>
      <p:pic>
        <p:nvPicPr>
          <p:cNvPr id="1026" name="Picture 2" descr="C:\Users\Учитель\Desktop\1\DSC01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1\DSC01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182211" cy="313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1\DSC01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269334"/>
            <a:ext cx="4244409" cy="31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1\DSC01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224389" cy="31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1\DSC01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1\DSC01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6" y="278092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Взвешиваем пустые рюкзаки</a:t>
            </a:r>
            <a:endParaRPr lang="ru-RU" sz="4000" dirty="0"/>
          </a:p>
        </p:txBody>
      </p:sp>
      <p:pic>
        <p:nvPicPr>
          <p:cNvPr id="4098" name="Picture 2" descr="C:\Users\Учитель\Desktop\1\DSC01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3" y="134076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1\DSC01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1\DSC01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847356" cy="5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итель\Desktop\1\DSC01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1\DSC01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4" y="256490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читель\Desktop\1\DSC01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07" y="90872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/>
              <a:t>Советы по </a:t>
            </a:r>
            <a:r>
              <a:rPr lang="ru-RU" sz="2800" b="1" i="1" dirty="0" smtClean="0"/>
              <a:t>выбору ранца.</a:t>
            </a:r>
            <a:br>
              <a:rPr lang="ru-RU" sz="2800" b="1" i="1" dirty="0" smtClean="0"/>
            </a:br>
            <a:r>
              <a:rPr lang="ru-RU" sz="2800" b="1" i="1" dirty="0" smtClean="0"/>
              <a:t> Каким </a:t>
            </a:r>
            <a:r>
              <a:rPr lang="ru-RU" sz="2800" b="1" i="1" dirty="0"/>
              <a:t>должен быть ранец первоклассника?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3554" name="Picture 2" descr="Сумки и кошельки Сумки Сумки и кошель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112568" cy="507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b="1" i="1" dirty="0" smtClean="0"/>
              <a:t>Выводы</a:t>
            </a:r>
            <a:endParaRPr lang="ru-RU" b="1" i="1" dirty="0"/>
          </a:p>
        </p:txBody>
      </p:sp>
      <p:pic>
        <p:nvPicPr>
          <p:cNvPr id="31746" name="Picture 2" descr="Банк Обоев: обои Старые письмa и часы карманные, фото - Обои для рабочего стола Старые письмa и часы карманные фото - Раздел о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2" cy="523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prstTxWarp prst="textArchDown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endParaRPr lang="ru-RU" sz="6000" b="1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2770" name="Picture 2" descr="Картинки - Страница 19 - Фор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976664" cy="479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404664"/>
            <a:ext cx="151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Рюкзак</a:t>
            </a:r>
            <a:endParaRPr lang="ru-RU" sz="3200" dirty="0"/>
          </a:p>
        </p:txBody>
      </p:sp>
      <p:pic>
        <p:nvPicPr>
          <p:cNvPr id="1026" name="Picture 2" descr="Арт. Д343 Рюкзак Dolly производство Харьков Украина цена 268.9 грн куп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48880"/>
            <a:ext cx="4392488" cy="400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Рюкзак – это мягкая, объемная сумка, имеющая несколько отделений (обычно 2-3), легкая и удобная.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sz="3200" b="1" i="1" dirty="0"/>
              <a:t>Ранец</a:t>
            </a:r>
            <a:endParaRPr lang="ru-RU" sz="3200" dirty="0"/>
          </a:p>
        </p:txBody>
      </p:sp>
      <p:pic>
        <p:nvPicPr>
          <p:cNvPr id="16386" name="Picture 2" descr="T-7910/F04 Ранец школ. &quot;Goal&quot; ортоп.спинка, с ножками, боковыми карман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56944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292494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/>
              <a:t>Ранец – это усовершенствованный рюкзак, у него жесткая конструкция, также две лямки, что позволяет надевать его на плечи.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Портфель</a:t>
            </a:r>
            <a:endParaRPr lang="ru-RU" sz="3200" dirty="0"/>
          </a:p>
        </p:txBody>
      </p:sp>
      <p:pic>
        <p:nvPicPr>
          <p:cNvPr id="17410" name="Picture 2" descr="Портфель CONTRASTE - Портфели S.T.Dupont - В магазине Онлайн трей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03898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924944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Портфель</a:t>
            </a:r>
            <a:r>
              <a:rPr lang="ru-RU" sz="3200" dirty="0" smtClean="0"/>
              <a:t> </a:t>
            </a:r>
            <a:r>
              <a:rPr lang="ru-RU" sz="3200" dirty="0"/>
              <a:t>имеет одну лямку и его приходится носить на одном плече – это чревато искривлением позвоночника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Неправильный портфель, закруженный книжками, тетрадями, пеналами и прочими необходимыми школьными штучками, становится причиной серьёзных проблем со здоровьем</a:t>
            </a:r>
          </a:p>
        </p:txBody>
      </p:sp>
      <p:pic>
        <p:nvPicPr>
          <p:cNvPr id="18434" name="Picture 2" descr="Все о здор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5472608" cy="400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800" dirty="0"/>
              <a:t>Для современных школьников характерны малоподвижный образ жизни и длительная статическая сидячая работа. С утра до позднего вечера они сидят за тетрадями и учебниками, компьютерами сначала на уроках в школе, а потом и дома. </a:t>
            </a:r>
          </a:p>
        </p:txBody>
      </p:sp>
      <p:pic>
        <p:nvPicPr>
          <p:cNvPr id="19458" name="Picture 2" descr="Сколиоз и сутулость: проблемы современных школьников :: Другое :: Про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52835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800" dirty="0"/>
              <a:t>В положении стоя правильность осанки можно проверить, прислонившись к стене, тело должно касаться опоры 4-мя точками: пятками, затылком, лопатками и ягодицами.</a:t>
            </a:r>
          </a:p>
        </p:txBody>
      </p:sp>
      <p:pic>
        <p:nvPicPr>
          <p:cNvPr id="20482" name="Picture 2" descr="Физическое воспитание детей младшего школьного возраста Страница 27 Онлайн-библио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27513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Проверка осанки у первоклассников</a:t>
            </a:r>
            <a:endParaRPr lang="ru-RU" sz="4000" dirty="0"/>
          </a:p>
        </p:txBody>
      </p:sp>
      <p:pic>
        <p:nvPicPr>
          <p:cNvPr id="7170" name="Picture 2" descr="C:\Users\Учитель\Desktop\1\DSC01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читель\Desktop\1\DSC01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63" y="1628800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217</TotalTime>
  <Words>618</Words>
  <Application>Microsoft Office PowerPoint</Application>
  <PresentationFormat>Экран (4:3)</PresentationFormat>
  <Paragraphs>280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Муниципальная научно-практическая конференция предметов  естественного цикла «Первые ступени» среди обучающихся 7- 11 классов общеобразовательных учреждений муниципального образования «Город Саратов» Тема: «Легко ли быть первоклассником?».                                                              Выполнил: обучающийся 8 «А» класса                         МОУ «СОШ №106»                                                                                                                                                                                   Груздев Артем                                                  Домашний адрес: индекс 410001                               ул.  Огородная  д.   кв.                                                   Контактный телефон: 89658853510                              Научный руководитель:                                                     учитель биологии МОУ «СОШ №106                                       Сеферова Ирина Николаевна                                                Контактный телефон:89271231241 Саратов 2015 </vt:lpstr>
      <vt:lpstr>Рано или поздно дети вырастают, и приходит время собираться в школу. Это очень ответственный момент и подходить к выбору школьных принадлежностей стоит с большой ответственностью и внимательностью. </vt:lpstr>
      <vt:lpstr>Презентация PowerPoint</vt:lpstr>
      <vt:lpstr>Ранец</vt:lpstr>
      <vt:lpstr>Портфель</vt:lpstr>
      <vt:lpstr>Неправильный портфель, закруженный книжками, тетрадями, пеналами и прочими необходимыми школьными штучками, становится причиной серьёзных проблем со здоровьем</vt:lpstr>
      <vt:lpstr>Для современных школьников характерны малоподвижный образ жизни и длительная статическая сидячая работа. С утра до позднего вечера они сидят за тетрадями и учебниками, компьютерами сначала на уроках в школе, а потом и дома. </vt:lpstr>
      <vt:lpstr>В положении стоя правильность осанки можно проверить, прислонившись к стене, тело должно касаться опоры 4-мя точками: пятками, затылком, лопатками и ягодицами.</vt:lpstr>
      <vt:lpstr>Проверка осанки у первоклассников</vt:lpstr>
      <vt:lpstr>Презентация PowerPoint</vt:lpstr>
      <vt:lpstr>    Упражнение “Зеркало”.  Преподаватель стоит напротив учащихся (один из учеников стоит напротив класса). Ребята четко копируют движения которые им показывает ведущий.</vt:lpstr>
      <vt:lpstr>                                              Исследование.     Мы взвесили вес рюкзака со всеми школьными принадлежностями и вес ребят из 1-х классов, которым всё это принадлежит.  В результате исследования мы установили, что,  Вес пустого рюкзака в среднем – чуть меньше 1 кг Вес полного рюкзака должен быть 1.5 – 2 кг Вес рюкзаков с принадлежностями в среднем – 2. 65 кг Вес первоклассников в среднем – 27 кг % веса рюкзака от веса ребёнка в среднем – 10. 15% ВЫВОД:   Первоклассники носят на своих плечах вес тяжелее рекомендованного учёными. Это связано с несколькими причинами: Чрезмерное количество школьных принадлежностей. Лишние вещи в рюкзаках. Большой вес самого рюкзака.    Процент веса рюкзака от веса ребёнка должен быть 10%, но не смотрите на незначительное превышение этой цифры, ведь если вы присмотритесь к таблице, то увидите, что колебание веса и ребёнка, и рюкзака имеет место быть.                           </vt:lpstr>
      <vt:lpstr>Наши первоклассники</vt:lpstr>
      <vt:lpstr>Презентация PowerPoint</vt:lpstr>
      <vt:lpstr>Презентация PowerPoint</vt:lpstr>
      <vt:lpstr>Взвешивание первоклассников</vt:lpstr>
      <vt:lpstr>Презентация PowerPoint</vt:lpstr>
      <vt:lpstr>Презентация PowerPoint</vt:lpstr>
      <vt:lpstr>Презентация PowerPoint</vt:lpstr>
      <vt:lpstr>Взвешиваем нагруженные рюкзаки</vt:lpstr>
      <vt:lpstr>Презентация PowerPoint</vt:lpstr>
      <vt:lpstr>Презентация PowerPoint</vt:lpstr>
      <vt:lpstr>Взвешиваем пустые рюкзаки</vt:lpstr>
      <vt:lpstr>Презентация PowerPoint</vt:lpstr>
      <vt:lpstr>Презентация PowerPoint</vt:lpstr>
      <vt:lpstr>Советы по выбору ранца.  Каким должен быть ранец первоклассника? 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научно-практическая конференция предметов  естественного цикла «Первые ступени» среди обучающихся 5- 11 классов общеобразовательных учреждений муниципального образования «Город Саратов» Тема: «Легко ли быть первоклассником?».                                                                    Выполнил: обучающийся 8 «А» класса                                                                                                                                                    МОУ «СОШ №106»               Груздев Артем Домашний адрес: индекс 410001 ул.  Огородная  д.   кв.                                                   Контактный телефон: 89658853510                                                              Научный руководитель:                                                     учитель биологии МОУ «СОШ №106                                       Сеферова  Ирина Николаевна                                                Контактный телефон:89271231241  Саратов 2015</dc:title>
  <dc:creator>User</dc:creator>
  <cp:lastModifiedBy>Учитель</cp:lastModifiedBy>
  <cp:revision>21</cp:revision>
  <dcterms:created xsi:type="dcterms:W3CDTF">2015-04-05T17:56:00Z</dcterms:created>
  <dcterms:modified xsi:type="dcterms:W3CDTF">2015-04-06T08:31:38Z</dcterms:modified>
</cp:coreProperties>
</file>