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9" r:id="rId4"/>
    <p:sldId id="283" r:id="rId5"/>
    <p:sldId id="261" r:id="rId6"/>
    <p:sldId id="280" r:id="rId7"/>
    <p:sldId id="281" r:id="rId8"/>
    <p:sldId id="262" r:id="rId9"/>
    <p:sldId id="263" r:id="rId10"/>
    <p:sldId id="264" r:id="rId11"/>
    <p:sldId id="266" r:id="rId12"/>
    <p:sldId id="268" r:id="rId13"/>
    <p:sldId id="286" r:id="rId14"/>
    <p:sldId id="287" r:id="rId15"/>
    <p:sldId id="269" r:id="rId16"/>
    <p:sldId id="270" r:id="rId17"/>
    <p:sldId id="285"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D7700-39E0-4599-A8C4-0D9F898B691A}" type="datetimeFigureOut">
              <a:rPr lang="ru-RU" smtClean="0"/>
              <a:pPr/>
              <a:t>06.11.2017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B9912-E028-46A5-B79F-742DB51ED85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BB9912-E028-46A5-B79F-742DB51ED857}"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BB9912-E028-46A5-B79F-742DB51ED857}"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BB9912-E028-46A5-B79F-742DB51ED857}"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BB9912-E028-46A5-B79F-742DB51ED857}"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BB9912-E028-46A5-B79F-742DB51ED857}" type="slidenum">
              <a:rPr lang="ru-RU" smtClean="0"/>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BB9912-E028-46A5-B79F-742DB51ED857}"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43B5FAA7-5E56-4044-B97A-5BDB0FA6BE3A}" type="datetimeFigureOut">
              <a:rPr lang="ru-RU" smtClean="0"/>
              <a:pPr/>
              <a:t>06.11.2017</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C8A2DFC-4711-45AA-A811-BCD8E9BD7A7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8A2DFC-4711-45AA-A811-BCD8E9BD7A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8A2DFC-4711-45AA-A811-BCD8E9BD7A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8A2DFC-4711-45AA-A811-BCD8E9BD7A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43B5FAA7-5E56-4044-B97A-5BDB0FA6BE3A}" type="datetimeFigureOut">
              <a:rPr lang="ru-RU" smtClean="0"/>
              <a:pPr/>
              <a:t>06.11.2017</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C8A2DFC-4711-45AA-A811-BCD8E9BD7A7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8C8A2DFC-4711-45AA-A811-BCD8E9BD7A7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8C8A2DFC-4711-45AA-A811-BCD8E9BD7A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C8A2DFC-4711-45AA-A811-BCD8E9BD7A7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3B5FAA7-5E56-4044-B97A-5BDB0FA6BE3A}" type="datetimeFigureOut">
              <a:rPr lang="ru-RU" smtClean="0"/>
              <a:pPr/>
              <a:t>06.11.2017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C8A2DFC-4711-45AA-A811-BCD8E9BD7A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43B5FAA7-5E56-4044-B97A-5BDB0FA6BE3A}" type="datetimeFigureOut">
              <a:rPr lang="ru-RU" smtClean="0"/>
              <a:pPr/>
              <a:t>06.11.2017</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C8A2DFC-4711-45AA-A811-BCD8E9BD7A7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43B5FAA7-5E56-4044-B97A-5BDB0FA6BE3A}" type="datetimeFigureOut">
              <a:rPr lang="ru-RU" smtClean="0"/>
              <a:pPr/>
              <a:t>06.11.2017</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C8A2DFC-4711-45AA-A811-BCD8E9BD7A7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3B5FAA7-5E56-4044-B97A-5BDB0FA6BE3A}" type="datetimeFigureOut">
              <a:rPr lang="ru-RU" smtClean="0"/>
              <a:pPr/>
              <a:t>06.11.2017</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C8A2DFC-4711-45AA-A811-BCD8E9BD7A7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ODubcov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785794"/>
            <a:ext cx="8229600" cy="642942"/>
          </a:xfrm>
        </p:spPr>
        <p:txBody>
          <a:bodyPr>
            <a:noAutofit/>
          </a:bodyPr>
          <a:lstStyle/>
          <a:p>
            <a:pPr algn="ctr"/>
            <a:r>
              <a:rPr lang="ru-RU" sz="1600" b="1" smtClean="0">
                <a:solidFill>
                  <a:schemeClr val="tx1"/>
                </a:solidFill>
              </a:rPr>
              <a:t> </a:t>
            </a:r>
            <a:r>
              <a:rPr lang="ru-RU" sz="1600" dirty="0" smtClean="0"/>
              <a:t/>
            </a:r>
            <a:br>
              <a:rPr lang="ru-RU" sz="1600" dirty="0" smtClean="0"/>
            </a:br>
            <a:endParaRPr lang="ru-RU" sz="1600" dirty="0"/>
          </a:p>
        </p:txBody>
      </p:sp>
      <p:sp>
        <p:nvSpPr>
          <p:cNvPr id="3" name="Подзаголовок 2"/>
          <p:cNvSpPr>
            <a:spLocks noGrp="1"/>
          </p:cNvSpPr>
          <p:nvPr>
            <p:ph type="subTitle" idx="1"/>
          </p:nvPr>
        </p:nvSpPr>
        <p:spPr>
          <a:xfrm>
            <a:off x="285720" y="1857364"/>
            <a:ext cx="8858280" cy="4357718"/>
          </a:xfrm>
        </p:spPr>
        <p:txBody>
          <a:bodyPr>
            <a:normAutofit fontScale="92500" lnSpcReduction="10000"/>
          </a:bodyPr>
          <a:lstStyle/>
          <a:p>
            <a:pPr algn="ctr"/>
            <a:r>
              <a:rPr lang="ru-RU" sz="3600" b="1" dirty="0" smtClean="0"/>
              <a:t> </a:t>
            </a:r>
            <a:r>
              <a:rPr lang="ru-RU" sz="3600" b="1" dirty="0" smtClean="0">
                <a:solidFill>
                  <a:srgbClr val="C00000"/>
                </a:solidFill>
              </a:rPr>
              <a:t>Физика и спорт</a:t>
            </a:r>
            <a:endParaRPr lang="ru-RU" sz="3600" dirty="0" smtClean="0">
              <a:solidFill>
                <a:srgbClr val="C00000"/>
              </a:solidFill>
            </a:endParaRPr>
          </a:p>
          <a:p>
            <a:r>
              <a:rPr lang="ru-RU" sz="900" b="1" dirty="0" smtClean="0"/>
              <a:t> </a:t>
            </a:r>
            <a:endParaRPr lang="ru-RU" sz="900" dirty="0" smtClean="0"/>
          </a:p>
          <a:p>
            <a:r>
              <a:rPr lang="ru-RU" sz="900" dirty="0" smtClean="0"/>
              <a:t> </a:t>
            </a:r>
          </a:p>
          <a:p>
            <a:pPr algn="just"/>
            <a:r>
              <a:rPr lang="ru-RU" sz="900" dirty="0" smtClean="0"/>
              <a:t>                                                                                                                                                                                      </a:t>
            </a:r>
            <a:r>
              <a:rPr lang="ru-RU" sz="1600" dirty="0" smtClean="0"/>
              <a:t>Автор  работы:</a:t>
            </a:r>
            <a:r>
              <a:rPr lang="ru-RU" sz="1600" u="sng" dirty="0" smtClean="0"/>
              <a:t> </a:t>
            </a:r>
            <a:r>
              <a:rPr lang="ru-RU" sz="1600" b="1" dirty="0" err="1" smtClean="0"/>
              <a:t>Насанбаева</a:t>
            </a:r>
            <a:r>
              <a:rPr lang="ru-RU" sz="1600" b="1" dirty="0" smtClean="0"/>
              <a:t> </a:t>
            </a:r>
            <a:r>
              <a:rPr lang="ru-RU" sz="1600" b="1" dirty="0" err="1" smtClean="0"/>
              <a:t>Айза</a:t>
            </a:r>
            <a:r>
              <a:rPr lang="ru-RU" sz="1600" b="1" dirty="0" smtClean="0"/>
              <a:t>,</a:t>
            </a:r>
            <a:endParaRPr lang="ru-RU" sz="1600" dirty="0" smtClean="0"/>
          </a:p>
          <a:p>
            <a:pPr algn="just"/>
            <a:r>
              <a:rPr lang="ru-RU" sz="1600" dirty="0" smtClean="0"/>
              <a:t>                                                                                                                                   ученица  9 класса</a:t>
            </a:r>
          </a:p>
          <a:p>
            <a:pPr algn="just"/>
            <a:r>
              <a:rPr lang="ru-RU" sz="1600" dirty="0" smtClean="0"/>
              <a:t>                                                                                                                  филиала МОУ «СОШ п. Горный</a:t>
            </a:r>
          </a:p>
          <a:p>
            <a:pPr algn="just"/>
            <a:r>
              <a:rPr lang="ru-RU" sz="1600" dirty="0" smtClean="0"/>
              <a:t>                                                                                                                   </a:t>
            </a:r>
            <a:r>
              <a:rPr lang="ru-RU" sz="1600" dirty="0" err="1" smtClean="0"/>
              <a:t>Краснопартизанского</a:t>
            </a:r>
            <a:r>
              <a:rPr lang="ru-RU" sz="1600" dirty="0" smtClean="0"/>
              <a:t> района</a:t>
            </a:r>
          </a:p>
          <a:p>
            <a:pPr algn="just"/>
            <a:r>
              <a:rPr lang="ru-RU" sz="1600" dirty="0" smtClean="0"/>
              <a:t>                                                                                                                   Саратовской области» в с. </a:t>
            </a:r>
            <a:r>
              <a:rPr lang="ru-RU" sz="1600" dirty="0" err="1" smtClean="0"/>
              <a:t>Савельевка</a:t>
            </a:r>
            <a:r>
              <a:rPr lang="ru-RU" sz="1600" dirty="0" smtClean="0"/>
              <a:t>.</a:t>
            </a:r>
          </a:p>
          <a:p>
            <a:pPr algn="just"/>
            <a:r>
              <a:rPr lang="ru-RU" sz="1600" dirty="0" smtClean="0"/>
              <a:t>                                                                                                     Руководитель: </a:t>
            </a:r>
            <a:r>
              <a:rPr lang="ru-RU" sz="1600" b="1" dirty="0" err="1" smtClean="0"/>
              <a:t>Русакова</a:t>
            </a:r>
            <a:r>
              <a:rPr lang="ru-RU" sz="1600" b="1" dirty="0" smtClean="0"/>
              <a:t> Лидия Николаевна,</a:t>
            </a:r>
            <a:endParaRPr lang="ru-RU" sz="1600" dirty="0" smtClean="0"/>
          </a:p>
          <a:p>
            <a:pPr algn="just"/>
            <a:r>
              <a:rPr lang="ru-RU" sz="1600" dirty="0" smtClean="0"/>
              <a:t>                                                                                                                                    учитель физики.</a:t>
            </a:r>
          </a:p>
          <a:p>
            <a:pPr algn="just"/>
            <a:r>
              <a:rPr lang="ru-RU" sz="1600" dirty="0" smtClean="0"/>
              <a:t>                                                                                                     Адрес школы: 413 543 Саратовская </a:t>
            </a:r>
            <a:r>
              <a:rPr lang="ru-RU" sz="1600" dirty="0" err="1" smtClean="0"/>
              <a:t>бласть</a:t>
            </a:r>
            <a:r>
              <a:rPr lang="ru-RU" sz="1600" dirty="0" smtClean="0"/>
              <a:t>,</a:t>
            </a:r>
          </a:p>
          <a:p>
            <a:pPr algn="just"/>
            <a:r>
              <a:rPr lang="ru-RU" sz="1600" dirty="0" smtClean="0"/>
              <a:t>                                                                                                                                    </a:t>
            </a:r>
            <a:r>
              <a:rPr lang="ru-RU" sz="1600" dirty="0" err="1" smtClean="0"/>
              <a:t>Краснопартизанский</a:t>
            </a:r>
            <a:r>
              <a:rPr lang="ru-RU" sz="1600" dirty="0" smtClean="0"/>
              <a:t> район,</a:t>
            </a:r>
          </a:p>
          <a:p>
            <a:pPr algn="just"/>
            <a:r>
              <a:rPr lang="ru-RU" sz="1600" dirty="0" smtClean="0"/>
              <a:t>                                                                                                                                    с. </a:t>
            </a:r>
            <a:r>
              <a:rPr lang="ru-RU" sz="1600" dirty="0" err="1" smtClean="0"/>
              <a:t>Савельевка</a:t>
            </a:r>
            <a:r>
              <a:rPr lang="ru-RU" sz="1600" dirty="0" smtClean="0"/>
              <a:t>, ул. Ленинская, д.34.</a:t>
            </a:r>
          </a:p>
          <a:p>
            <a:pPr algn="just"/>
            <a:r>
              <a:rPr lang="ru-RU" sz="1600" dirty="0" smtClean="0"/>
              <a:t>                                                                                                     </a:t>
            </a:r>
            <a:r>
              <a:rPr lang="en-US" sz="1600" dirty="0" smtClean="0"/>
              <a:t>E</a:t>
            </a:r>
            <a:r>
              <a:rPr lang="ru-RU" sz="1600" dirty="0" smtClean="0"/>
              <a:t>-</a:t>
            </a:r>
            <a:r>
              <a:rPr lang="en-US" sz="1600" dirty="0" smtClean="0"/>
              <a:t>mail</a:t>
            </a:r>
            <a:r>
              <a:rPr lang="ru-RU" sz="1600" dirty="0" smtClean="0"/>
              <a:t>:</a:t>
            </a:r>
            <a:r>
              <a:rPr lang="ru-RU" sz="1600" b="1" dirty="0" smtClean="0"/>
              <a:t>  </a:t>
            </a:r>
            <a:r>
              <a:rPr lang="en-US" sz="1600" b="1" i="1" u="sng" dirty="0" err="1" smtClean="0">
                <a:hlinkClick r:id="rId2"/>
              </a:rPr>
              <a:t>ODubcova</a:t>
            </a:r>
            <a:r>
              <a:rPr lang="ru-RU" sz="1600" b="1" i="1" u="sng" dirty="0" smtClean="0">
                <a:hlinkClick r:id="rId2"/>
              </a:rPr>
              <a:t>@</a:t>
            </a:r>
            <a:r>
              <a:rPr lang="en-US" sz="1600" b="1" i="1" u="sng" dirty="0" err="1" smtClean="0">
                <a:hlinkClick r:id="rId2"/>
              </a:rPr>
              <a:t>gmail</a:t>
            </a:r>
            <a:r>
              <a:rPr lang="ru-RU" sz="1600" b="1" i="1" u="sng" dirty="0" smtClean="0">
                <a:hlinkClick r:id="rId2"/>
              </a:rPr>
              <a:t>.</a:t>
            </a:r>
            <a:r>
              <a:rPr lang="en-US" sz="1600" b="1" i="1" u="sng" dirty="0" smtClean="0">
                <a:hlinkClick r:id="rId2"/>
              </a:rPr>
              <a:t>com</a:t>
            </a:r>
            <a:endParaRPr lang="ru-RU" sz="1600" dirty="0" smtClean="0"/>
          </a:p>
          <a:p>
            <a:pPr algn="just"/>
            <a:r>
              <a:rPr lang="ru-RU" sz="1600" dirty="0" smtClean="0"/>
              <a:t>                                                                                                     Телефон: 8 845 77 24175</a:t>
            </a:r>
          </a:p>
          <a:p>
            <a:r>
              <a:rPr lang="ru-RU" sz="1600" dirty="0" smtClean="0"/>
              <a:t> </a:t>
            </a:r>
          </a:p>
          <a:p>
            <a:r>
              <a:rPr lang="ru-RU" sz="1600" dirty="0" smtClean="0"/>
              <a:t> </a:t>
            </a:r>
          </a:p>
          <a:p>
            <a:r>
              <a:rPr lang="ru-RU" sz="1600" dirty="0" smtClean="0"/>
              <a:t> </a:t>
            </a:r>
          </a:p>
          <a:p>
            <a:pPr algn="ctr"/>
            <a:r>
              <a:rPr lang="ru-RU" sz="1600" dirty="0" smtClean="0"/>
              <a:t>Январь, 2019 год</a:t>
            </a:r>
            <a:endParaRPr lang="ru-RU" sz="1600" dirty="0"/>
          </a:p>
        </p:txBody>
      </p:sp>
      <p:pic>
        <p:nvPicPr>
          <p:cNvPr id="4" name="Содержимое 3" descr="042524.jpg"/>
          <p:cNvPicPr>
            <a:picLocks noChangeAspect="1"/>
          </p:cNvPicPr>
          <p:nvPr/>
        </p:nvPicPr>
        <p:blipFill>
          <a:blip r:embed="rId3"/>
          <a:stretch>
            <a:fillRect/>
          </a:stretch>
        </p:blipFill>
        <p:spPr>
          <a:xfrm>
            <a:off x="214282" y="3429000"/>
            <a:ext cx="3214710" cy="2375927"/>
          </a:xfrm>
          <a:prstGeom prst="rect">
            <a:avLst/>
          </a:prstGeom>
        </p:spPr>
      </p:pic>
      <p:sp>
        <p:nvSpPr>
          <p:cNvPr id="25601" name="Rectangle 1"/>
          <p:cNvSpPr>
            <a:spLocks noChangeArrowheads="1"/>
          </p:cNvSpPr>
          <p:nvPr/>
        </p:nvSpPr>
        <p:spPr bwMode="auto">
          <a:xfrm>
            <a:off x="0" y="428604"/>
            <a:ext cx="8143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Опытом делюсь с коллегами.</a:t>
            </a:r>
            <a:endParaRPr lang="ru-RU" sz="1400" dirty="0" smtClean="0">
              <a:latin typeface="Arial" pitchFamily="34"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Работа моих учеников.</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Метание диска и физика</a:t>
            </a:r>
            <a:endParaRPr lang="ru-RU" dirty="0">
              <a:solidFill>
                <a:srgbClr val="C00000"/>
              </a:solidFill>
            </a:endParaRPr>
          </a:p>
        </p:txBody>
      </p:sp>
      <p:sp>
        <p:nvSpPr>
          <p:cNvPr id="4" name="Содержимое 3"/>
          <p:cNvSpPr>
            <a:spLocks noGrp="1"/>
          </p:cNvSpPr>
          <p:nvPr>
            <p:ph sz="half" idx="2"/>
          </p:nvPr>
        </p:nvSpPr>
        <p:spPr>
          <a:xfrm>
            <a:off x="4648200" y="1571612"/>
            <a:ext cx="4038600" cy="5072098"/>
          </a:xfrm>
        </p:spPr>
        <p:txBody>
          <a:bodyPr>
            <a:normAutofit/>
          </a:bodyPr>
          <a:lstStyle/>
          <a:p>
            <a:pPr>
              <a:buNone/>
            </a:pPr>
            <a:r>
              <a:rPr lang="ru-RU" sz="1600" b="1" dirty="0" smtClean="0">
                <a:solidFill>
                  <a:srgbClr val="FF0000"/>
                </a:solidFill>
              </a:rPr>
              <a:t>            </a:t>
            </a:r>
            <a:r>
              <a:rPr lang="ru-RU" sz="1600" b="1" dirty="0" smtClean="0"/>
              <a:t>Чрезвычайно сложна техника метания диска. Чтобы бросок получился удачным, дискобол придаёт диску вращательное движение. Зачем?</a:t>
            </a:r>
          </a:p>
          <a:p>
            <a:pPr>
              <a:buNone/>
            </a:pPr>
            <a:r>
              <a:rPr lang="ru-RU" sz="1600" b="1" dirty="0" smtClean="0"/>
              <a:t>             Диск – это тот же волчок, только вращающийся вокруг своей оси не на месте, а в полёте, поэтому на него распространяются законы гироскопа. Из опыта следует, что волчок сохраняет направление оси вращения в пространстве. Это-то «упрямство» волчка и используют метатели. Как и волчок, вращающийся диск приобретает в полёте большую устойчивость, что обеспечивает дальность полёта. </a:t>
            </a:r>
            <a:endParaRPr lang="ru-RU" sz="1600" b="1" dirty="0"/>
          </a:p>
        </p:txBody>
      </p:sp>
      <p:pic>
        <p:nvPicPr>
          <p:cNvPr id="5" name="Picture 2" descr="C:\Documents and Settings\Алина\Рабочий стол\Физика и спорт Алина\0fe0d151de28d993faff0f6daa1f1ca0.jpg"/>
          <p:cNvPicPr>
            <a:picLocks noGrp="1" noChangeAspect="1" noChangeArrowheads="1"/>
          </p:cNvPicPr>
          <p:nvPr>
            <p:ph sz="half" idx="1"/>
          </p:nvPr>
        </p:nvPicPr>
        <p:blipFill>
          <a:blip r:embed="rId3"/>
          <a:srcRect/>
          <a:stretch>
            <a:fillRect/>
          </a:stretch>
        </p:blipFill>
        <p:spPr bwMode="auto">
          <a:xfrm>
            <a:off x="428596" y="1357298"/>
            <a:ext cx="3714776" cy="2466975"/>
          </a:xfrm>
          <a:prstGeom prst="rect">
            <a:avLst/>
          </a:prstGeom>
          <a:noFill/>
        </p:spPr>
      </p:pic>
      <p:pic>
        <p:nvPicPr>
          <p:cNvPr id="6" name="Picture 3" descr="C:\Documents and Settings\Алина\Рабочий стол\Физика и спорт Алина\7b9fb07956f97c7c554f1653900ed40e.jpg"/>
          <p:cNvPicPr>
            <a:picLocks noChangeAspect="1" noChangeArrowheads="1"/>
          </p:cNvPicPr>
          <p:nvPr/>
        </p:nvPicPr>
        <p:blipFill>
          <a:blip r:embed="rId4"/>
          <a:srcRect/>
          <a:stretch>
            <a:fillRect/>
          </a:stretch>
        </p:blipFill>
        <p:spPr bwMode="auto">
          <a:xfrm>
            <a:off x="500034" y="4000504"/>
            <a:ext cx="3857652" cy="24288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Физика  прыжка</a:t>
            </a:r>
            <a:endParaRPr lang="ru-RU" dirty="0">
              <a:solidFill>
                <a:srgbClr val="C00000"/>
              </a:solidFill>
            </a:endParaRPr>
          </a:p>
        </p:txBody>
      </p:sp>
      <p:sp>
        <p:nvSpPr>
          <p:cNvPr id="3" name="Содержимое 2"/>
          <p:cNvSpPr>
            <a:spLocks noGrp="1"/>
          </p:cNvSpPr>
          <p:nvPr>
            <p:ph sz="half" idx="1"/>
          </p:nvPr>
        </p:nvSpPr>
        <p:spPr/>
        <p:txBody>
          <a:bodyPr>
            <a:normAutofit fontScale="70000" lnSpcReduction="20000"/>
          </a:bodyPr>
          <a:lstStyle/>
          <a:p>
            <a:pPr>
              <a:buNone/>
            </a:pPr>
            <a:r>
              <a:rPr lang="ru-RU" b="1" dirty="0" smtClean="0"/>
              <a:t>        Значение законов физики способствовало развитию техники прыжка с шестом. В настоящее время рекорд по прыжкам в высоту с шестом превысил 6 м. Прыгуны опираются на знание законов маятника. Из физики известно, что чем короче длина нити маятника, тем меньше период колебания, т.е. тем больше частота колебания и, следовательно, скорость движения грузика. </a:t>
            </a:r>
          </a:p>
          <a:p>
            <a:endParaRPr lang="ru-RU" dirty="0"/>
          </a:p>
        </p:txBody>
      </p:sp>
      <p:pic>
        <p:nvPicPr>
          <p:cNvPr id="3074" name="Picture 2" descr="C:\Users\Домашний\Desktop\Физика в спорте\IMG_20181021_204702.jpg"/>
          <p:cNvPicPr>
            <a:picLocks noChangeAspect="1" noChangeArrowheads="1"/>
          </p:cNvPicPr>
          <p:nvPr/>
        </p:nvPicPr>
        <p:blipFill>
          <a:blip r:embed="rId2" cstate="print"/>
          <a:srcRect/>
          <a:stretch>
            <a:fillRect/>
          </a:stretch>
        </p:blipFill>
        <p:spPr bwMode="auto">
          <a:xfrm>
            <a:off x="4429124" y="1714488"/>
            <a:ext cx="4000528" cy="4857784"/>
          </a:xfrm>
          <a:prstGeom prst="rect">
            <a:avLst/>
          </a:prstGeom>
          <a:noFill/>
        </p:spPr>
      </p:pic>
      <p:sp>
        <p:nvSpPr>
          <p:cNvPr id="7" name="Содержимое 6"/>
          <p:cNvSpPr>
            <a:spLocks noGrp="1"/>
          </p:cNvSpPr>
          <p:nvPr>
            <p:ph sz="half" idx="2"/>
          </p:nvPr>
        </p:nvSpPr>
        <p:spPr/>
        <p:txBody>
          <a:bodyPr>
            <a:normAutofit fontScale="70000" lnSpcReduction="20000"/>
          </a:bodyPr>
          <a:lstStyle/>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TextBox 4"/>
          <p:cNvSpPr txBox="1"/>
          <p:nvPr/>
        </p:nvSpPr>
        <p:spPr>
          <a:xfrm>
            <a:off x="357158" y="428604"/>
            <a:ext cx="8501122" cy="3571900"/>
          </a:xfrm>
          <a:prstGeom prst="rect">
            <a:avLst/>
          </a:prstGeom>
          <a:noFill/>
        </p:spPr>
        <p:txBody>
          <a:bodyPr wrap="square" rtlCol="0">
            <a:spAutoFit/>
          </a:bodyPr>
          <a:lstStyle/>
          <a:p>
            <a:pPr algn="ctr"/>
            <a:r>
              <a:rPr lang="ru-RU" sz="2000" dirty="0" smtClean="0">
                <a:solidFill>
                  <a:schemeClr val="tx2">
                    <a:lumMod val="10000"/>
                  </a:schemeClr>
                </a:solidFill>
              </a:rPr>
              <a:t>   </a:t>
            </a:r>
            <a:r>
              <a:rPr lang="ru-RU" sz="2000" b="1" dirty="0" smtClean="0">
                <a:solidFill>
                  <a:schemeClr val="tx2">
                    <a:lumMod val="10000"/>
                  </a:schemeClr>
                </a:solidFill>
              </a:rPr>
              <a:t>Допустим что прыжок с шестом соответствует колебанию маятника, у которого Б – точка подвеса, С – центр тяжести грузика. Тогда для маятника – прыгуна – точкой подвеса Б является место, в котором он ухватился за шест, а вся тяжесть его сосредоточена в точке С. Тогда длина маятника – это расстояние от точки Б до точки С.В положении 1 длина маятника наибольшая. В процессе прыжка спортсмен мускульными усилиями подтягивается, сокращая тем самым длину маятника. В положении 3 длина маятника наименьшая, а скорость колебаний наибольшая. Именно за счёт большой амплитуды колебаний спортсмену удаётся перекинуть центр тяжести С через планку. </a:t>
            </a:r>
            <a:endParaRPr lang="ru-RU" sz="2000" b="1" dirty="0">
              <a:solidFill>
                <a:schemeClr val="tx2">
                  <a:lumMod val="10000"/>
                </a:schemeClr>
              </a:solidFill>
            </a:endParaRPr>
          </a:p>
        </p:txBody>
      </p:sp>
      <p:sp>
        <p:nvSpPr>
          <p:cNvPr id="6" name="TextBox 5"/>
          <p:cNvSpPr txBox="1"/>
          <p:nvPr/>
        </p:nvSpPr>
        <p:spPr>
          <a:xfrm>
            <a:off x="1071538" y="3929066"/>
            <a:ext cx="6715172" cy="369332"/>
          </a:xfrm>
          <a:prstGeom prst="rect">
            <a:avLst/>
          </a:prstGeom>
          <a:noFill/>
        </p:spPr>
        <p:txBody>
          <a:bodyPr wrap="square" rtlCol="0">
            <a:spAutoFit/>
          </a:bodyPr>
          <a:lstStyle/>
          <a:p>
            <a:endParaRPr lang="ru-RU" dirty="0"/>
          </a:p>
        </p:txBody>
      </p:sp>
      <p:pic>
        <p:nvPicPr>
          <p:cNvPr id="1026" name="Picture 2" descr="C:\Documents and Settings\Алина\Рабочий стол\Изображение 001.jpg"/>
          <p:cNvPicPr>
            <a:picLocks noChangeAspect="1" noChangeArrowheads="1"/>
          </p:cNvPicPr>
          <p:nvPr/>
        </p:nvPicPr>
        <p:blipFill>
          <a:blip r:embed="rId3"/>
          <a:srcRect/>
          <a:stretch>
            <a:fillRect/>
          </a:stretch>
        </p:blipFill>
        <p:spPr bwMode="auto">
          <a:xfrm>
            <a:off x="1428728" y="3929066"/>
            <a:ext cx="6072230" cy="2714644"/>
          </a:xfrm>
          <a:prstGeom prst="rect">
            <a:avLst/>
          </a:prstGeom>
          <a:noFill/>
        </p:spPr>
      </p:pic>
      <p:sp>
        <p:nvSpPr>
          <p:cNvPr id="7" name="Содержимое 6"/>
          <p:cNvSpPr>
            <a:spLocks noGrp="1"/>
          </p:cNvSpPr>
          <p:nvPr>
            <p:ph idx="1"/>
          </p:nvPr>
        </p:nvSpPr>
        <p:spPr/>
        <p:txBody>
          <a:bodyPr/>
          <a:lstStyle/>
          <a:p>
            <a:endParaRPr lang="ru-RU" dirty="0"/>
          </a:p>
        </p:txBody>
      </p:sp>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603696"/>
          </a:xfrm>
        </p:spPr>
        <p:txBody>
          <a:bodyPr>
            <a:noAutofit/>
          </a:bodyPr>
          <a:lstStyle/>
          <a:p>
            <a:pPr algn="ctr"/>
            <a:r>
              <a:rPr lang="ru-RU" sz="2800" dirty="0" smtClean="0"/>
              <a:t>Каким образом прыгать в высоту легче «перекатом» или  «напрямую»?</a:t>
            </a:r>
            <a:endParaRPr lang="ru-RU" sz="2800" dirty="0"/>
          </a:p>
        </p:txBody>
      </p:sp>
      <p:sp>
        <p:nvSpPr>
          <p:cNvPr id="4" name="Содержимое 3"/>
          <p:cNvSpPr>
            <a:spLocks noGrp="1"/>
          </p:cNvSpPr>
          <p:nvPr>
            <p:ph sz="half" idx="2"/>
          </p:nvPr>
        </p:nvSpPr>
        <p:spPr>
          <a:xfrm>
            <a:off x="4648200" y="1000108"/>
            <a:ext cx="4038600" cy="5172092"/>
          </a:xfrm>
        </p:spPr>
        <p:txBody>
          <a:bodyPr>
            <a:normAutofit lnSpcReduction="10000"/>
          </a:bodyPr>
          <a:lstStyle/>
          <a:p>
            <a:pPr>
              <a:buNone/>
            </a:pPr>
            <a:r>
              <a:rPr lang="ru-RU" sz="2000" b="1" dirty="0" smtClean="0"/>
              <a:t>            В прыжке «перекатом» спортсмен не так высоко поднимет центр веса своего тела, как в прыжке «прямо», так делает и меньшую работу против силы тяжести. </a:t>
            </a:r>
          </a:p>
          <a:p>
            <a:pPr>
              <a:buNone/>
            </a:pPr>
            <a:r>
              <a:rPr lang="ru-RU" sz="2000" b="1" dirty="0" smtClean="0"/>
              <a:t>          Осуществлять прыжки помогает инерция.</a:t>
            </a:r>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r>
              <a:rPr lang="ru-RU" sz="2000" b="1" dirty="0" smtClean="0">
                <a:solidFill>
                  <a:srgbClr val="C00000"/>
                </a:solidFill>
              </a:rPr>
              <a:t>Инерция проявляет себя и в других видах спорта.</a:t>
            </a:r>
            <a:endParaRPr lang="ru-RU" sz="2000" b="1" dirty="0">
              <a:solidFill>
                <a:srgbClr val="C00000"/>
              </a:solidFill>
            </a:endParaRPr>
          </a:p>
        </p:txBody>
      </p:sp>
      <p:pic>
        <p:nvPicPr>
          <p:cNvPr id="5" name="Picture 4" descr="C:\Users\Домашний\Desktop\Физика в спорте\IMG_20181021_205444.jpg"/>
          <p:cNvPicPr>
            <a:picLocks noGrp="1" noChangeAspect="1" noChangeArrowheads="1"/>
          </p:cNvPicPr>
          <p:nvPr>
            <p:ph sz="half" idx="1"/>
          </p:nvPr>
        </p:nvPicPr>
        <p:blipFill>
          <a:blip r:embed="rId2" cstate="print"/>
          <a:srcRect/>
          <a:stretch>
            <a:fillRect/>
          </a:stretch>
        </p:blipFill>
        <p:spPr bwMode="auto">
          <a:xfrm>
            <a:off x="1142976" y="1142984"/>
            <a:ext cx="2714105" cy="2402378"/>
          </a:xfrm>
          <a:prstGeom prst="rect">
            <a:avLst/>
          </a:prstGeom>
          <a:noFill/>
        </p:spPr>
      </p:pic>
      <p:pic>
        <p:nvPicPr>
          <p:cNvPr id="6" name="Picture 3" descr="C:\Users\Домашний\Desktop\Физика в спорте\IMG_20181021_205354.jpg"/>
          <p:cNvPicPr>
            <a:picLocks noChangeAspect="1" noChangeArrowheads="1"/>
          </p:cNvPicPr>
          <p:nvPr/>
        </p:nvPicPr>
        <p:blipFill>
          <a:blip r:embed="rId3" cstate="print"/>
          <a:srcRect/>
          <a:stretch>
            <a:fillRect/>
          </a:stretch>
        </p:blipFill>
        <p:spPr bwMode="auto">
          <a:xfrm>
            <a:off x="642910" y="4000504"/>
            <a:ext cx="3214710" cy="1472663"/>
          </a:xfrm>
          <a:prstGeom prst="rect">
            <a:avLst/>
          </a:prstGeom>
          <a:noFill/>
        </p:spPr>
      </p:pic>
      <p:pic>
        <p:nvPicPr>
          <p:cNvPr id="7" name="Picture 2" descr="C:\Users\Домашний\Desktop\Физика в спорте\IMG_20181021_205343.jpg"/>
          <p:cNvPicPr>
            <a:picLocks noChangeAspect="1" noChangeArrowheads="1"/>
          </p:cNvPicPr>
          <p:nvPr/>
        </p:nvPicPr>
        <p:blipFill>
          <a:blip r:embed="rId4" cstate="print"/>
          <a:srcRect/>
          <a:stretch>
            <a:fillRect/>
          </a:stretch>
        </p:blipFill>
        <p:spPr bwMode="auto">
          <a:xfrm>
            <a:off x="4429124" y="3571876"/>
            <a:ext cx="3714776" cy="15298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5961864"/>
          </a:xfrm>
        </p:spPr>
        <p:txBody>
          <a:bodyPr/>
          <a:lstStyle/>
          <a:p>
            <a:endParaRPr lang="ru-RU" dirty="0"/>
          </a:p>
        </p:txBody>
      </p:sp>
      <p:pic>
        <p:nvPicPr>
          <p:cNvPr id="3" name="Рисунок 2" descr="https://ds03.infourok.ru/uploads/ex/035b/0005e342-87a676f7/3/img11.jpg"/>
          <p:cNvPicPr/>
          <p:nvPr/>
        </p:nvPicPr>
        <p:blipFill>
          <a:blip r:embed="rId2"/>
          <a:srcRect/>
          <a:stretch>
            <a:fillRect/>
          </a:stretch>
        </p:blipFill>
        <p:spPr bwMode="auto">
          <a:xfrm>
            <a:off x="388255" y="428604"/>
            <a:ext cx="8358246" cy="60007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solidFill>
                  <a:srgbClr val="C00000"/>
                </a:solidFill>
                <a:latin typeface="Comic Sans MS" pitchFamily="66" charset="0"/>
              </a:rPr>
              <a:t>Физика в стрельбе</a:t>
            </a:r>
            <a:endParaRPr lang="ru-RU" sz="4400" dirty="0">
              <a:solidFill>
                <a:srgbClr val="C00000"/>
              </a:solidFill>
              <a:latin typeface="Comic Sans MS" pitchFamily="66" charset="0"/>
            </a:endParaRPr>
          </a:p>
        </p:txBody>
      </p:sp>
      <p:pic>
        <p:nvPicPr>
          <p:cNvPr id="8194" name="Picture 2" descr="C:\Documents and Settings\Алина\Рабочий стол\АЛИНА ДУБЦОВА\СПОРТ;-)\Биатлон\bimg291787[1].jpg"/>
          <p:cNvPicPr>
            <a:picLocks noGrp="1" noChangeAspect="1" noChangeArrowheads="1"/>
          </p:cNvPicPr>
          <p:nvPr>
            <p:ph idx="1"/>
          </p:nvPr>
        </p:nvPicPr>
        <p:blipFill>
          <a:blip r:embed="rId2"/>
          <a:srcRect/>
          <a:stretch>
            <a:fillRect/>
          </a:stretch>
        </p:blipFill>
        <p:spPr bwMode="auto">
          <a:xfrm>
            <a:off x="357158" y="1428736"/>
            <a:ext cx="3500462" cy="2286000"/>
          </a:xfrm>
          <a:prstGeom prst="rect">
            <a:avLst/>
          </a:prstGeom>
          <a:noFill/>
        </p:spPr>
      </p:pic>
      <p:pic>
        <p:nvPicPr>
          <p:cNvPr id="8196" name="Picture 4" descr="C:\Documents and Settings\Алина\Рабочий стол\АЛИНА ДУБЦОВА\СПОРТ;-)\Биатлон\0102_35[1].jpg"/>
          <p:cNvPicPr>
            <a:picLocks noChangeAspect="1" noChangeArrowheads="1"/>
          </p:cNvPicPr>
          <p:nvPr/>
        </p:nvPicPr>
        <p:blipFill>
          <a:blip r:embed="rId3"/>
          <a:srcRect/>
          <a:stretch>
            <a:fillRect/>
          </a:stretch>
        </p:blipFill>
        <p:spPr bwMode="auto">
          <a:xfrm>
            <a:off x="357158" y="4000504"/>
            <a:ext cx="3571900" cy="2428892"/>
          </a:xfrm>
          <a:prstGeom prst="rect">
            <a:avLst/>
          </a:prstGeom>
          <a:noFill/>
        </p:spPr>
      </p:pic>
      <p:sp>
        <p:nvSpPr>
          <p:cNvPr id="7" name="TextBox 6"/>
          <p:cNvSpPr txBox="1"/>
          <p:nvPr/>
        </p:nvSpPr>
        <p:spPr>
          <a:xfrm>
            <a:off x="4000496" y="1500174"/>
            <a:ext cx="5143504" cy="4708981"/>
          </a:xfrm>
          <a:prstGeom prst="rect">
            <a:avLst/>
          </a:prstGeom>
          <a:noFill/>
        </p:spPr>
        <p:txBody>
          <a:bodyPr wrap="square" rtlCol="0">
            <a:spAutoFit/>
          </a:bodyPr>
          <a:lstStyle/>
          <a:p>
            <a:pPr algn="ctr"/>
            <a:r>
              <a:rPr lang="ru-RU" sz="2000" b="1" dirty="0" smtClean="0"/>
              <a:t>Для покорения новых спортивных вершин большое значение имеет совершенствование спортинвентаря. В настоящее время в таком виде спорта, как стрельба, для тренировок применяется необычное оружие, которое стреляет…светом! В чём преимущества светового ружья перед, допустим, пневматическим, стреляющим за счёт сжатого воздуха? Главное преимущество – абсолютная безопасность такого вида оружия, а также то, что фиксируются только успешные «выстрелы», попавшие в «десятку». </a:t>
            </a:r>
            <a:endParaRPr lang="ru-RU" sz="2000" b="1" dirty="0"/>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TextBox 4"/>
          <p:cNvSpPr txBox="1"/>
          <p:nvPr/>
        </p:nvSpPr>
        <p:spPr>
          <a:xfrm>
            <a:off x="357158" y="285728"/>
            <a:ext cx="8501122" cy="3170099"/>
          </a:xfrm>
          <a:prstGeom prst="rect">
            <a:avLst/>
          </a:prstGeom>
          <a:noFill/>
        </p:spPr>
        <p:txBody>
          <a:bodyPr wrap="square" rtlCol="0">
            <a:spAutoFit/>
          </a:bodyPr>
          <a:lstStyle/>
          <a:p>
            <a:pPr algn="ctr"/>
            <a:r>
              <a:rPr lang="ru-RU" sz="2000" b="1" dirty="0" smtClean="0"/>
              <a:t>Для этого в стволе игрушечной винтовки помещают электрическую лампочку, соединенную через спусковой крючок как через ключ с вмонтированной в приклад батареей питания. При нажатии спускового крючка цепь замыкается и лампочка загорается. В таком случае мишень имеет особое приемное устройство – фотоэлемент, вмонтированный в её центре. Как только луч света попадает на фотоэлемент, в нём под действием света появляется электрический ток, цепь фотоэлемента замыкается и загорается сигнальная лампочка. Это ружьё простое и удобное для тренировок.       </a:t>
            </a:r>
            <a:endParaRPr lang="ru-RU" sz="2000" b="1" dirty="0"/>
          </a:p>
        </p:txBody>
      </p:sp>
      <p:pic>
        <p:nvPicPr>
          <p:cNvPr id="8" name="Picture 5" descr="C:\Documents and Settings\Алина\Рабочий стол\АЛИНА ДУБЦОВА\СПОРТ;-)\Биатлон\0405_1_26[1].jpg"/>
          <p:cNvPicPr>
            <a:picLocks noChangeAspect="1" noChangeArrowheads="1"/>
          </p:cNvPicPr>
          <p:nvPr/>
        </p:nvPicPr>
        <p:blipFill>
          <a:blip r:embed="rId2"/>
          <a:srcRect/>
          <a:stretch>
            <a:fillRect/>
          </a:stretch>
        </p:blipFill>
        <p:spPr bwMode="auto">
          <a:xfrm>
            <a:off x="4929190" y="3857628"/>
            <a:ext cx="3929058" cy="2457450"/>
          </a:xfrm>
          <a:prstGeom prst="rect">
            <a:avLst/>
          </a:prstGeom>
          <a:noFill/>
        </p:spPr>
      </p:pic>
      <p:pic>
        <p:nvPicPr>
          <p:cNvPr id="10" name="Picture 3" descr="C:\Documents and Settings\Алина\Рабочий стол\АЛИНА ДУБЦОВА\СПОРТ;-)\Биатлон\d9[1].jpg"/>
          <p:cNvPicPr>
            <a:picLocks noChangeAspect="1" noChangeArrowheads="1"/>
          </p:cNvPicPr>
          <p:nvPr/>
        </p:nvPicPr>
        <p:blipFill>
          <a:blip r:embed="rId3"/>
          <a:srcRect/>
          <a:stretch>
            <a:fillRect/>
          </a:stretch>
        </p:blipFill>
        <p:spPr bwMode="auto">
          <a:xfrm>
            <a:off x="285720" y="3429000"/>
            <a:ext cx="4500594" cy="2571768"/>
          </a:xfrm>
          <a:prstGeom prst="rect">
            <a:avLst/>
          </a:prstGeom>
          <a:noFill/>
        </p:spPr>
      </p:pic>
      <p:sp>
        <p:nvSpPr>
          <p:cNvPr id="7" name="Содержимое 6"/>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5747550"/>
          </a:xfrm>
        </p:spPr>
        <p:txBody>
          <a:bodyPr>
            <a:normAutofit fontScale="90000"/>
          </a:bodyPr>
          <a:lstStyle/>
          <a:p>
            <a:pPr algn="ctr"/>
            <a:r>
              <a:rPr lang="ru-RU" sz="1600" dirty="0" smtClean="0">
                <a:solidFill>
                  <a:schemeClr val="tx1"/>
                </a:solidFill>
              </a:rPr>
              <a:t/>
            </a:r>
            <a:br>
              <a:rPr lang="ru-RU" sz="1600" dirty="0" smtClean="0">
                <a:solidFill>
                  <a:schemeClr val="tx1"/>
                </a:solidFill>
              </a:rPr>
            </a:br>
            <a:r>
              <a:rPr lang="ru-RU" sz="1600" b="1" dirty="0" smtClean="0">
                <a:solidFill>
                  <a:schemeClr val="tx1"/>
                </a:solidFill>
              </a:rPr>
              <a:t>Известно, что при взаимодействии тел их скорости изменяются обратно пропорционально массам. Данная закономерность широко используется в спорте. Например, при организации крупных соревнований большое внимание уделяется состоянию и параметрам спортивного инвентаря и оборудования. Так, например, все снаряды для метаний по правилам соревнований должны строго соответствовать определенным размерам и весу. Иногда необходимой процедурой является взвешивание спортсменов. Этого требуют, например, правила соревнований в тяжелой атлетике, где имеются весовые категории, или в конном спорте, где спортсмен не должен быть слишком легким.</a:t>
            </a:r>
            <a:br>
              <a:rPr lang="ru-RU" sz="1600" b="1" dirty="0" smtClean="0">
                <a:solidFill>
                  <a:schemeClr val="tx1"/>
                </a:solidFill>
              </a:rPr>
            </a:br>
            <a:r>
              <a:rPr lang="ru-RU" sz="1600" b="1" dirty="0" smtClean="0">
                <a:solidFill>
                  <a:schemeClr val="tx1"/>
                </a:solidFill>
              </a:rPr>
              <a:t>В ряде спортивных дисциплин важными являются условия погоды. Так, в легкой атлетике производятся измерения скорости ветра, которая может повлиять на результаты бега и прыжков, в парусных регатах, где в условиях безветрия соревнования вообще невозможны, при прыжках на лыжах с трамплина, где боковой ветер может угрожать жизни спортсменов. Контролю подлежит температура снега и льда в зимних видах спорта, температура воды в водных видах спорта.</a:t>
            </a:r>
            <a:r>
              <a:rPr lang="ru-RU" sz="1600" b="1" dirty="0" smtClean="0">
                <a:solidFill>
                  <a:srgbClr val="FF0000"/>
                </a:solidFill>
              </a:rPr>
              <a:t> </a:t>
            </a:r>
            <a:r>
              <a:rPr lang="ru-RU" sz="1600" b="1" dirty="0" smtClean="0">
                <a:solidFill>
                  <a:schemeClr val="tx1"/>
                </a:solidFill>
              </a:rPr>
              <a:t>Большое значение в спорте имеет измерение времени. Можно ли измерить промежуток времени абсолютно точно? Оказывается нельзя, так как даже у самого опытного судьи реакция может опаздывать на 0,1 секунды. Вот здесь-то и приходит на помощь </a:t>
            </a:r>
            <a:r>
              <a:rPr lang="ru-RU" sz="1600" b="1" dirty="0" err="1" smtClean="0">
                <a:solidFill>
                  <a:schemeClr val="tx1"/>
                </a:solidFill>
              </a:rPr>
              <a:t>секундомерист</a:t>
            </a:r>
            <a:r>
              <a:rPr lang="ru-RU" sz="1600" b="1" dirty="0" smtClean="0">
                <a:solidFill>
                  <a:schemeClr val="tx1"/>
                </a:solidFill>
              </a:rPr>
              <a:t> - автомат. Существуют различные виды автоматических секундомеров.</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dirty="0" smtClean="0">
                <a:solidFill>
                  <a:srgbClr val="C00000"/>
                </a:solidFill>
              </a:rPr>
              <a:t>Заключение</a:t>
            </a:r>
            <a:endParaRPr lang="ru-RU" sz="4400" dirty="0">
              <a:solidFill>
                <a:srgbClr val="C00000"/>
              </a:solidFill>
            </a:endParaRPr>
          </a:p>
        </p:txBody>
      </p:sp>
      <p:sp>
        <p:nvSpPr>
          <p:cNvPr id="3" name="Содержимое 2"/>
          <p:cNvSpPr>
            <a:spLocks noGrp="1"/>
          </p:cNvSpPr>
          <p:nvPr>
            <p:ph idx="1"/>
          </p:nvPr>
        </p:nvSpPr>
        <p:spPr/>
        <p:txBody>
          <a:bodyPr>
            <a:normAutofit fontScale="92500" lnSpcReduction="10000"/>
          </a:bodyPr>
          <a:lstStyle/>
          <a:p>
            <a:pPr algn="ctr">
              <a:buNone/>
            </a:pPr>
            <a:r>
              <a:rPr lang="ru-RU" sz="4000" dirty="0" smtClean="0"/>
              <a:t>В нескольких слайдах презентации невозможно осветить все существующие виды спорта, чтобы показать их связь с физикой.  Однако и эти слайды убедительно доказывают  то, что спорт без науки и, в частности, без физики бессилен.</a:t>
            </a:r>
            <a:endParaRPr lang="ru-RU"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0"/>
            <a:ext cx="8786842" cy="6858000"/>
          </a:xfrm>
        </p:spPr>
        <p:txBody>
          <a:bodyPr>
            <a:noAutofit/>
          </a:bodyPr>
          <a:lstStyle/>
          <a:p>
            <a:pPr>
              <a:buNone/>
            </a:pPr>
            <a:endParaRPr lang="ru-RU" sz="2800" dirty="0" smtClean="0">
              <a:solidFill>
                <a:srgbClr val="FF0000"/>
              </a:solidFill>
            </a:endParaRPr>
          </a:p>
          <a:p>
            <a:pPr algn="ctr">
              <a:buNone/>
            </a:pPr>
            <a:endParaRPr lang="ru-RU" sz="2800" b="1" dirty="0" smtClean="0"/>
          </a:p>
          <a:p>
            <a:pPr algn="ctr">
              <a:buNone/>
            </a:pPr>
            <a:r>
              <a:rPr lang="ru-RU" sz="2800" b="1" dirty="0" smtClean="0"/>
              <a:t>Используемая литература</a:t>
            </a:r>
          </a:p>
          <a:p>
            <a:pPr algn="ctr">
              <a:buNone/>
            </a:pPr>
            <a:endParaRPr lang="ru-RU" sz="2800" b="1" dirty="0" smtClean="0"/>
          </a:p>
          <a:p>
            <a:pPr>
              <a:buNone/>
            </a:pPr>
            <a:r>
              <a:rPr lang="ru-RU" sz="2000" b="1" dirty="0" smtClean="0"/>
              <a:t>Донской Д.Д. </a:t>
            </a:r>
            <a:r>
              <a:rPr lang="ru-RU" sz="2000" b="1" dirty="0" err="1" smtClean="0"/>
              <a:t>Биомеханика.М.:Просвещение</a:t>
            </a:r>
            <a:r>
              <a:rPr lang="ru-RU" sz="2000" b="1" dirty="0" smtClean="0"/>
              <a:t>, 1979.</a:t>
            </a:r>
          </a:p>
          <a:p>
            <a:pPr>
              <a:buNone/>
            </a:pPr>
            <a:r>
              <a:rPr lang="ru-RU" sz="2000" b="1" dirty="0" smtClean="0"/>
              <a:t>Ланина И.Я. Не уроком </a:t>
            </a:r>
            <a:r>
              <a:rPr lang="ru-RU" sz="2000" b="1" dirty="0" err="1" smtClean="0"/>
              <a:t>единым.М.:Просвещение</a:t>
            </a:r>
            <a:r>
              <a:rPr lang="ru-RU" sz="2000" b="1" dirty="0" smtClean="0"/>
              <a:t>, 1991.</a:t>
            </a:r>
          </a:p>
          <a:p>
            <a:pPr>
              <a:buNone/>
            </a:pPr>
            <a:r>
              <a:rPr lang="ru-RU" sz="2000" b="1" dirty="0" smtClean="0"/>
              <a:t>Седов А.В. Космос и </a:t>
            </a:r>
            <a:r>
              <a:rPr lang="ru-RU" sz="2000" b="1" dirty="0" err="1" smtClean="0"/>
              <a:t>спорт.М.:Физкультура</a:t>
            </a:r>
            <a:r>
              <a:rPr lang="ru-RU" sz="2000" b="1" dirty="0" smtClean="0"/>
              <a:t> и спорт, 1985.</a:t>
            </a:r>
          </a:p>
          <a:p>
            <a:pPr>
              <a:buNone/>
            </a:pPr>
            <a:r>
              <a:rPr lang="ru-RU" sz="2000" b="1" dirty="0" smtClean="0"/>
              <a:t>Журнал «Физика для школьников», №1 2009.</a:t>
            </a:r>
          </a:p>
          <a:p>
            <a:pPr>
              <a:buNone/>
            </a:pPr>
            <a:endParaRPr lang="ru-RU" sz="2000" b="1" dirty="0" smtClean="0"/>
          </a:p>
          <a:p>
            <a:pPr>
              <a:buNone/>
            </a:pPr>
            <a:r>
              <a:rPr lang="ru-RU" sz="2000" b="1" dirty="0" smtClean="0"/>
              <a:t> Картинки и фотографии про спорт взяла из сайтов Интернет.</a:t>
            </a:r>
          </a:p>
          <a:p>
            <a:pPr algn="ctr">
              <a:buNone/>
            </a:pPr>
            <a:endParaRPr lang="ru-RU" sz="2400" b="1" dirty="0" smtClean="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381001"/>
            <a:ext cx="8229600" cy="476231"/>
          </a:xfrm>
        </p:spPr>
        <p:txBody>
          <a:bodyPr>
            <a:noAutofit/>
          </a:bodyPr>
          <a:lstStyle/>
          <a:p>
            <a:pPr algn="ctr"/>
            <a:r>
              <a:rPr lang="ru-RU" sz="3600" dirty="0" smtClean="0">
                <a:solidFill>
                  <a:srgbClr val="C00000"/>
                </a:solidFill>
              </a:rPr>
              <a:t>Вступление</a:t>
            </a:r>
            <a:endParaRPr lang="ru-RU" sz="3600" dirty="0">
              <a:solidFill>
                <a:srgbClr val="C00000"/>
              </a:solidFill>
            </a:endParaRPr>
          </a:p>
        </p:txBody>
      </p:sp>
      <p:sp>
        <p:nvSpPr>
          <p:cNvPr id="3" name="Подзаголовок 2"/>
          <p:cNvSpPr>
            <a:spLocks noGrp="1"/>
          </p:cNvSpPr>
          <p:nvPr>
            <p:ph type="subTitle" idx="1"/>
          </p:nvPr>
        </p:nvSpPr>
        <p:spPr>
          <a:xfrm>
            <a:off x="285720" y="1071546"/>
            <a:ext cx="8408114" cy="5572164"/>
          </a:xfrm>
        </p:spPr>
        <p:txBody>
          <a:bodyPr>
            <a:normAutofit lnSpcReduction="10000"/>
          </a:bodyPr>
          <a:lstStyle/>
          <a:p>
            <a:pPr algn="just"/>
            <a:r>
              <a:rPr lang="ru-RU" sz="2800" dirty="0" smtClean="0"/>
              <a:t>     Спорт занимает важное место в жизни человека. Но далеко не все задумываются над вопросом, какова связь между спортом и физикой, как знания физической науки влияют на совершенствование спортивных достижений.</a:t>
            </a:r>
          </a:p>
          <a:p>
            <a:pPr algn="just"/>
            <a:r>
              <a:rPr lang="ru-RU" sz="2800" dirty="0" smtClean="0"/>
              <a:t>     На уроках физики учитель много приводит  примеров того, как физика проявляет себя на уроках физкультуры и спортивных соревнованиях. Меня заинтересовала </a:t>
            </a:r>
            <a:r>
              <a:rPr lang="ru-RU" sz="2800" dirty="0" err="1" smtClean="0"/>
              <a:t>физикоспортивная</a:t>
            </a:r>
            <a:r>
              <a:rPr lang="ru-RU" sz="2800" dirty="0" smtClean="0"/>
              <a:t> тема. В своей работе я рассказываю не только о том, что узнала от учителя, но и привожу свои примеры, которые стали мне известны из различных источников информации.</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dirty="0" smtClean="0">
                <a:solidFill>
                  <a:srgbClr val="C00000"/>
                </a:solidFill>
              </a:rPr>
              <a:t>Физика – лёд -коньки</a:t>
            </a:r>
            <a:endParaRPr lang="ru-RU" dirty="0">
              <a:solidFill>
                <a:srgbClr val="C00000"/>
              </a:solidFill>
            </a:endParaRPr>
          </a:p>
        </p:txBody>
      </p:sp>
      <p:sp>
        <p:nvSpPr>
          <p:cNvPr id="3" name="Содержимое 2"/>
          <p:cNvSpPr>
            <a:spLocks noGrp="1"/>
          </p:cNvSpPr>
          <p:nvPr>
            <p:ph sz="half" idx="1"/>
          </p:nvPr>
        </p:nvSpPr>
        <p:spPr/>
        <p:txBody>
          <a:bodyPr>
            <a:normAutofit fontScale="62500" lnSpcReduction="20000"/>
          </a:bodyPr>
          <a:lstStyle/>
          <a:p>
            <a:r>
              <a:rPr lang="ru-RU" b="1" dirty="0" smtClean="0"/>
              <a:t>Мы все любим  кататься на коньках. Секрет возникновения и популярности коньков кроется в их чудесной способности  скользить по льду. А почему лёд скользкий? Может быть, потому, что он гладкий?  А может быть, секрет в другом – в образовании тонкой плёнки воды между ледяной поверхностью и лезвием конька? Плёнка воды тоньше папиросной бумаги, но без неё не было бы скольжения. Но как же в морозный день могла появиться вода под лезвием конька? И почему лезвия коньков остро заточены?</a:t>
            </a:r>
            <a:endParaRPr lang="ru-RU" dirty="0"/>
          </a:p>
        </p:txBody>
      </p:sp>
      <p:pic>
        <p:nvPicPr>
          <p:cNvPr id="5" name="Содержимое 6" descr="Bankoboev.Ru_-_катание_на_коньках.jpg"/>
          <p:cNvPicPr>
            <a:picLocks noGrp="1" noChangeAspect="1"/>
          </p:cNvPicPr>
          <p:nvPr>
            <p:ph sz="half" idx="2"/>
          </p:nvPr>
        </p:nvPicPr>
        <p:blipFill>
          <a:blip r:embed="rId2" cstate="print"/>
          <a:stretch>
            <a:fillRect/>
          </a:stretch>
        </p:blipFill>
        <p:spPr>
          <a:xfrm>
            <a:off x="4572000" y="1428736"/>
            <a:ext cx="4038600" cy="2428891"/>
          </a:xfrm>
        </p:spPr>
      </p:pic>
      <p:pic>
        <p:nvPicPr>
          <p:cNvPr id="5122" name="Picture 2" descr="C:\Users\Домашний\Desktop\Физика в спорте\IMG_20181021_210409.jpg"/>
          <p:cNvPicPr>
            <a:picLocks noChangeAspect="1" noChangeArrowheads="1"/>
          </p:cNvPicPr>
          <p:nvPr/>
        </p:nvPicPr>
        <p:blipFill>
          <a:blip r:embed="rId3" cstate="print"/>
          <a:srcRect/>
          <a:stretch>
            <a:fillRect/>
          </a:stretch>
        </p:blipFill>
        <p:spPr bwMode="auto">
          <a:xfrm>
            <a:off x="4714876" y="4143380"/>
            <a:ext cx="3571900" cy="22145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6319054"/>
          </a:xfrm>
        </p:spPr>
        <p:txBody>
          <a:bodyPr>
            <a:normAutofit/>
          </a:bodyPr>
          <a:lstStyle/>
          <a:p>
            <a:r>
              <a:rPr lang="ru-RU" sz="1400" dirty="0" smtClean="0"/>
              <a:t>.</a:t>
            </a:r>
            <a:endParaRPr lang="ru-RU" sz="1400" i="1" dirty="0"/>
          </a:p>
        </p:txBody>
      </p:sp>
      <p:sp>
        <p:nvSpPr>
          <p:cNvPr id="3" name="Прямоугольник 2"/>
          <p:cNvSpPr/>
          <p:nvPr/>
        </p:nvSpPr>
        <p:spPr>
          <a:xfrm>
            <a:off x="4429124" y="285728"/>
            <a:ext cx="4286280" cy="6555641"/>
          </a:xfrm>
          <a:prstGeom prst="rect">
            <a:avLst/>
          </a:prstGeom>
        </p:spPr>
        <p:txBody>
          <a:bodyPr wrap="square">
            <a:spAutoFit/>
          </a:bodyPr>
          <a:lstStyle/>
          <a:p>
            <a:r>
              <a:rPr lang="ru-RU" sz="1400" b="1" dirty="0" smtClean="0"/>
              <a:t>Ответ на эти «почему?» даёт современная теория скольжения. Согласно этой теории при движении спортсмена по льду возникают силы трения, причём механическая энергия сил трения переходит  во внутреннюю энергию льда. Именно за счёт повышения внутренней энергии лёд в точках соприкосновения с коньком расплавляется, образуется плёнка воды, выполняющая роль смазки и облегчающая скольжение. Затачивают лезвия коньков также с целью увеличения давления на лёд. </a:t>
            </a:r>
          </a:p>
          <a:p>
            <a:r>
              <a:rPr lang="ru-RU" sz="1400" b="1" dirty="0" smtClean="0"/>
              <a:t>    А как конькобежец  делает поворот? Почему при закруглении конькобежец наклоняется в сторону поворота? В этом случае также работают законы механики.   </a:t>
            </a:r>
          </a:p>
          <a:p>
            <a:r>
              <a:rPr lang="ru-RU" sz="1400" b="1" dirty="0" smtClean="0"/>
              <a:t>  Сила сопротивления воздуха, сила трения скольжения, инерция – все эти  физические понятия нужно знать для успешного разгона общего  центра масс.  Особенно сильно проявляется при поворотах центробежная сила, поэтому спортсмену необходимо верно выбрать наклон .</a:t>
            </a:r>
          </a:p>
          <a:p>
            <a:r>
              <a:rPr lang="ru-RU" sz="1400" b="1" dirty="0" smtClean="0"/>
              <a:t> Так же при скольжении по гладкой поверхности участвует сила трения покоя, позволяющая отталкиваться от гладкой поверхности, когда спортсмен ставит конек на ребро, или резко останавливаться.</a:t>
            </a:r>
          </a:p>
          <a:p>
            <a:endParaRPr lang="ru-RU" sz="1400" dirty="0" smtClean="0"/>
          </a:p>
          <a:p>
            <a:r>
              <a:rPr lang="ru-RU" sz="1400" dirty="0" smtClean="0"/>
              <a:t>  </a:t>
            </a:r>
          </a:p>
        </p:txBody>
      </p:sp>
      <p:pic>
        <p:nvPicPr>
          <p:cNvPr id="1026" name="Picture 2" descr="C:\Users\Домашний\Desktop\Физика в спорте\IMG_20181021_213255.jpg"/>
          <p:cNvPicPr>
            <a:picLocks noChangeAspect="1" noChangeArrowheads="1"/>
          </p:cNvPicPr>
          <p:nvPr/>
        </p:nvPicPr>
        <p:blipFill>
          <a:blip r:embed="rId2" cstate="print"/>
          <a:srcRect/>
          <a:stretch>
            <a:fillRect/>
          </a:stretch>
        </p:blipFill>
        <p:spPr bwMode="auto">
          <a:xfrm>
            <a:off x="428596" y="500042"/>
            <a:ext cx="3571900" cy="2571768"/>
          </a:xfrm>
          <a:prstGeom prst="rect">
            <a:avLst/>
          </a:prstGeom>
          <a:noFill/>
        </p:spPr>
      </p:pic>
      <p:pic>
        <p:nvPicPr>
          <p:cNvPr id="1027" name="Picture 3" descr="C:\Users\Домашний\Desktop\Физика в спорте\IMG_20181021_210709.jpg"/>
          <p:cNvPicPr>
            <a:picLocks noChangeAspect="1" noChangeArrowheads="1"/>
          </p:cNvPicPr>
          <p:nvPr/>
        </p:nvPicPr>
        <p:blipFill>
          <a:blip r:embed="rId3" cstate="print"/>
          <a:srcRect/>
          <a:stretch>
            <a:fillRect/>
          </a:stretch>
        </p:blipFill>
        <p:spPr bwMode="auto">
          <a:xfrm>
            <a:off x="357158" y="3549176"/>
            <a:ext cx="3478610" cy="23087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857232"/>
            <a:ext cx="3543296" cy="539304"/>
          </a:xfrm>
        </p:spPr>
        <p:txBody>
          <a:bodyPr>
            <a:normAutofit fontScale="90000"/>
          </a:bodyPr>
          <a:lstStyle/>
          <a:p>
            <a:endParaRPr lang="ru-RU" dirty="0"/>
          </a:p>
        </p:txBody>
      </p:sp>
      <p:sp>
        <p:nvSpPr>
          <p:cNvPr id="3" name="Содержимое 2"/>
          <p:cNvSpPr>
            <a:spLocks noGrp="1"/>
          </p:cNvSpPr>
          <p:nvPr>
            <p:ph sz="half" idx="1"/>
          </p:nvPr>
        </p:nvSpPr>
        <p:spPr>
          <a:xfrm>
            <a:off x="457200" y="142852"/>
            <a:ext cx="4471990" cy="6072230"/>
          </a:xfrm>
        </p:spPr>
        <p:txBody>
          <a:bodyPr>
            <a:noAutofit/>
          </a:bodyPr>
          <a:lstStyle/>
          <a:p>
            <a:r>
              <a:rPr lang="ru-RU" sz="1400" b="1" dirty="0" smtClean="0"/>
              <a:t>     Вспомним, как фигурист проделывает вот это упражнение. Вот он стоит на льду, руки вытянуты в стороны на уровне плеч. Неуловимое движение – и он начинает быстро вращаться. Вдруг руки опускаются – скорость вращения резко увеличивается. Почему? В этом случае работает закон сохранения количества движения. Полный момент количества движения состоит из момента количества движения корпуса и момента количества движения вытянутых рук. При опускании рук их момент уменьшается до нуля, при этом увеличивается момент количества движения корпуса, в результате чего возрастает скорость вращения.</a:t>
            </a:r>
          </a:p>
          <a:p>
            <a:endParaRPr lang="ru-RU" sz="1400" b="1" dirty="0" smtClean="0"/>
          </a:p>
          <a:p>
            <a:r>
              <a:rPr lang="ru-RU" sz="1400" b="1" dirty="0" smtClean="0"/>
              <a:t>   Рассказать о физических процессах, происходящих в хоккее, может и экипировка хоккеиста, которая предохраняет его от ударов клюшкой, шайбой, коньками, от повреждений при столкновении с другими игроками или с бортиками площадки. Теория ударов объясняется законами Ньютона и законом сохранения импульса. Пас, остановка и ведение шайбы также объясняются законами движения Ньютона.</a:t>
            </a:r>
          </a:p>
          <a:p>
            <a:pPr>
              <a:buNone/>
            </a:pPr>
            <a:r>
              <a:rPr lang="ru-RU" sz="1400" b="1" dirty="0" smtClean="0"/>
              <a:t> </a:t>
            </a:r>
            <a:endParaRPr lang="ru-RU" sz="1400" b="1" dirty="0"/>
          </a:p>
        </p:txBody>
      </p:sp>
      <p:pic>
        <p:nvPicPr>
          <p:cNvPr id="5" name="Picture 3" descr="C:\Documents and Settings\Алина\Рабочий стол\Физика и спорт Алина\29.jpg"/>
          <p:cNvPicPr>
            <a:picLocks noGrp="1" noChangeAspect="1" noChangeArrowheads="1"/>
          </p:cNvPicPr>
          <p:nvPr>
            <p:ph sz="half" idx="2"/>
          </p:nvPr>
        </p:nvPicPr>
        <p:blipFill>
          <a:blip r:embed="rId3"/>
          <a:srcRect/>
          <a:stretch>
            <a:fillRect/>
          </a:stretch>
        </p:blipFill>
        <p:spPr bwMode="auto">
          <a:xfrm>
            <a:off x="5857884" y="214290"/>
            <a:ext cx="2952744" cy="3571948"/>
          </a:xfrm>
          <a:prstGeom prst="rect">
            <a:avLst/>
          </a:prstGeom>
          <a:noFill/>
        </p:spPr>
      </p:pic>
      <p:pic>
        <p:nvPicPr>
          <p:cNvPr id="6" name="Picture 3" descr="C:\Users\Домашний\Desktop\Физика в спорте\IMG_20181021_211710.jpg"/>
          <p:cNvPicPr>
            <a:picLocks noChangeAspect="1" noChangeArrowheads="1"/>
          </p:cNvPicPr>
          <p:nvPr/>
        </p:nvPicPr>
        <p:blipFill>
          <a:blip r:embed="rId4" cstate="print"/>
          <a:srcRect/>
          <a:stretch>
            <a:fillRect/>
          </a:stretch>
        </p:blipFill>
        <p:spPr bwMode="auto">
          <a:xfrm>
            <a:off x="5357818" y="3929066"/>
            <a:ext cx="3467096" cy="26475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dirty="0" smtClean="0">
                <a:solidFill>
                  <a:srgbClr val="C00000"/>
                </a:solidFill>
              </a:rPr>
              <a:t>Физика в лыжах</a:t>
            </a:r>
            <a:r>
              <a:rPr lang="ru-RU" sz="4400" dirty="0" smtClean="0"/>
              <a:t/>
            </a:r>
            <a:br>
              <a:rPr lang="ru-RU" sz="4400" dirty="0" smtClean="0"/>
            </a:br>
            <a:r>
              <a:rPr lang="ru-RU" sz="2000" dirty="0" smtClean="0"/>
              <a:t>похожа на физику в коньках. И там и тут образуется водная плёнка, способствующая хорошему скольжению.</a:t>
            </a:r>
            <a:endParaRPr lang="ru-RU" sz="2000" dirty="0"/>
          </a:p>
        </p:txBody>
      </p:sp>
      <p:sp>
        <p:nvSpPr>
          <p:cNvPr id="3" name="Содержимое 2"/>
          <p:cNvSpPr>
            <a:spLocks noGrp="1"/>
          </p:cNvSpPr>
          <p:nvPr>
            <p:ph sz="half" idx="1"/>
          </p:nvPr>
        </p:nvSpPr>
        <p:spPr>
          <a:xfrm>
            <a:off x="457200" y="1645920"/>
            <a:ext cx="4038600" cy="4854914"/>
          </a:xfrm>
        </p:spPr>
        <p:txBody>
          <a:bodyPr>
            <a:normAutofit fontScale="85000" lnSpcReduction="10000"/>
          </a:bodyPr>
          <a:lstStyle/>
          <a:p>
            <a:pPr>
              <a:buNone/>
            </a:pPr>
            <a:r>
              <a:rPr lang="ru-RU" sz="1800" b="1" dirty="0" smtClean="0"/>
              <a:t>         Но тут необходимо использовать специальную смазку лыж для лучшего сцепления  со снегом. Она подбирается в зависимости от температуры.</a:t>
            </a:r>
          </a:p>
          <a:p>
            <a:pPr>
              <a:buNone/>
            </a:pPr>
            <a:r>
              <a:rPr lang="ru-RU" sz="1800" b="1" dirty="0" smtClean="0"/>
              <a:t>           Сила трения при скольжении зависит от величины силы нормального давления лыж на снег (равного силе тяжести); его увеличение приводит и к замедлению скольжения. Сила трения сцепления во многом определяет угол срыва лыжи при отталкивании (проскальзывание). </a:t>
            </a:r>
          </a:p>
          <a:p>
            <a:pPr>
              <a:buNone/>
            </a:pPr>
            <a:r>
              <a:rPr lang="ru-RU" sz="1800" b="1" dirty="0" smtClean="0"/>
              <a:t>             Правильное использование соответствующих физических законов может помочь спортсмену в достижении успеха. Сила трения снижает спортивные результаты в конькобежном, лыжном и других видах спорта, поэтому ведутся непрерывные исследования по её уменьшению.</a:t>
            </a:r>
            <a:endParaRPr lang="ru-RU" sz="1800" b="1" dirty="0"/>
          </a:p>
        </p:txBody>
      </p:sp>
      <p:pic>
        <p:nvPicPr>
          <p:cNvPr id="9218" name="Picture 2" descr="C:\Users\Домашний\Desktop\Физика в спорте\IMG_20181021_215149.jpg"/>
          <p:cNvPicPr>
            <a:picLocks noGrp="1" noChangeAspect="1" noChangeArrowheads="1"/>
          </p:cNvPicPr>
          <p:nvPr>
            <p:ph sz="half" idx="2"/>
          </p:nvPr>
        </p:nvPicPr>
        <p:blipFill>
          <a:blip r:embed="rId2"/>
          <a:srcRect/>
          <a:stretch>
            <a:fillRect/>
          </a:stretch>
        </p:blipFill>
        <p:spPr bwMode="auto">
          <a:xfrm>
            <a:off x="4648200" y="1714488"/>
            <a:ext cx="4038600" cy="37147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642918"/>
            <a:ext cx="8229600" cy="3643338"/>
          </a:xfrm>
        </p:spPr>
        <p:txBody>
          <a:bodyPr>
            <a:normAutofit fontScale="90000"/>
          </a:bodyPr>
          <a:lstStyle/>
          <a:p>
            <a:pPr algn="ctr" fontAlgn="base"/>
            <a:r>
              <a:rPr lang="ru-RU" sz="1100" dirty="0" smtClean="0"/>
              <a:t>        </a:t>
            </a:r>
            <a:r>
              <a:rPr lang="ru-RU" sz="4400" dirty="0" smtClean="0">
                <a:solidFill>
                  <a:srgbClr val="C00000"/>
                </a:solidFill>
              </a:rPr>
              <a:t> Физика – санный спорт – бобслей</a:t>
            </a:r>
            <a:r>
              <a:rPr lang="ru-RU" sz="1100" dirty="0" smtClean="0">
                <a:solidFill>
                  <a:schemeClr val="tx1"/>
                </a:solidFill>
              </a:rPr>
              <a:t/>
            </a:r>
            <a:br>
              <a:rPr lang="ru-RU" sz="1100" dirty="0" smtClean="0">
                <a:solidFill>
                  <a:schemeClr val="tx1"/>
                </a:solidFill>
              </a:rPr>
            </a:br>
            <a:r>
              <a:rPr lang="ru-RU" sz="1300" dirty="0" smtClean="0">
                <a:solidFill>
                  <a:schemeClr val="tx1"/>
                </a:solidFill>
              </a:rPr>
              <a:t>Скольжение саней происходит под действием скатывающей силы. А тормозит их сила трения полозьев по льду, которая зависит от коэффициента трения. Величина эта непостоянна: она уменьшается, когда лед под полозьями начинает подтаивать. Именно поэтому перед стартом спортсмен и раскачивает сани. Он нагревает полозья трением. При движении саней возникает еще одна сила — </a:t>
            </a:r>
            <a:r>
              <a:rPr lang="ru-RU" sz="1300" dirty="0" err="1" smtClean="0">
                <a:solidFill>
                  <a:schemeClr val="tx1"/>
                </a:solidFill>
              </a:rPr>
              <a:t>сила</a:t>
            </a:r>
            <a:r>
              <a:rPr lang="ru-RU" sz="1300" dirty="0" smtClean="0">
                <a:solidFill>
                  <a:schemeClr val="tx1"/>
                </a:solidFill>
              </a:rPr>
              <a:t> аэродинамического сопротивления, которая очень быстро увеличивается с ростом скорости спуска. Чтобы уменьшить силу сопротивления, спортсмен во время движения лежит на санях, следя за трассой боковым зрением. Полозья саней изогнуты, чтобы они могли вписаться в вираж, не врезаясь в стенку трассы. На вогнутых участках трассы сила трения растет,  скорость падает. Это происходит из-за того, что полозья там опираются на лед по всей длине, увеличивается ширина царапин на льду .</a:t>
            </a:r>
            <a:br>
              <a:rPr lang="ru-RU" sz="1300" dirty="0" smtClean="0">
                <a:solidFill>
                  <a:schemeClr val="tx1"/>
                </a:solidFill>
              </a:rPr>
            </a:br>
            <a:r>
              <a:rPr lang="ru-RU" sz="1300" dirty="0" smtClean="0">
                <a:solidFill>
                  <a:schemeClr val="tx1"/>
                </a:solidFill>
              </a:rPr>
              <a:t>         В бобслее без сцепления со льдом экипаж не сможет привести боб в движение. Поэтому все члены экипажа, чтобы улучшить сцепление, носят на старте ботинки с шипами. Даже если присутствует немного трения, более тяжелый боб трудней толкать. Между гладким металлом и льдом возникает значительное трение, но для того, чтобы замедлить скорость боба, хватило бы и небольшого трения. Привести боб в движение сложнее, чем продолжить движение, т.к. сила статического трения (</a:t>
            </a:r>
            <a:r>
              <a:rPr lang="ru-RU" sz="1300" dirty="0" err="1" smtClean="0">
                <a:solidFill>
                  <a:schemeClr val="tx1"/>
                </a:solidFill>
              </a:rPr>
              <a:t>трения</a:t>
            </a:r>
            <a:r>
              <a:rPr lang="ru-RU" sz="1300" dirty="0" smtClean="0">
                <a:solidFill>
                  <a:schemeClr val="tx1"/>
                </a:solidFill>
              </a:rPr>
              <a:t> между неподвижным предметом и поверхностью, на которой он находится) — больше, чем трения скольжения. Во время управления бобом пилот использует каждую благоприятную возможность, поэтому часто он начинает толкать боб только после того, как тот приходит в движение, чтобы сэкономить силы .</a:t>
            </a:r>
            <a:endParaRPr lang="ru-RU" sz="1300" dirty="0">
              <a:solidFill>
                <a:schemeClr val="tx1"/>
              </a:solidFill>
            </a:endParaRPr>
          </a:p>
        </p:txBody>
      </p:sp>
      <p:sp>
        <p:nvSpPr>
          <p:cNvPr id="3" name="Подзаголовок 2"/>
          <p:cNvSpPr>
            <a:spLocks noGrp="1"/>
          </p:cNvSpPr>
          <p:nvPr>
            <p:ph type="subTitle" idx="1"/>
          </p:nvPr>
        </p:nvSpPr>
        <p:spPr>
          <a:xfrm flipV="1">
            <a:off x="5500694" y="4572000"/>
            <a:ext cx="3193140" cy="71446"/>
          </a:xfrm>
        </p:spPr>
        <p:txBody>
          <a:bodyPr>
            <a:normAutofit fontScale="25000" lnSpcReduction="20000"/>
          </a:bodyPr>
          <a:lstStyle/>
          <a:p>
            <a:endParaRPr lang="ru-RU" dirty="0"/>
          </a:p>
        </p:txBody>
      </p:sp>
      <p:pic>
        <p:nvPicPr>
          <p:cNvPr id="10242" name="Picture 2" descr="C:\Users\Домашний\Desktop\Физика в спорте\IMG_20181021_220731.jpg"/>
          <p:cNvPicPr>
            <a:picLocks noChangeAspect="1" noChangeArrowheads="1"/>
          </p:cNvPicPr>
          <p:nvPr/>
        </p:nvPicPr>
        <p:blipFill>
          <a:blip r:embed="rId3" cstate="print"/>
          <a:srcRect/>
          <a:stretch>
            <a:fillRect/>
          </a:stretch>
        </p:blipFill>
        <p:spPr bwMode="auto">
          <a:xfrm>
            <a:off x="285720" y="4429132"/>
            <a:ext cx="4357718" cy="2286016"/>
          </a:xfrm>
          <a:prstGeom prst="rect">
            <a:avLst/>
          </a:prstGeom>
          <a:noFill/>
        </p:spPr>
      </p:pic>
      <p:pic>
        <p:nvPicPr>
          <p:cNvPr id="10243" name="Picture 3" descr="C:\Users\Домашний\Desktop\Физика в спорте\IMG_20181021_220749.jpg"/>
          <p:cNvPicPr>
            <a:picLocks noChangeAspect="1" noChangeArrowheads="1"/>
          </p:cNvPicPr>
          <p:nvPr/>
        </p:nvPicPr>
        <p:blipFill>
          <a:blip r:embed="rId4" cstate="print"/>
          <a:srcRect/>
          <a:stretch>
            <a:fillRect/>
          </a:stretch>
        </p:blipFill>
        <p:spPr bwMode="auto">
          <a:xfrm>
            <a:off x="4929190" y="4429132"/>
            <a:ext cx="4071934" cy="21711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Физика в футболе</a:t>
            </a:r>
            <a:endParaRPr lang="ru-RU" dirty="0">
              <a:solidFill>
                <a:srgbClr val="C00000"/>
              </a:solidFill>
            </a:endParaRPr>
          </a:p>
        </p:txBody>
      </p:sp>
      <p:sp>
        <p:nvSpPr>
          <p:cNvPr id="4" name="Содержимое 3"/>
          <p:cNvSpPr>
            <a:spLocks noGrp="1"/>
          </p:cNvSpPr>
          <p:nvPr>
            <p:ph sz="half" idx="2"/>
          </p:nvPr>
        </p:nvSpPr>
        <p:spPr/>
        <p:txBody>
          <a:bodyPr>
            <a:normAutofit fontScale="85000" lnSpcReduction="20000"/>
          </a:bodyPr>
          <a:lstStyle/>
          <a:p>
            <a:pPr>
              <a:buNone/>
            </a:pPr>
            <a:r>
              <a:rPr lang="ru-RU" dirty="0" smtClean="0"/>
              <a:t>        </a:t>
            </a:r>
            <a:r>
              <a:rPr lang="ru-RU" b="1" dirty="0" smtClean="0"/>
              <a:t>Теперь перенесёмся на футбольное поле и посмотрим, как физика «забивает голы». Может ли футбольный мяч попасть в ворота, когда они, казалось бы, надёжно защищены? Если ударить в центр мяча, то ничего необычного не произойдёт и мяч попадёт прямо в одного из защитников – это «прямой» удар.</a:t>
            </a:r>
            <a:endParaRPr lang="ru-RU" b="1" dirty="0"/>
          </a:p>
        </p:txBody>
      </p:sp>
      <p:pic>
        <p:nvPicPr>
          <p:cNvPr id="5" name="Picture 4" descr="C:\Documents and Settings\Алина\Рабочий стол\АЛИНА ДУБЦОВА\СПОРТ;-)\Cristiano Ronaldo\cronaldo11.jpg"/>
          <p:cNvPicPr>
            <a:picLocks noGrp="1" noChangeAspect="1" noChangeArrowheads="1"/>
          </p:cNvPicPr>
          <p:nvPr>
            <p:ph sz="half" idx="1"/>
          </p:nvPr>
        </p:nvPicPr>
        <p:blipFill>
          <a:blip r:embed="rId3"/>
          <a:srcRect/>
          <a:stretch>
            <a:fillRect/>
          </a:stretch>
        </p:blipFill>
        <p:spPr bwMode="auto">
          <a:xfrm>
            <a:off x="357158" y="357166"/>
            <a:ext cx="3017308" cy="3286148"/>
          </a:xfrm>
          <a:prstGeom prst="rect">
            <a:avLst/>
          </a:prstGeom>
          <a:noFill/>
        </p:spPr>
      </p:pic>
      <p:pic>
        <p:nvPicPr>
          <p:cNvPr id="1026" name="Picture 2" descr="C:\Users\Домашний\Desktop\Физика в спорте\IMG_20181021_203714.jpg"/>
          <p:cNvPicPr>
            <a:picLocks noChangeAspect="1" noChangeArrowheads="1"/>
          </p:cNvPicPr>
          <p:nvPr/>
        </p:nvPicPr>
        <p:blipFill>
          <a:blip r:embed="rId4"/>
          <a:srcRect/>
          <a:stretch>
            <a:fillRect/>
          </a:stretch>
        </p:blipFill>
        <p:spPr bwMode="auto">
          <a:xfrm>
            <a:off x="432799" y="3702983"/>
            <a:ext cx="3857652" cy="30003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t/>
            </a:r>
            <a:br>
              <a:rPr lang="ru-RU" smtClean="0"/>
            </a:br>
            <a:endParaRPr lang="ru-RU" dirty="0"/>
          </a:p>
        </p:txBody>
      </p:sp>
      <p:sp>
        <p:nvSpPr>
          <p:cNvPr id="3" name="Подзаголовок 2"/>
          <p:cNvSpPr>
            <a:spLocks noGrp="1"/>
          </p:cNvSpPr>
          <p:nvPr>
            <p:ph type="subTitle" idx="1"/>
          </p:nvPr>
        </p:nvSpPr>
        <p:spPr>
          <a:xfrm>
            <a:off x="4214810" y="357166"/>
            <a:ext cx="4479024" cy="6000792"/>
          </a:xfrm>
        </p:spPr>
        <p:txBody>
          <a:bodyPr>
            <a:normAutofit fontScale="62500" lnSpcReduction="20000"/>
          </a:bodyPr>
          <a:lstStyle/>
          <a:p>
            <a:r>
              <a:rPr lang="ru-RU" b="1" dirty="0" smtClean="0"/>
              <a:t>Если же ударить по мячу не в центр, а сбоку, мяч «оживает». Он начинает вращаться вокруг своей оси, продолжает вращение и в полёте, но вдруг изменят свою траекторию движения, обманывает защиту противника и влетает в ворота. Такой удар в футболе называется «сухой лист». Странное поведение мяча объясняется действием эффекта </a:t>
            </a:r>
            <a:r>
              <a:rPr lang="ru-RU" b="1" dirty="0" err="1" smtClean="0"/>
              <a:t>Магнуса</a:t>
            </a:r>
            <a:r>
              <a:rPr lang="ru-RU" b="1" dirty="0" smtClean="0"/>
              <a:t>, суть которого заключается в том, что в области воздушных вихрей воздуха, например, справа от мяча было вызвано тем, что удар, пришедший не в центр, а сбоку, заставил мяч вращаться слева направо. Справа от мяча образовалась область более низкого давления по сравнению с атмосферным давлением, что и явилось причиной изменения траектории. </a:t>
            </a:r>
          </a:p>
          <a:p>
            <a:endParaRPr lang="ru-RU" b="1" dirty="0"/>
          </a:p>
        </p:txBody>
      </p:sp>
      <p:pic>
        <p:nvPicPr>
          <p:cNvPr id="5" name="Picture 3" descr="C:\Documents and Settings\Алина\Рабочий стол\АЛИНА ДУБЦОВА\СПОРТ;-)\Андрей Аршавин\1182519872_22[2].jpg"/>
          <p:cNvPicPr>
            <a:picLocks noChangeAspect="1" noChangeArrowheads="1"/>
          </p:cNvPicPr>
          <p:nvPr/>
        </p:nvPicPr>
        <p:blipFill>
          <a:blip r:embed="rId3"/>
          <a:srcRect/>
          <a:stretch>
            <a:fillRect/>
          </a:stretch>
        </p:blipFill>
        <p:spPr bwMode="auto">
          <a:xfrm>
            <a:off x="571472" y="285728"/>
            <a:ext cx="2571768" cy="2857520"/>
          </a:xfrm>
          <a:prstGeom prst="rect">
            <a:avLst/>
          </a:prstGeom>
          <a:noFill/>
        </p:spPr>
      </p:pic>
      <p:pic>
        <p:nvPicPr>
          <p:cNvPr id="2050" name="Picture 2" descr="C:\Users\Домашний\Desktop\Физика в спорте\IMG_20181021_203612.jpg"/>
          <p:cNvPicPr>
            <a:picLocks noChangeAspect="1" noChangeArrowheads="1"/>
          </p:cNvPicPr>
          <p:nvPr/>
        </p:nvPicPr>
        <p:blipFill>
          <a:blip r:embed="rId4" cstate="print"/>
          <a:srcRect/>
          <a:stretch>
            <a:fillRect/>
          </a:stretch>
        </p:blipFill>
        <p:spPr bwMode="auto">
          <a:xfrm>
            <a:off x="214282" y="4143380"/>
            <a:ext cx="4000528" cy="222988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310</TotalTime>
  <Words>1387</Words>
  <Application>Microsoft Office PowerPoint</Application>
  <PresentationFormat>Экран (4:3)</PresentationFormat>
  <Paragraphs>85</Paragraphs>
  <Slides>19</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Литейная</vt:lpstr>
      <vt:lpstr>  </vt:lpstr>
      <vt:lpstr>Вступление</vt:lpstr>
      <vt:lpstr> Физика – лёд -коньки</vt:lpstr>
      <vt:lpstr>.</vt:lpstr>
      <vt:lpstr>Слайд 5</vt:lpstr>
      <vt:lpstr>Физика в лыжах похожа на физику в коньках. И там и тут образуется водная плёнка, способствующая хорошему скольжению.</vt:lpstr>
      <vt:lpstr>         Физика – санный спорт – бобслей Скольжение саней происходит под действием скатывающей силы. А тормозит их сила трения полозьев по льду, которая зависит от коэффициента трения. Величина эта непостоянна: она уменьшается, когда лед под полозьями начинает подтаивать. Именно поэтому перед стартом спортсмен и раскачивает сани. Он нагревает полозья трением. При движении саней возникает еще одна сила — сила аэродинамического сопротивления, которая очень быстро увеличивается с ростом скорости спуска. Чтобы уменьшить силу сопротивления, спортсмен во время движения лежит на санях, следя за трассой боковым зрением. Полозья саней изогнуты, чтобы они могли вписаться в вираж, не врезаясь в стенку трассы. На вогнутых участках трассы сила трения растет,  скорость падает. Это происходит из-за того, что полозья там опираются на лед по всей длине, увеличивается ширина царапин на льду .          В бобслее без сцепления со льдом экипаж не сможет привести боб в движение. Поэтому все члены экипажа, чтобы улучшить сцепление, носят на старте ботинки с шипами. Даже если присутствует немного трения, более тяжелый боб трудней толкать. Между гладким металлом и льдом возникает значительное трение, но для того, чтобы замедлить скорость боба, хватило бы и небольшого трения. Привести боб в движение сложнее, чем продолжить движение, т.к. сила статического трения (трения между неподвижным предметом и поверхностью, на которой он находится) — больше, чем трения скольжения. Во время управления бобом пилот использует каждую благоприятную возможность, поэтому часто он начинает толкать боб только после того, как тот приходит в движение, чтобы сэкономить силы .</vt:lpstr>
      <vt:lpstr>Физика в футболе</vt:lpstr>
      <vt:lpstr> </vt:lpstr>
      <vt:lpstr>Метание диска и физика</vt:lpstr>
      <vt:lpstr>Физика  прыжка</vt:lpstr>
      <vt:lpstr>Слайд 12</vt:lpstr>
      <vt:lpstr>Каким образом прыгать в высоту легче «перекатом» или  «напрямую»?</vt:lpstr>
      <vt:lpstr>Слайд 14</vt:lpstr>
      <vt:lpstr>Физика в стрельбе</vt:lpstr>
      <vt:lpstr>Слайд 16</vt:lpstr>
      <vt:lpstr> Известно, что при взаимодействии тел их скорости изменяются обратно пропорционально массам. Данная закономерность широко используется в спорте. Например, при организации крупных соревнований большое внимание уделяется состоянию и параметрам спортивного инвентаря и оборудования. Так, например, все снаряды для метаний по правилам соревнований должны строго соответствовать определенным размерам и весу. Иногда необходимой процедурой является взвешивание спортсменов. Этого требуют, например, правила соревнований в тяжелой атлетике, где имеются весовые категории, или в конном спорте, где спортсмен не должен быть слишком легким. В ряде спортивных дисциплин важными являются условия погоды. Так, в легкой атлетике производятся измерения скорости ветра, которая может повлиять на результаты бега и прыжков, в парусных регатах, где в условиях безветрия соревнования вообще невозможны, при прыжках на лыжах с трамплина, где боковой ветер может угрожать жизни спортсменов. Контролю подлежит температура снега и льда в зимних видах спорта, температура воды в водных видах спорта. Большое значение в спорте имеет измерение времени. Можно ли измерить промежуток времени абсолютно точно? Оказывается нельзя, так как даже у самого опытного судьи реакция может опаздывать на 0,1 секунды. Вот здесь-то и приходит на помощь секундомерист - автомат. Существуют различные виды автоматических секундомеров.      </vt:lpstr>
      <vt:lpstr>Заключение</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добровольной сертификации информационных технологий «ССИТ» Всероссийский детско-юношеский конкурс «Вокруг сплошная физика» </dc:title>
  <dc:creator>Домашний</dc:creator>
  <cp:lastModifiedBy>Школа</cp:lastModifiedBy>
  <cp:revision>65</cp:revision>
  <dcterms:created xsi:type="dcterms:W3CDTF">2018-10-23T17:33:11Z</dcterms:created>
  <dcterms:modified xsi:type="dcterms:W3CDTF">2017-11-06T03:12:35Z</dcterms:modified>
</cp:coreProperties>
</file>