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2" r:id="rId3"/>
    <p:sldId id="286" r:id="rId4"/>
    <p:sldId id="288" r:id="rId5"/>
    <p:sldId id="283" r:id="rId6"/>
    <p:sldId id="256" r:id="rId7"/>
    <p:sldId id="257" r:id="rId8"/>
    <p:sldId id="258" r:id="rId9"/>
    <p:sldId id="259" r:id="rId10"/>
    <p:sldId id="264" r:id="rId11"/>
    <p:sldId id="260" r:id="rId12"/>
    <p:sldId id="262" r:id="rId13"/>
    <p:sldId id="261" r:id="rId14"/>
    <p:sldId id="263" r:id="rId15"/>
    <p:sldId id="267" r:id="rId16"/>
    <p:sldId id="268" r:id="rId17"/>
    <p:sldId id="281" r:id="rId18"/>
    <p:sldId id="269" r:id="rId19"/>
    <p:sldId id="270" r:id="rId20"/>
    <p:sldId id="289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04FB-8B31-491E-ADBF-9711A6A4E97A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E36D-7564-451B-B1B9-01D70D73D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s://yandex.ru/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://www.bibliotekar.ru/istoriya/265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28599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Великие полководцы  </a:t>
            </a:r>
          </a:p>
          <a:p>
            <a:pPr algn="ctr"/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Отечественной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войны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2910" y="357166"/>
            <a:ext cx="78581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"СОШ п. Горный  Краснопартизанского района  Саратовской области" в с. Савельевка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286248" y="3857628"/>
            <a:ext cx="442915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Байрамалиев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Вадим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учашийся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 класса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филиала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МОУ "СОШ п. Горный  Краснопартизанского района  Саратовской области" в с. Савельевка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15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Семикопова Любовь Ивановна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 биологии, руководитель литературно-краеведческого кружка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6215082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511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Саратов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- 2019</a:t>
            </a: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http://images.myshared.ru/4/203426/slide_1.jpg"/>
          <p:cNvPicPr>
            <a:picLocks noChangeAspect="1" noChangeArrowheads="1"/>
          </p:cNvPicPr>
          <p:nvPr/>
        </p:nvPicPr>
        <p:blipFill>
          <a:blip r:embed="rId2" cstate="print"/>
          <a:srcRect l="1772" t="34961" r="51024" b="2835"/>
          <a:stretch>
            <a:fillRect/>
          </a:stretch>
        </p:blipFill>
        <p:spPr bwMode="auto">
          <a:xfrm>
            <a:off x="785786" y="857232"/>
            <a:ext cx="849694" cy="839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071934" y="1500174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mages\Фото-0017.jpg"/>
          <p:cNvPicPr>
            <a:picLocks noChangeAspect="1" noChangeArrowheads="1"/>
          </p:cNvPicPr>
          <p:nvPr/>
        </p:nvPicPr>
        <p:blipFill>
          <a:blip r:embed="rId2"/>
          <a:srcRect l="12992" t="9055" r="39272" b="1181"/>
          <a:stretch>
            <a:fillRect/>
          </a:stretch>
        </p:blipFill>
        <p:spPr bwMode="auto">
          <a:xfrm>
            <a:off x="5143504" y="1285860"/>
            <a:ext cx="3839493" cy="54151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ГОВОРОВ Леонид Александрович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(1897-1955)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457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 начальник Артиллерийской академии Красной Армии, начальник артиллерии Западного направления, Резервного фронта, заместитель командующего войсками Можайской линии обороны, начальник  артиллерии Западного фронта, командующий войсками 5-ой армии Западного фронта, командующий  группой войск, а затем командующий войсками Ленинградского фронта. Полководческий талант особенно ярко проявился в руководстве действиями войск по обороне Москвы,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обороне и прорыве блокады Ленинграда,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освобождению Эстонии, координации  действий войск Ленинградского, 2-го и 3-го Прибалтийских фронтов, в проведении  ряда других крупных операций.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Герой Советского Союза, дважды награждён высшим военным орденом «Победа», многими другими орденами и медалями</a:t>
            </a:r>
            <a:endParaRPr lang="ru-RU" sz="1600" dirty="0"/>
          </a:p>
        </p:txBody>
      </p:sp>
      <p:pic>
        <p:nvPicPr>
          <p:cNvPr id="5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142844" y="142852"/>
            <a:ext cx="913240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КОНЕВ Иван Степанович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(1897-1973)</a:t>
            </a:r>
            <a:endParaRPr lang="ru-RU" sz="2000" b="1" dirty="0"/>
          </a:p>
        </p:txBody>
      </p:sp>
      <p:pic>
        <p:nvPicPr>
          <p:cNvPr id="4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2" cstate="print"/>
          <a:srcRect l="49606" t="35433" r="1063" b="2835"/>
          <a:stretch>
            <a:fillRect/>
          </a:stretch>
        </p:blipFill>
        <p:spPr bwMode="auto">
          <a:xfrm>
            <a:off x="8286776" y="142852"/>
            <a:ext cx="642942" cy="603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1500174"/>
            <a:ext cx="47149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командовал 19-й армией, войсками Западного, Калининградского,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Северозападного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Степного,  2-го и 1-го Украинских фронтов. Его полководческий талант особенно широко раскрылся при руководстве  боевыми действиями войск в Смоленском сражении, в битве под Москвой, Курской битве,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Корсунь-Шевченковской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Висло-Одерской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Берлинской операциях.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награждён высшим военным орденом «Победа», многими другими орденами и медалями, Почётным оружием.</a:t>
            </a:r>
            <a:endParaRPr lang="ru-RU" sz="2000" dirty="0" smtClean="0"/>
          </a:p>
          <a:p>
            <a:pPr algn="just"/>
            <a:endParaRPr lang="ru-RU" dirty="0"/>
          </a:p>
        </p:txBody>
      </p:sp>
      <p:pic>
        <p:nvPicPr>
          <p:cNvPr id="11266" name="Picture 2" descr="2559yqwo"/>
          <p:cNvPicPr>
            <a:picLocks noChangeAspect="1" noChangeArrowheads="1"/>
          </p:cNvPicPr>
          <p:nvPr/>
        </p:nvPicPr>
        <p:blipFill>
          <a:blip r:embed="rId3"/>
          <a:srcRect l="14063" t="5039" r="15821" b="25197"/>
          <a:stretch>
            <a:fillRect/>
          </a:stretch>
        </p:blipFill>
        <p:spPr bwMode="auto">
          <a:xfrm>
            <a:off x="214282" y="1428736"/>
            <a:ext cx="3756323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Фото-0025.jpg"/>
          <p:cNvPicPr>
            <a:picLocks noChangeAspect="1" noChangeArrowheads="1"/>
          </p:cNvPicPr>
          <p:nvPr/>
        </p:nvPicPr>
        <p:blipFill>
          <a:blip r:embed="rId2"/>
          <a:srcRect l="4134" t="14173" r="25098" b="18898"/>
          <a:stretch>
            <a:fillRect/>
          </a:stretch>
        </p:blipFill>
        <p:spPr bwMode="auto">
          <a:xfrm rot="5400000">
            <a:off x="-652221" y="2009486"/>
            <a:ext cx="5470746" cy="38806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ВОРОШИЛОВ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Климент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Ефремович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(1881-1969)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285860"/>
            <a:ext cx="4714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 член Ставки Верховного Главнокомандования, член Государственного комитета обороны, главнокомандующий войсками Северно-Западного направления, командующий войсками Ленинградского фронта, представитель ставки по формированию войск, представитель ставки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Волховском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фронте (координировал действия войск Ленинградского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фронтов при прорыве блокады Ленинграда), главнокомандующий партизанским движением, Председатель трофейного комитета при Государственном комитете обороны, председатель комиссии по вопросам перемирия. Участвовал в Московской конференции трёх держав – СССР, США и Великобритании (1941), в Тегеранской конференции руководителей СССР,США и Великобритании (1943).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награждён многими другими орденами и медалями, Почётным оружием.</a:t>
            </a:r>
            <a:endParaRPr lang="ru-RU" sz="1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Фото-0024.jpg"/>
          <p:cNvPicPr>
            <a:picLocks noChangeAspect="1" noChangeArrowheads="1"/>
          </p:cNvPicPr>
          <p:nvPr/>
        </p:nvPicPr>
        <p:blipFill>
          <a:blip r:embed="rId2"/>
          <a:srcRect l="10335" t="15354" r="17126" b="15354"/>
          <a:stretch>
            <a:fillRect/>
          </a:stretch>
        </p:blipFill>
        <p:spPr bwMode="auto">
          <a:xfrm rot="5400000">
            <a:off x="4294553" y="1973218"/>
            <a:ext cx="5484116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ШАПОШНИКОВ  Борис Михайлович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(1882-1945)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25689"/>
            <a:ext cx="47149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 начальник штаба Западного направления, начальник Генерального штаба Красной  Армии, заместитель Народного комиссара обороны СССР, начальник Военной академии  Генерального штаба. При его участии были разработаны  предложения о подготовке и ведении важнейших операций советских войск в 1941-1942 годах: Смоленского сражения, контрнаступления под Москвой и общего наступления Советской Армии  зимой 1941-1942 годов.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Обладая большим опытом штабной работы  и управления войсками, внёс значительный вклад в теорию и практику строительства Вооружённых Сил, их укрепление и совершенствование, подготовку военных кадров, развитие военной науки.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Награждён многими орденами и медалями.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Фото-0027.jpg"/>
          <p:cNvPicPr>
            <a:picLocks noChangeAspect="1" noChangeArrowheads="1"/>
          </p:cNvPicPr>
          <p:nvPr/>
        </p:nvPicPr>
        <p:blipFill>
          <a:blip r:embed="rId2"/>
          <a:srcRect l="8268" t="14567" r="8858" b="6299"/>
          <a:stretch>
            <a:fillRect/>
          </a:stretch>
        </p:blipFill>
        <p:spPr bwMode="auto">
          <a:xfrm rot="5400000">
            <a:off x="4295631" y="2051687"/>
            <a:ext cx="5396577" cy="38649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БУДЁНЫЙ Семён Михайлович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(1883-1973)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 (1941-1945) – входил в состав Ставки Верховного Главнокомандования, был командующим группы армий резерва Ставки, главнокомандующим войсками Юго-Западного направления, командующим войсками Резервного фронта, главнокомандующим войсками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направления, командующим войсками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Северо-Кавказского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фронта, командующим кавалерией Советской Армии, членом Верховного военного совета народного комиссариата обороны СССР. Внёс значительный вклад в дальнейшее укрепление Советской Армии.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Трижды Герой Советского Союза, награждён многими орденами и медалями, трижды – Почётным оружием.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ages\Фото-0028.jpg"/>
          <p:cNvPicPr>
            <a:picLocks noChangeAspect="1" noChangeArrowheads="1"/>
          </p:cNvPicPr>
          <p:nvPr/>
        </p:nvPicPr>
        <p:blipFill>
          <a:blip r:embed="rId2"/>
          <a:srcRect l="2953" t="3937" r="7677" b="14173"/>
          <a:stretch>
            <a:fillRect/>
          </a:stretch>
        </p:blipFill>
        <p:spPr bwMode="auto">
          <a:xfrm rot="5400000">
            <a:off x="-633875" y="2062579"/>
            <a:ext cx="5423851" cy="37275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МАЛИНОВСКИЙ Родион Яковлевич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(1898-1967)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47148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командир 48-го стрелкового корпуса, командующий 6-ой армией, командующий войсками южного фронта, командующий 66-ой армией,, заместитель командующего войсками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Вороненжского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фронта, командующий 2-ой гвардейской армией, командующий войсками 2-го Украинского фронта. Полководческий талант ярко проявился при участии в битве под Сталинградом, проведении Запорожской,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Никопольско-Криворожской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Одесской, Ясско-Кишинёвской,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Дебреценской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Будапештской, Венской и других крупных операций по освобождению Украины, Молдавии, Венгрии, Австрии, Чехословакии.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награждён высшим военным орденом «Победа», многими другими орденами и медалями.</a:t>
            </a:r>
            <a:endParaRPr lang="ru-RU" dirty="0"/>
          </a:p>
        </p:txBody>
      </p:sp>
      <p:pic>
        <p:nvPicPr>
          <p:cNvPr id="6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8286776" y="142852"/>
            <a:ext cx="642942" cy="603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lme6rqq"/>
          <p:cNvPicPr>
            <a:picLocks noChangeAspect="1" noChangeArrowheads="1"/>
          </p:cNvPicPr>
          <p:nvPr/>
        </p:nvPicPr>
        <p:blipFill>
          <a:blip r:embed="rId2"/>
          <a:srcRect l="12598" t="5039" r="14398" b="25197"/>
          <a:stretch>
            <a:fillRect/>
          </a:stretch>
        </p:blipFill>
        <p:spPr bwMode="auto">
          <a:xfrm>
            <a:off x="214282" y="1428736"/>
            <a:ext cx="3820045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МЕРЕЦКОВ  Кирилл Афанасьевич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(1897-1968)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1071546"/>
            <a:ext cx="46434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заместитель народного комиссара СССР по боевой подготовке,, командующий армией, командующий войсками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Карельского фронтов. Проявил выдающийся полководческий талант в руководстве действиями войск по обороне, а затем прорыву блокады Ленинграда., освобождению Карелии, советского Заполярья, северной части Норвегии. Весной 1945 года назначен командующим войсками 1-го Дальневосточного фронта. Под его руководством в августе-сентябре 1945 года успешно проведена наступательная операция в Восточной Маньчжурии и Северной Корее.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Союза, награждён высшим военным орденом «Победа», многими другими орденами и медалями, Почётным оружием.</a:t>
            </a:r>
          </a:p>
        </p:txBody>
      </p:sp>
      <p:pic>
        <p:nvPicPr>
          <p:cNvPr id="5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8286776" y="142852"/>
            <a:ext cx="642942" cy="603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ages\Фото-0020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19488" t="9843" r="33071" b="1575"/>
          <a:stretch>
            <a:fillRect/>
          </a:stretch>
        </p:blipFill>
        <p:spPr bwMode="auto">
          <a:xfrm>
            <a:off x="214283" y="1333252"/>
            <a:ext cx="3714776" cy="52025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ТИМОШЕНКО Семён Константинович 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1895-1970)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428736"/>
            <a:ext cx="45005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 был членом Ставки Верховного Главнокомандования, заместителем народного комиссара обороны СССР, главнокомандующим Западным и Юго-Западным направлениями, одновременно  командующим войсками Западного и Юго-Западного фронтов. Позднее командовал войсками Сталинградского и Северо-Западного фронтов. С 1943 года представитель Ставки на фронтах. Участвовал в разработке и проведении ряда  крупных боевых операций.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награждён высшим военным орденом «Победа», многими другими орденами и медалями, Почётным оружием.</a:t>
            </a:r>
          </a:p>
        </p:txBody>
      </p:sp>
      <p:pic>
        <p:nvPicPr>
          <p:cNvPr id="5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8286776" y="142852"/>
            <a:ext cx="642942" cy="603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Images\Фото-0021.jpg"/>
          <p:cNvPicPr>
            <a:picLocks noChangeAspect="1" noChangeArrowheads="1"/>
          </p:cNvPicPr>
          <p:nvPr/>
        </p:nvPicPr>
        <p:blipFill>
          <a:blip r:embed="rId2"/>
          <a:srcRect l="27165" t="9055" r="29232" b="6693"/>
          <a:stretch>
            <a:fillRect/>
          </a:stretch>
        </p:blipFill>
        <p:spPr bwMode="auto">
          <a:xfrm>
            <a:off x="5175653" y="1214422"/>
            <a:ext cx="3740415" cy="54208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ТОЛБУХИН  Фёдор Иванович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(1894-1949)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4572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 был  начальником штаба Закавказского, затем Кавказского и Крымского фронтов, командовал 57-й и 68-й армиями на Сталинградском и Северо-Западном  фронтах, войсками Южного, 4-го и 3-го Украинских фронтов. Руководил боевыми действиями войск в Сталинградской битве, в освобождении Украины и Крыма, в Ясско-Кишинёвской операции, в освобождении Румынии, Болгарии, Югославии, Венгрии и Австрии.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 Советского Союза (посмертно), награждён высшим военным орденом «Победа», многими другими орденами и медалями. </a:t>
            </a:r>
            <a:endParaRPr lang="ru-RU" sz="2000" dirty="0"/>
          </a:p>
        </p:txBody>
      </p:sp>
      <p:pic>
        <p:nvPicPr>
          <p:cNvPr id="5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8286776" y="142852"/>
            <a:ext cx="642942" cy="603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Images\Фото-0022.jpg"/>
          <p:cNvPicPr>
            <a:picLocks noChangeAspect="1" noChangeArrowheads="1"/>
          </p:cNvPicPr>
          <p:nvPr/>
        </p:nvPicPr>
        <p:blipFill>
          <a:blip r:embed="rId2">
            <a:lum bright="17000" contrast="2000"/>
          </a:blip>
          <a:srcRect l="8563" t="11811" r="45177" b="4724"/>
          <a:stretch>
            <a:fillRect/>
          </a:stretch>
        </p:blipFill>
        <p:spPr bwMode="auto">
          <a:xfrm>
            <a:off x="5429256" y="1357298"/>
            <a:ext cx="3515506" cy="47573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85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Адмирал Флота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КУЗНЕЦОВ  Николай Герасимович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(1902-1974)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000108"/>
            <a:ext cx="5143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 член Ставки Верховного Главнокомандования, Народный комиссар Военно-Морского Флота СССР, главнокомандующий Военно-Морским Флотом. Уверенно руководил боевыми действиями флотов при защите Одессы, Севастополя, Ленинграда и других приморских городов, морских и океанских коммуникаций и нанесении ударов по морским перевозкам противника. Умело осуществлял взаимодействие флотов с сухопутными войсками. Руководил операциями Тихоокеанского флота в войне с империалистической Японией. Участвовал в Ялтинской и Потсдамской конференциях глав правительств трёх союзных держав в 1945 году. (Войну закончил в звании адмирал флота – в то время высшее военное звание на флоте. Адмирал Флота Советского Союза – с 1955 года).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Советского Союза, награждён многими орденами и медалями.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мя победы"/>
          <p:cNvPicPr>
            <a:picLocks noChangeAspect="1" noChangeArrowheads="1"/>
          </p:cNvPicPr>
          <p:nvPr/>
        </p:nvPicPr>
        <p:blipFill>
          <a:blip r:embed="rId2"/>
          <a:srcRect l="18504" t="22572" r="20472" b="12598"/>
          <a:stretch>
            <a:fillRect/>
          </a:stretch>
        </p:blipFill>
        <p:spPr bwMode="auto">
          <a:xfrm>
            <a:off x="0" y="0"/>
            <a:ext cx="9144000" cy="6887470"/>
          </a:xfrm>
          <a:prstGeom prst="rect">
            <a:avLst/>
          </a:prstGeom>
          <a:noFill/>
        </p:spPr>
      </p:pic>
      <p:pic>
        <p:nvPicPr>
          <p:cNvPr id="5" name="Picture 7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-4001" t="29316" r="48008" b="-2665"/>
          <a:stretch>
            <a:fillRect/>
          </a:stretch>
        </p:blipFill>
        <p:spPr bwMode="auto">
          <a:xfrm>
            <a:off x="38922" y="66625"/>
            <a:ext cx="1007902" cy="99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86050" y="142852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1941 - 1945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632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Наши прославленные военачальники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выходцы из гущи народа. Перед войной эти люди командовали полками, учились в военных академиях, сидели,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говорится,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 одной партой», хорошо знали друг друга. Это воспитанные нашей партией люди. Знающие, преданные Родине, смелые и талантливые. Их приход к высоким командным постам был закономерен. Их мужество и стойкость ковались до войны. В боях их мастерство и «матёрость» закалялись в беспощадных разгромах врага. Операции, проведенные нашими военачальниками в минувшей войне, изучают сейчас во всех военных академиях мира.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Высочайшую оценку их мужеству и таланту дал 34-й президент США 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Дуайт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Эйзенхауэр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человек, понимавший толк в военном искусстве,  он сказал:  «Как солдат, наблюдавший кампанию Красной Армии, я проникся глубочайшим восхищением к мастерству ее руководителей».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Оценивая превосходство советского военного искусства, важно отметить, что вооруженная борьба – это не только битва войск, но и столкновение ума и воли противостоящих военачальников. В сражениях Великой Отечественной войны была достигнута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интеллектуальная победа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над врагом. Превосходство интеллекта руководства определило победоносное окончание войны в поверженном Берлине и безоговорочную капитуляцию фашистской армии.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42852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Мы, молодое поколение 21 века восхищаемся  нашими Великими полководцами Великой Победы </a:t>
            </a:r>
            <a:r>
              <a:rPr lang="ru-RU" sz="1600" b="1" dirty="0" smtClean="0">
                <a:solidFill>
                  <a:srgbClr val="4606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фашистской Германией, уважаем и чтим великий труд и Маршалов, и рядовых, которые ценой своей жизни отстояли мир.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одноклассник, Кондратьев Антон, </a:t>
            </a:r>
            <a:r>
              <a:rPr lang="ru-RU" sz="1600" b="1" dirty="0" smtClean="0">
                <a:solidFill>
                  <a:srgbClr val="4606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посвятил стихотворение Великому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606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Дню Победы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4606B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0034" y="1142984"/>
            <a:ext cx="81439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Солдаты весной 45-го года,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тот яркий и солнечный май,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Повергли фашистскую нечисть,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Победное Знамя над Рейхом подняв.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Победные залпы палили в Берлине,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Победными маршами воины шли,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Победный Салют возвестил о Победе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Защитников нашей Советской страны.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Радость и слёзы слились воедино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 и гражданских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Румыны и венгры, болгары и чехи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Встречали освободителей.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Победа! Победа! Победа! Победа!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Кричали на всех языках.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Воинам, павшим  на поле сражений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жива на века!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Помнить и чтить мы обязаны предков,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Фашизм, победивших в войне!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Счастливую  жизнь нам подаривших,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мирно  жилось и мне, и тебе!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</a:p>
          <a:p>
            <a:pPr algn="ctr"/>
            <a:endParaRPr lang="ru-RU" dirty="0" smtClean="0">
              <a:solidFill>
                <a:srgbClr val="4606B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1. Альбом : Портретная галерея «Великие полководцы»;</a:t>
            </a:r>
          </a:p>
          <a:p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2. Материалы школьного историко-краеведческого уголка.</a:t>
            </a:r>
          </a:p>
          <a:p>
            <a:endParaRPr lang="ru-RU" dirty="0" smtClean="0">
              <a:solidFill>
                <a:srgbClr val="4606BA"/>
              </a:solidFill>
            </a:endParaRPr>
          </a:p>
          <a:p>
            <a:pPr algn="ctr"/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Интернет источники:</a:t>
            </a:r>
          </a:p>
          <a:p>
            <a:pPr algn="ctr"/>
            <a:endParaRPr lang="ru-RU" dirty="0" smtClean="0">
              <a:solidFill>
                <a:srgbClr val="4606B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https://yandex.ru/search</a:t>
            </a:r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https://yandex.ru/images</a:t>
            </a:r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http://www.bibliotekar.ru/istoriya/265.htm</a:t>
            </a:r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</a:t>
            </a:r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http://istoriya-ru.ucoz.ru</a:t>
            </a:r>
            <a:r>
              <a:rPr lang="ru-RU" dirty="0" smtClean="0">
                <a:solidFill>
                  <a:srgbClr val="4606BA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ru-RU" dirty="0">
              <a:solidFill>
                <a:srgbClr val="46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rshal-govorov.ru/_media/design/spac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28" name="Picture 4" descr="http://marshal-govorov.ru/_media/design/space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истории России, рассказов прабабушки и бабушки, из художественных фильмов я узнал, что Великая Отечественная война 1941-1945 годов была самой тяжёлой и самой жестокой из всех войн, когда-либо пережитых нашей Родиной.  Война принесла народу огромные жертвы и разрушения. Свыше 26 миллионов советских людей погибли на полях сражений, погребены под развалинами  городов и сёл, расстреляны, замучены в концлагерях или пропали без вести. Трудно найти в России семью, которая не пострадала бы от войны.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74 года отделяет нас от того памятного дня 9 мая 1945 года, когда была поставлена окончательная точка в этой кровопролитной войне в истории человечества. Память о ней неподвластна времени. Вечная слава погибшим! Вечная благодарность ветеранам и участникам фронта, которые завоевали нам мир и повергли  фашизм.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Важнейшим источником Победы советского народа в войне явилась несокрушимая мощь Вооруженных Сил, которые выдержали тяжелейшее испытание в борьбе с гитлеровской армией и победили ее. Хотя в первый период войны советские войска были вынуждены отступать под воздействием численного превосходства противника, имевшего перевес и в боевой технике. Но под руководством талантливых полководцев-военачальников наши войска сорвали вероломные планы врага и защитили Родину своей стойкостью и мужеством.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моей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показать талантливых полководцев военачальников Великой Отечественной войны, под руководством  которых Вооруженные Силы СССР проявили высокий уровень военного искусства и победили врага.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работы в том, что 27 января 2019 года исполняется 75 лет со дня полного снятия блокады Ленинграда  под командованием Великого полководца,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Маршала  Советского Союза,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Говорова Леонида Александровича 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xn----ctbjbobhg4cmbl8a.xn--80acgfbsl1azdqr.xn--p1ai/media/photogallery/3/5/356b5106b16e80139d16523b8bb6bf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0"/>
            <a:ext cx="8715436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Навсегда останутся в памяти человечества Победы советских воинов над противником в великих битвах под Москвой и Сталинградом, под Курском и Белгородом, на Днепре и Немане, под Будапештом и Веной, на Висле и Одере и в заключительной Берлинской наступательной операции под руководством великих советских полководцев.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Суровая школа войны отобрала и закрепила к концу войны на должностях командующих фронтами 11 наиболее выдающихся военачальников. Из начинавших командовать фронтом в 1941 году окончили войну на этих же должностях Г. К. Жуков, И. С. Конев, К. А. Мерецков, А. И. Еременко, Р. Я. Малиновский, Говоров Л. А. Велик вклад  в победы  над врагом на военных фронтах полководцев А.М. Василевского, Б.М. Шапошникова, К.К. Рокоссовского, Ф.И.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К. А. Ворошилова, С. М. Будённого, Н. Г. Кузнецова и др.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Непосредственное руководство военными действиями, планирование кампаний и стратегических операций  осуществлял Верховный Главнокомандующий Вооружёнными Силами СССР Иосиф Виссарионович Сталин.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Биографии полководцев, военачальников были яркой строкой вписаны в летопись всех народов мира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представляю галерею  Маршалов Советского Союза, чьи имена на слуху у народа.</a:t>
            </a:r>
          </a:p>
        </p:txBody>
      </p:sp>
      <p:pic>
        <p:nvPicPr>
          <p:cNvPr id="3" name="Picture 4" descr="https://im2-tub-ru.yandex.net/i?id=d04f169079d5ff10587c905cec0f53bd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588305" cy="2108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85736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1941-2019</a:t>
            </a:r>
            <a:endParaRPr lang="ru-RU" dirty="0"/>
          </a:p>
        </p:txBody>
      </p:sp>
      <p:pic>
        <p:nvPicPr>
          <p:cNvPr id="18442" name="Picture 10" descr="https://ww2db.com/images/battle_moscow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416293" cy="2281977"/>
          </a:xfrm>
          <a:prstGeom prst="rect">
            <a:avLst/>
          </a:prstGeom>
          <a:noFill/>
        </p:spPr>
      </p:pic>
      <p:pic>
        <p:nvPicPr>
          <p:cNvPr id="18444" name="Picture 12" descr="http://bm.img.com.ua/berlin/storage/news/orig/e/e3/d22e569578a4445f30fa8cb5181eae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682" y="214289"/>
            <a:ext cx="2782945" cy="22860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s\Фото-0009.jpg"/>
          <p:cNvPicPr>
            <a:picLocks noChangeAspect="1" noChangeArrowheads="1"/>
          </p:cNvPicPr>
          <p:nvPr/>
        </p:nvPicPr>
        <p:blipFill>
          <a:blip r:embed="rId2">
            <a:lum bright="-1000" contrast="10000"/>
          </a:blip>
          <a:srcRect l="21555" t="20866" r="22441" b="25591"/>
          <a:stretch>
            <a:fillRect/>
          </a:stretch>
        </p:blipFill>
        <p:spPr bwMode="auto">
          <a:xfrm rot="5400000">
            <a:off x="4297021" y="1989468"/>
            <a:ext cx="5478139" cy="3928052"/>
          </a:xfrm>
          <a:prstGeom prst="rect">
            <a:avLst/>
          </a:prstGeom>
          <a:noFill/>
        </p:spPr>
      </p:pic>
      <p:pic>
        <p:nvPicPr>
          <p:cNvPr id="1028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285720" y="142852"/>
            <a:ext cx="1141550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14285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Генералиссимус Советского Союза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СТАЛИН Иосиф Виссарионович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(1879-1953)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442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председатель СНК СССР, председатель ГКО, председатель ставки ВКГ, Нарком обороны СССР, Верховный Главнокомандующий Вооружёнными Силами СССР.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Возглавляемая Сталиным Ставка ВГК с Генеральным штабом осуществляла непосредственное руководство военными действиями, планирование кампаний и стратегических операций.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Возглавляемые Сталиным ГКО и другие государственные и политические органы провели огромную работу по мобилизации всех сил страны на отпор агрессору и достижение победы.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Сталин возглавлял советское правительство в работе Тегеранской (1943), Крымской (1945) и Потсдамской (1945) конференций руководителей трёх держав – СССР, США  и Великобритании.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Герой Социалистического труда, дважды Герой Советского Союза, дважды награждён высшим военным орденом «Победа», многими другими орденами и медалями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\Фото-0010.jpg"/>
          <p:cNvPicPr>
            <a:picLocks noChangeAspect="1" noChangeArrowheads="1"/>
          </p:cNvPicPr>
          <p:nvPr/>
        </p:nvPicPr>
        <p:blipFill>
          <a:blip r:embed="rId2">
            <a:lum bright="17000" contrast="7000"/>
          </a:blip>
          <a:srcRect l="23031" t="10630" r="36614" b="15748"/>
          <a:stretch>
            <a:fillRect/>
          </a:stretch>
        </p:blipFill>
        <p:spPr bwMode="auto">
          <a:xfrm>
            <a:off x="5286380" y="1500174"/>
            <a:ext cx="3689879" cy="5049019"/>
          </a:xfrm>
          <a:prstGeom prst="rect">
            <a:avLst/>
          </a:prstGeom>
          <a:noFill/>
        </p:spPr>
      </p:pic>
      <p:pic>
        <p:nvPicPr>
          <p:cNvPr id="3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0" y="0"/>
            <a:ext cx="866562" cy="81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14285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ЖУКОВ  Георгий  Константинович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(1896-1974)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6357"/>
            <a:ext cx="49292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член ставки Верховного Главнокомандования, командующий войсками Резервного, Ленинградского и Западного фронтов, 1-й заместитель Наркома  обороны СССР и заместитель Главнокомандующего.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его командованием войска Западного фронта разгромили немецко-фашистские войска в ходе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контрнаступательной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операции под Москвой.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ходе войны осуществлял координацию действий фронтов под Сталинградом, по прорыву блокады Ленинграда, в битвах под Курском  и за Днепр. Командовал войсками 1-го и 2-го Украинских фронтов. На завершающем этапе войны командовал войсками 1-го Белорусского фронта.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мая 1945 года от имени Верховного Главнокомандования Георгий  Константинович Жуков принял капитуляцию фашистской Германии.  Это Маршал Победы!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Великий полководец с 1955 по 1957 года был министром обороны СССР.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Четырежды Герой Советского Союза, дважды награждён высшим военным орденом «Победа», многими другими орденами и медалями, Почётным оружием.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2-nkvd.ucoz.ru/polkovodci/Rokossow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653114"/>
            <a:ext cx="3643338" cy="50289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РОКОССОВСКИЙ  Константин Константинович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(1896-1968)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143116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 Великой Отечественной войны  (1941-1945) командовал механизированным корпусом, 16-й армией. Был командиром Брянского, Донского, Центрального Белорусского, 1-го и 2-го Белорусских фронтов, где особенно ярко проявился его полководческий талант. Руководил боевыми действиями войск в битвах  под Сталинградом и Курском, разгромом  фашистских войск в Белоруссии и Восточной Пруссии, в Восточно-Померанской и Берлинской операциях.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награждён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Высшим военным орденом «Победа, многими другими орденами и медалями, Почётным оружием.</a:t>
            </a:r>
            <a:endParaRPr lang="ru-RU" dirty="0"/>
          </a:p>
        </p:txBody>
      </p:sp>
      <p:pic>
        <p:nvPicPr>
          <p:cNvPr id="6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6000760" y="1357298"/>
            <a:ext cx="785818" cy="7376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pkya2x7"/>
          <p:cNvPicPr>
            <a:picLocks noChangeAspect="1" noChangeArrowheads="1"/>
          </p:cNvPicPr>
          <p:nvPr/>
        </p:nvPicPr>
        <p:blipFill>
          <a:blip r:embed="rId2"/>
          <a:srcRect l="14330" t="5039" r="14330" b="25197"/>
          <a:stretch>
            <a:fillRect/>
          </a:stretch>
        </p:blipFill>
        <p:spPr bwMode="auto">
          <a:xfrm>
            <a:off x="5072066" y="1313750"/>
            <a:ext cx="3779319" cy="52548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Маршал  Советского Союза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ВАСИЛЕВСКИЙ Александр Михайлович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(1895-1977)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85860"/>
            <a:ext cx="4572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 (1941-1945) – заместитель начальника генерального штаба Красной Армии, начальник оперативного управления,  начальник Генерального штаба Красной Армии и одновременно заместитель Народного комиссара обороны СССР. По поручению Станки участвовал в разработке  многих важнейших стратегических планов. В частности Василевский был одним из творцов и исполнителей плана наступательной операции под Сталинградом, координировал действия нескольких фронтов в Курской битве, Белорусской  и Восточно-Прусской наступательных операциях. Под его руководством в августе-сентябре 1945 года была успешно проведена стратегическая операция по разгрому японской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Квантунской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армии.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Дважды Герой Советского Союза, дважды награждён высшим военным орденом «Победа», многими другими орденами и медалями, Почётным оружием.</a:t>
            </a:r>
            <a:endParaRPr lang="ru-RU" sz="1600" dirty="0"/>
          </a:p>
        </p:txBody>
      </p:sp>
      <p:pic>
        <p:nvPicPr>
          <p:cNvPr id="6" name="Picture 4" descr="http://images.myshared.ru/4/203426/slide_1.jpg"/>
          <p:cNvPicPr>
            <a:picLocks noChangeAspect="1" noChangeArrowheads="1"/>
          </p:cNvPicPr>
          <p:nvPr/>
        </p:nvPicPr>
        <p:blipFill>
          <a:blip r:embed="rId3" cstate="print"/>
          <a:srcRect l="49606" t="35433" r="1063" b="2835"/>
          <a:stretch>
            <a:fillRect/>
          </a:stretch>
        </p:blipFill>
        <p:spPr bwMode="auto">
          <a:xfrm>
            <a:off x="0" y="0"/>
            <a:ext cx="642942" cy="603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1080</TotalTime>
  <Words>2430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</cp:revision>
  <dcterms:created xsi:type="dcterms:W3CDTF">2016-11-15T18:37:52Z</dcterms:created>
  <dcterms:modified xsi:type="dcterms:W3CDTF">2019-01-25T19:15:20Z</dcterms:modified>
</cp:coreProperties>
</file>