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0" r:id="rId3"/>
    <p:sldId id="267" r:id="rId4"/>
    <p:sldId id="268" r:id="rId5"/>
    <p:sldId id="269" r:id="rId6"/>
    <p:sldId id="270" r:id="rId7"/>
    <p:sldId id="271" r:id="rId8"/>
    <p:sldId id="272" r:id="rId9"/>
    <p:sldId id="273" r:id="rId10"/>
    <p:sldId id="274" r:id="rId11"/>
    <p:sldId id="262" r:id="rId12"/>
    <p:sldId id="266" r:id="rId13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kiosk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3300"/>
    <a:srgbClr val="0099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40" autoAdjust="0"/>
    <p:restoredTop sz="94717" autoAdjust="0"/>
  </p:normalViewPr>
  <p:slideViewPr>
    <p:cSldViewPr>
      <p:cViewPr>
        <p:scale>
          <a:sx n="71" d="100"/>
          <a:sy n="71" d="100"/>
        </p:scale>
        <p:origin x="-486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</p:sldLst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_rels/viewProps.xml.rels><?xml version="1.0" encoding="UTF-8" standalone="yes"?>
<Relationships xmlns="http://schemas.openxmlformats.org/package/2006/relationships"><Relationship Id="rId1" Type="http://schemas.openxmlformats.org/officeDocument/2006/relationships/slide" Target="slides/slide1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BE4125-D6DC-4911-8248-B2B76EB3608D}" type="datetimeFigureOut">
              <a:rPr lang="ru-RU"/>
              <a:pPr>
                <a:defRPr/>
              </a:pPr>
              <a:t>14.02.2018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53ADFC-5942-4DD2-97AC-EF322240F6C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887243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123F33-5EDF-45B0-B37C-43EB0FEBD6FC}" type="datetimeFigureOut">
              <a:rPr lang="ru-RU"/>
              <a:pPr>
                <a:defRPr/>
              </a:pPr>
              <a:t>14.02.2018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609DA9-4D7A-438A-9D9D-A5F3FD1D1C4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336201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3469A9-5FB5-4059-9C03-ADFAF839C7DE}" type="datetimeFigureOut">
              <a:rPr lang="ru-RU"/>
              <a:pPr>
                <a:defRPr/>
              </a:pPr>
              <a:t>14.02.2018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CD999D-1006-453A-9BBE-6586A3B5635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414761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5D2792-B4DC-463A-B450-C11ABD7D13B6}" type="datetimeFigureOut">
              <a:rPr lang="ru-RU"/>
              <a:pPr>
                <a:defRPr/>
              </a:pPr>
              <a:t>14.02.2018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96FDFF-2513-4B12-A870-3569DB5B096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507067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019527-6CAD-4166-B461-6D2D69D75EDD}" type="datetimeFigureOut">
              <a:rPr lang="ru-RU"/>
              <a:pPr>
                <a:defRPr/>
              </a:pPr>
              <a:t>14.02.2018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795D6F-2A40-4516-B819-CB9A3CFA6E2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861551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AC8687-E4A8-450C-82C5-D5D094FE89DB}" type="datetimeFigureOut">
              <a:rPr lang="ru-RU"/>
              <a:pPr>
                <a:defRPr/>
              </a:pPr>
              <a:t>14.02.2018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422F06-7E21-40D2-9851-0F3AA004E73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966743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90975F-8AD8-4F8F-8B12-897DA52322F5}" type="datetimeFigureOut">
              <a:rPr lang="ru-RU"/>
              <a:pPr>
                <a:defRPr/>
              </a:pPr>
              <a:t>14.02.2018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F2EFBB-7040-46AE-B428-D91F82F9625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571122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9A03C0-4EF7-45F2-AD0F-FB00F4A61C1C}" type="datetimeFigureOut">
              <a:rPr lang="ru-RU"/>
              <a:pPr>
                <a:defRPr/>
              </a:pPr>
              <a:t>14.02.2018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E4C2BD-6497-410B-83CE-47C4D9AB720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707619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8C53BE-F209-4760-8E7B-83EF7333F968}" type="datetimeFigureOut">
              <a:rPr lang="ru-RU"/>
              <a:pPr>
                <a:defRPr/>
              </a:pPr>
              <a:t>14.02.2018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E9A308-C242-4D84-9E30-3DC3D1ECDCF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384755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5E4009-2BEE-4E97-81B3-4F7FDC81F4D1}" type="datetimeFigureOut">
              <a:rPr lang="ru-RU"/>
              <a:pPr>
                <a:defRPr/>
              </a:pPr>
              <a:t>14.02.2018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5A53DB-83B8-4901-B4B2-1E0C8E9BD2A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429188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B59176-7817-4856-9B5C-96E9412B532D}" type="datetimeFigureOut">
              <a:rPr lang="ru-RU"/>
              <a:pPr>
                <a:defRPr/>
              </a:pPr>
              <a:t>14.02.2018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B40D55-1AD8-4A8F-846C-F90B79F8F88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51396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82000">
              <a:srgbClr val="00B050">
                <a:lumMod val="65000"/>
                <a:lumOff val="35000"/>
                <a:alpha val="37000"/>
              </a:srgb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9866C32C-EA2E-4A8F-B08C-DF53BAA68F15}" type="datetimeFigureOut">
              <a:rPr lang="ru-RU"/>
              <a:pPr>
                <a:defRPr/>
              </a:pPr>
              <a:t>14.02.2018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2A59F00C-8A86-4104-90EC-567916A2501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hyperlink" Target="http://www.lenagold.ru/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Заголовок 1"/>
          <p:cNvSpPr>
            <a:spLocks noGrp="1"/>
          </p:cNvSpPr>
          <p:nvPr>
            <p:ph type="ctrTitle"/>
          </p:nvPr>
        </p:nvSpPr>
        <p:spPr>
          <a:xfrm>
            <a:off x="358775" y="260350"/>
            <a:ext cx="8785225" cy="3455988"/>
          </a:xfrm>
        </p:spPr>
        <p:txBody>
          <a:bodyPr/>
          <a:lstStyle/>
          <a:p>
            <a:pPr eaLnBrk="1" hangingPunct="1">
              <a:defRPr/>
            </a:pPr>
            <a:r>
              <a:rPr lang="ru-RU" b="1" i="1" dirty="0" smtClean="0">
                <a:solidFill>
                  <a:srgbClr val="663300"/>
                </a:solidFill>
                <a:latin typeface="+mn-lt"/>
              </a:rPr>
              <a:t>ОПЫТ ВЫХАЖИВАНИЯ ПТЕНЦА СТРИЖА ЧЕРНОГО </a:t>
            </a:r>
            <a:br>
              <a:rPr lang="ru-RU" b="1" i="1" dirty="0" smtClean="0">
                <a:solidFill>
                  <a:srgbClr val="663300"/>
                </a:solidFill>
                <a:latin typeface="+mn-lt"/>
              </a:rPr>
            </a:br>
            <a:r>
              <a:rPr lang="ru-RU" b="1" i="1" dirty="0" smtClean="0">
                <a:solidFill>
                  <a:srgbClr val="663300"/>
                </a:solidFill>
                <a:latin typeface="+mn-lt"/>
              </a:rPr>
              <a:t>В ДОМАШНИХ УСЛОВИЯХ</a:t>
            </a:r>
            <a:endParaRPr lang="ru-RU" b="1" dirty="0" smtClean="0">
              <a:solidFill>
                <a:srgbClr val="663300"/>
              </a:solidFill>
              <a:latin typeface="+mn-lt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479925" y="2967038"/>
            <a:ext cx="184150" cy="923925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5400" b="1" dirty="0">
              <a:ln>
                <a:prstDash val="solid"/>
              </a:ln>
              <a:gradFill rotWithShape="1">
                <a:gsLst>
                  <a:gs pos="0">
                    <a:schemeClr val="accent4">
                      <a:tint val="70000"/>
                      <a:satMod val="200000"/>
                    </a:schemeClr>
                  </a:gs>
                  <a:gs pos="40000">
                    <a:schemeClr val="accent4">
                      <a:tint val="90000"/>
                      <a:satMod val="130000"/>
                    </a:schemeClr>
                  </a:gs>
                  <a:gs pos="50000">
                    <a:schemeClr val="accent4">
                      <a:tint val="90000"/>
                      <a:satMod val="130000"/>
                    </a:schemeClr>
                  </a:gs>
                  <a:gs pos="68000">
                    <a:schemeClr val="accent4">
                      <a:tint val="90000"/>
                      <a:satMod val="130000"/>
                    </a:schemeClr>
                  </a:gs>
                  <a:gs pos="100000">
                    <a:schemeClr val="accent4">
                      <a:tint val="70000"/>
                      <a:satMod val="200000"/>
                    </a:schemeClr>
                  </a:gs>
                </a:gsLst>
                <a:lin ang="5400000"/>
              </a:gra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  <a:latin typeface="+mn-lt"/>
              <a:cs typeface="+mn-cs"/>
            </a:endParaRPr>
          </a:p>
        </p:txBody>
      </p:sp>
      <p:pic>
        <p:nvPicPr>
          <p:cNvPr id="2052" name="Рисунок 1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3592513"/>
            <a:ext cx="1330325" cy="1700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3" name="Прямоугольник 1"/>
          <p:cNvSpPr>
            <a:spLocks noChangeArrowheads="1"/>
          </p:cNvSpPr>
          <p:nvPr/>
        </p:nvSpPr>
        <p:spPr bwMode="auto">
          <a:xfrm>
            <a:off x="1476375" y="115888"/>
            <a:ext cx="7559675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ru-RU" sz="2000" b="1"/>
              <a:t>VII Cаратовский региональный тур Всероссийского конкурса юношеских исследовательских работ им. В. И. Вернадского</a:t>
            </a:r>
          </a:p>
        </p:txBody>
      </p:sp>
      <p:sp>
        <p:nvSpPr>
          <p:cNvPr id="2054" name="Прямоугольник 2"/>
          <p:cNvSpPr>
            <a:spLocks noChangeArrowheads="1"/>
          </p:cNvSpPr>
          <p:nvPr/>
        </p:nvSpPr>
        <p:spPr bwMode="auto">
          <a:xfrm>
            <a:off x="2916238" y="3152775"/>
            <a:ext cx="5957887" cy="2862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ru-RU" sz="2000" b="1"/>
              <a:t>Выполнил:  воспитанник биологического кружка </a:t>
            </a:r>
          </a:p>
          <a:p>
            <a:r>
              <a:rPr lang="ru-RU" sz="2000" b="1"/>
              <a:t>при биол. ф-те СГУ имени Н. Г. Чернышевского,</a:t>
            </a:r>
          </a:p>
          <a:p>
            <a:r>
              <a:rPr lang="ru-RU" sz="2000" b="1"/>
              <a:t>ученик 5 класса Козырев Владислав</a:t>
            </a:r>
          </a:p>
          <a:p>
            <a:r>
              <a:rPr lang="ru-RU" sz="2000" b="1"/>
              <a:t>Руководители:</a:t>
            </a:r>
          </a:p>
          <a:p>
            <a:r>
              <a:rPr lang="ru-RU" sz="2000" b="1"/>
              <a:t>вед. инженер каф. ботаники и экологии биол. ф-та СГУ имени Н. Г. Чернышевского Козырева Е.А.,</a:t>
            </a:r>
          </a:p>
          <a:p>
            <a:r>
              <a:rPr lang="ru-RU" sz="2000" b="1"/>
              <a:t>учителя МБОУ «СОШ №1» ЭМР</a:t>
            </a:r>
          </a:p>
          <a:p>
            <a:r>
              <a:rPr lang="ru-RU" sz="2000" b="1"/>
              <a:t>учитель географии Решетникова С.Е.,</a:t>
            </a:r>
          </a:p>
          <a:p>
            <a:r>
              <a:rPr lang="ru-RU" sz="2000" b="1"/>
              <a:t>учитель технологии Антонова Н.Н.</a:t>
            </a:r>
          </a:p>
        </p:txBody>
      </p:sp>
      <p:sp>
        <p:nvSpPr>
          <p:cNvPr id="2055" name="Прямоугольник 4"/>
          <p:cNvSpPr>
            <a:spLocks noChangeArrowheads="1"/>
          </p:cNvSpPr>
          <p:nvPr/>
        </p:nvSpPr>
        <p:spPr bwMode="auto">
          <a:xfrm>
            <a:off x="4248150" y="5994400"/>
            <a:ext cx="8318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ru-RU" b="1"/>
              <a:t>2018 г.</a:t>
            </a:r>
          </a:p>
        </p:txBody>
      </p:sp>
    </p:spTree>
  </p:cSld>
  <p:clrMapOvr>
    <a:masterClrMapping/>
  </p:clrMapOvr>
  <p:transition advClick="0" advTm="5000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Прямоугольник 1"/>
          <p:cNvSpPr>
            <a:spLocks noChangeArrowheads="1"/>
          </p:cNvSpPr>
          <p:nvPr/>
        </p:nvSpPr>
        <p:spPr bwMode="auto">
          <a:xfrm>
            <a:off x="179388" y="639763"/>
            <a:ext cx="8713787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ru-RU" sz="2800"/>
              <a:t>Наш Гоша (так мы назвали стрижа) накануне вылета</a:t>
            </a:r>
          </a:p>
        </p:txBody>
      </p:sp>
      <p:pic>
        <p:nvPicPr>
          <p:cNvPr id="11267" name="Рисунок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42988" y="1484313"/>
            <a:ext cx="7058025" cy="5113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advClick="0" advTm="8000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Заголовок 1"/>
          <p:cNvSpPr>
            <a:spLocks noGrp="1"/>
          </p:cNvSpPr>
          <p:nvPr>
            <p:ph type="title"/>
          </p:nvPr>
        </p:nvSpPr>
        <p:spPr>
          <a:xfrm>
            <a:off x="250825" y="1196975"/>
            <a:ext cx="8229600" cy="1143000"/>
          </a:xfrm>
        </p:spPr>
        <p:txBody>
          <a:bodyPr/>
          <a:lstStyle/>
          <a:p>
            <a:pPr eaLnBrk="1" hangingPunct="1"/>
            <a:r>
              <a:rPr lang="ru-RU" smtClean="0">
                <a:solidFill>
                  <a:srgbClr val="002060"/>
                </a:solidFill>
              </a:rPr>
              <a:t>СПАСИБО  </a:t>
            </a:r>
            <a:br>
              <a:rPr lang="ru-RU" smtClean="0">
                <a:solidFill>
                  <a:srgbClr val="002060"/>
                </a:solidFill>
              </a:rPr>
            </a:br>
            <a:r>
              <a:rPr lang="ru-RU" smtClean="0">
                <a:solidFill>
                  <a:srgbClr val="002060"/>
                </a:solidFill>
              </a:rPr>
              <a:t>ЗА  ВНИМАНИЕ!</a:t>
            </a:r>
            <a:br>
              <a:rPr lang="ru-RU" smtClean="0">
                <a:solidFill>
                  <a:srgbClr val="002060"/>
                </a:solidFill>
              </a:rPr>
            </a:br>
            <a:endParaRPr lang="ru-RU" smtClean="0">
              <a:solidFill>
                <a:srgbClr val="00206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484438" y="2774950"/>
            <a:ext cx="4248150" cy="7699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400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БЕРЕГИТЕ  ПТИЦ!</a:t>
            </a:r>
          </a:p>
        </p:txBody>
      </p:sp>
      <p:pic>
        <p:nvPicPr>
          <p:cNvPr id="12292" name="Рисунок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3500438"/>
            <a:ext cx="2936875" cy="3357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 advTm="15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Заголовок 1"/>
          <p:cNvSpPr>
            <a:spLocks noGrp="1"/>
          </p:cNvSpPr>
          <p:nvPr>
            <p:ph type="title"/>
          </p:nvPr>
        </p:nvSpPr>
        <p:spPr>
          <a:xfrm>
            <a:off x="1258888" y="138113"/>
            <a:ext cx="6923087" cy="1143000"/>
          </a:xfrm>
        </p:spPr>
        <p:txBody>
          <a:bodyPr/>
          <a:lstStyle/>
          <a:p>
            <a:pPr eaLnBrk="1" hangingPunct="1"/>
            <a:r>
              <a:rPr lang="ru-RU" b="1" i="1" smtClean="0"/>
              <a:t>Список использованных источников</a:t>
            </a:r>
          </a:p>
        </p:txBody>
      </p:sp>
      <p:sp>
        <p:nvSpPr>
          <p:cNvPr id="13315" name="Объект 2"/>
          <p:cNvSpPr>
            <a:spLocks noGrp="1"/>
          </p:cNvSpPr>
          <p:nvPr>
            <p:ph idx="1"/>
          </p:nvPr>
        </p:nvSpPr>
        <p:spPr>
          <a:xfrm>
            <a:off x="323850" y="1265238"/>
            <a:ext cx="8218488" cy="3705225"/>
          </a:xfrm>
        </p:spPr>
        <p:txBody>
          <a:bodyPr/>
          <a:lstStyle/>
          <a:p>
            <a:pPr eaLnBrk="1" hangingPunct="1"/>
            <a:r>
              <a:rPr lang="en-US" sz="1800" smtClean="0">
                <a:hlinkClick r:id="rId2"/>
              </a:rPr>
              <a:t>http://www.lenagold.ru/</a:t>
            </a:r>
            <a:r>
              <a:rPr lang="ru-RU" sz="1800" smtClean="0"/>
              <a:t> - коллекция клипарта и фонов; </a:t>
            </a:r>
          </a:p>
          <a:p>
            <a:pPr eaLnBrk="1" hangingPunct="1"/>
            <a:r>
              <a:rPr lang="ru-RU" sz="1800" smtClean="0"/>
              <a:t>http://www.ornithologist.ru/classification/apodidae.html. Надотряд Новонебные или Типичные птицы (Neognathae). Дата обращения 25.05.2016.</a:t>
            </a:r>
          </a:p>
          <a:p>
            <a:pPr eaLnBrk="1" hangingPunct="1"/>
            <a:r>
              <a:rPr lang="ru-RU" sz="1800" smtClean="0"/>
              <a:t>Храбрый В. М. Школьный атлас-определитель птиц. Книга для учащихся. М.: Просвещение, 1988. 224 с.</a:t>
            </a:r>
          </a:p>
          <a:p>
            <a:pPr eaLnBrk="1" hangingPunct="1"/>
            <a:r>
              <a:rPr lang="ru-RU" sz="1800" smtClean="0"/>
              <a:t>http://www.egir.ru/bird/177.html. Птицы России. Черный стриж. Дата обращения 10.12.2017.</a:t>
            </a:r>
          </a:p>
          <a:p>
            <a:pPr eaLnBrk="1" hangingPunct="1"/>
            <a:r>
              <a:rPr lang="ru-RU" sz="1800" smtClean="0"/>
              <a:t>http://www.commonswift.org/nestlings_english.html. The nestling of the Common Swift. Дата обращения 17.07.2015.</a:t>
            </a:r>
          </a:p>
          <a:p>
            <a:pPr eaLnBrk="1" hangingPunct="1"/>
            <a:r>
              <a:rPr lang="ru-RU" sz="1800" smtClean="0"/>
              <a:t>https://www.livemaster.ru/topic/1192781-kazhdoj-ptitse-svoj-dom. Каждой птице свой дом. Дата обращения 14.01.2018.</a:t>
            </a:r>
          </a:p>
          <a:p>
            <a:pPr eaLnBrk="1" hangingPunct="1"/>
            <a:r>
              <a:rPr lang="ru-RU" sz="1800" smtClean="0"/>
              <a:t>http://givoyles.ru/articles/hobbi/sdelat-skvorechnik/. Правильный скворечник своими руками. Дата обращения 17.01.2018.</a:t>
            </a:r>
          </a:p>
          <a:p>
            <a:pPr eaLnBrk="1" hangingPunct="1"/>
            <a:r>
              <a:rPr lang="ru-RU" sz="1800" smtClean="0"/>
              <a:t>http://stroitelsam.ru/скворечник-домик-для-стрижа-make-a-house-for-swift/. Скворечник (домик) для стрижа. Make a house for swift. Дата обращения 17.01.2018. </a:t>
            </a:r>
          </a:p>
          <a:p>
            <a:pPr eaLnBrk="1" hangingPunct="1"/>
            <a:endParaRPr lang="ru-RU" sz="2400" smtClean="0"/>
          </a:p>
        </p:txBody>
      </p:sp>
      <p:pic>
        <p:nvPicPr>
          <p:cNvPr id="13316" name="Рисунок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-11113"/>
            <a:ext cx="1081088" cy="12985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Прямоугольник 1"/>
          <p:cNvSpPr>
            <a:spLocks noChangeArrowheads="1"/>
          </p:cNvSpPr>
          <p:nvPr/>
        </p:nvSpPr>
        <p:spPr bwMode="auto">
          <a:xfrm>
            <a:off x="104775" y="115888"/>
            <a:ext cx="8928100" cy="655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ru-RU" sz="2800"/>
              <a:t>Летом 2015 года в Саратове было отмечено массовое выпадение стрижат из гнезд. Один стрижонок попал к нам. В связи с этим </a:t>
            </a:r>
            <a:r>
              <a:rPr lang="ru-RU" sz="2800" b="1" u="sng"/>
              <a:t>целью</a:t>
            </a:r>
            <a:r>
              <a:rPr lang="ru-RU" sz="2800"/>
              <a:t> нашей работы являлось выхаживание птенца стрижа черного в домашних условиях.</a:t>
            </a:r>
          </a:p>
          <a:p>
            <a:r>
              <a:rPr lang="ru-RU" sz="2800"/>
              <a:t>Для реализации цели были поставлены и решены следующие </a:t>
            </a:r>
            <a:r>
              <a:rPr lang="ru-RU" sz="2800" b="1" u="sng"/>
              <a:t>задачи</a:t>
            </a:r>
            <a:r>
              <a:rPr lang="ru-RU" sz="2800"/>
              <a:t>:</a:t>
            </a:r>
          </a:p>
          <a:p>
            <a:r>
              <a:rPr lang="ru-RU" sz="2800"/>
              <a:t>•	изучить литературный материал по стрижам;</a:t>
            </a:r>
          </a:p>
          <a:p>
            <a:r>
              <a:rPr lang="ru-RU" sz="2800"/>
              <a:t>•	оборудовать домик для птенца;</a:t>
            </a:r>
          </a:p>
          <a:p>
            <a:r>
              <a:rPr lang="ru-RU" sz="2800"/>
              <a:t>•	разработать меню для вскармливания птенца, выработать режим кормления;</a:t>
            </a:r>
          </a:p>
          <a:p>
            <a:r>
              <a:rPr lang="ru-RU" sz="2800"/>
              <a:t>•	провести измерения птенца и зафиксировать показатели;</a:t>
            </a:r>
          </a:p>
          <a:p>
            <a:r>
              <a:rPr lang="ru-RU" sz="2800"/>
              <a:t>•	вырастить и выпустить стрижа на волю;</a:t>
            </a:r>
          </a:p>
          <a:p>
            <a:r>
              <a:rPr lang="ru-RU" sz="2800"/>
              <a:t>•	разработать искусственный домик для стрижа</a:t>
            </a:r>
          </a:p>
        </p:txBody>
      </p:sp>
    </p:spTree>
  </p:cSld>
  <p:clrMapOvr>
    <a:masterClrMapping/>
  </p:clrMapOvr>
  <p:transition advClick="0" advTm="8000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Прямоугольник 1"/>
          <p:cNvSpPr>
            <a:spLocks noChangeArrowheads="1"/>
          </p:cNvSpPr>
          <p:nvPr/>
        </p:nvSpPr>
        <p:spPr bwMode="auto">
          <a:xfrm>
            <a:off x="395288" y="377825"/>
            <a:ext cx="8497887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ru-RU" sz="2800"/>
              <a:t>Птенец на 14–15 день жизни</a:t>
            </a:r>
          </a:p>
        </p:txBody>
      </p:sp>
      <p:pic>
        <p:nvPicPr>
          <p:cNvPr id="4099" name="Рисунок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50938" y="1052513"/>
            <a:ext cx="6985000" cy="5472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advClick="0" advTm="8000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Прямоугольник 1"/>
          <p:cNvSpPr>
            <a:spLocks noChangeArrowheads="1"/>
          </p:cNvSpPr>
          <p:nvPr/>
        </p:nvSpPr>
        <p:spPr bwMode="auto">
          <a:xfrm>
            <a:off x="395288" y="639763"/>
            <a:ext cx="8497887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ru-RU" sz="2800"/>
              <a:t>Кормление птенца</a:t>
            </a:r>
          </a:p>
        </p:txBody>
      </p:sp>
      <p:pic>
        <p:nvPicPr>
          <p:cNvPr id="5123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96963" y="1484313"/>
            <a:ext cx="7094537" cy="4546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advClick="0" advTm="8000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Прямоугольник 1"/>
          <p:cNvSpPr>
            <a:spLocks noChangeArrowheads="1"/>
          </p:cNvSpPr>
          <p:nvPr/>
        </p:nvSpPr>
        <p:spPr bwMode="auto">
          <a:xfrm>
            <a:off x="395288" y="115888"/>
            <a:ext cx="8497887" cy="954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ru-RU" sz="2800"/>
              <a:t>Насекомые отлавливались сачком в зеленой зоне города и на дачных участках методом кошения </a:t>
            </a:r>
          </a:p>
        </p:txBody>
      </p:sp>
      <p:pic>
        <p:nvPicPr>
          <p:cNvPr id="614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8425" y="1281113"/>
            <a:ext cx="4814888" cy="4824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8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981575" y="1268413"/>
            <a:ext cx="4075113" cy="4824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advClick="0" advTm="8000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Прямоугольник 1"/>
          <p:cNvSpPr>
            <a:spLocks noChangeArrowheads="1"/>
          </p:cNvSpPr>
          <p:nvPr/>
        </p:nvSpPr>
        <p:spPr bwMode="auto">
          <a:xfrm>
            <a:off x="395288" y="115888"/>
            <a:ext cx="8497887" cy="954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ru-RU" sz="2800"/>
              <a:t>Приготовление корма: измельчение насекомых (а) и </a:t>
            </a:r>
          </a:p>
          <a:p>
            <a:pPr algn="ctr"/>
            <a:r>
              <a:rPr lang="ru-RU" sz="2800"/>
              <a:t>приготовление творожка (b)</a:t>
            </a:r>
          </a:p>
        </p:txBody>
      </p:sp>
      <p:pic>
        <p:nvPicPr>
          <p:cNvPr id="7171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92100" y="1268413"/>
            <a:ext cx="3044825" cy="4537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2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609975" y="1293813"/>
            <a:ext cx="5292725" cy="45354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173" name="Прямоугольник 2"/>
          <p:cNvSpPr>
            <a:spLocks noChangeArrowheads="1"/>
          </p:cNvSpPr>
          <p:nvPr/>
        </p:nvSpPr>
        <p:spPr bwMode="auto">
          <a:xfrm>
            <a:off x="1403350" y="5888038"/>
            <a:ext cx="6192838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sz="2400"/>
              <a:t>a					</a:t>
            </a:r>
            <a:r>
              <a:rPr lang="ru-RU" sz="2400"/>
              <a:t>           </a:t>
            </a:r>
            <a:r>
              <a:rPr lang="en-US" sz="2400"/>
              <a:t>b</a:t>
            </a:r>
            <a:endParaRPr lang="ru-RU" sz="2400"/>
          </a:p>
        </p:txBody>
      </p:sp>
    </p:spTree>
  </p:cSld>
  <p:clrMapOvr>
    <a:masterClrMapping/>
  </p:clrMapOvr>
  <p:transition advClick="0" advTm="8000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Прямоугольник 1"/>
          <p:cNvSpPr>
            <a:spLocks noChangeArrowheads="1"/>
          </p:cNvSpPr>
          <p:nvPr/>
        </p:nvSpPr>
        <p:spPr bwMode="auto">
          <a:xfrm>
            <a:off x="395288" y="260350"/>
            <a:ext cx="8497887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ru-RU" sz="2800"/>
              <a:t>Показатели измерений параметров стрижа</a:t>
            </a: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0" y="1069975"/>
          <a:ext cx="9036048" cy="5429250"/>
        </p:xfrm>
        <a:graphic>
          <a:graphicData uri="http://schemas.openxmlformats.org/drawingml/2006/table">
            <a:tbl>
              <a:tblPr firstRow="1" firstCol="1" bandRow="1"/>
              <a:tblGrid>
                <a:gridCol w="753004"/>
                <a:gridCol w="753004"/>
                <a:gridCol w="753004"/>
                <a:gridCol w="753004"/>
                <a:gridCol w="753004"/>
                <a:gridCol w="753004"/>
                <a:gridCol w="753004"/>
                <a:gridCol w="753004"/>
                <a:gridCol w="753004"/>
                <a:gridCol w="753004"/>
                <a:gridCol w="753004"/>
                <a:gridCol w="753004"/>
              </a:tblGrid>
              <a:tr h="196314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687705" algn="r"/>
                        </a:tabLst>
                      </a:pPr>
                      <a:r>
                        <a:rPr lang="ru-RU" sz="1600" i="1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	Дата</a:t>
                      </a:r>
                      <a:endParaRPr lang="ru-RU" sz="16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i="1" dirty="0" smtClean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i="1" dirty="0" smtClean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i="1" dirty="0" smtClean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i="1" dirty="0" smtClean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i="1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Длина</a:t>
                      </a:r>
                      <a:r>
                        <a:rPr lang="ru-RU" sz="1600" i="1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, см</a:t>
                      </a:r>
                      <a:endParaRPr lang="ru-RU" sz="16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77" marR="685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i="1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04.07</a:t>
                      </a:r>
                      <a:endParaRPr lang="ru-RU" sz="20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77" marR="685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i="1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07.07</a:t>
                      </a:r>
                      <a:endParaRPr lang="ru-RU" sz="20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77" marR="685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i="1">
                          <a:effectLst/>
                          <a:latin typeface="+mn-lt"/>
                          <a:ea typeface="Calibri"/>
                          <a:cs typeface="Times New Roman"/>
                        </a:rPr>
                        <a:t>10.07</a:t>
                      </a:r>
                      <a:endParaRPr lang="ru-RU" sz="20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77" marR="685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i="1">
                          <a:effectLst/>
                          <a:latin typeface="+mn-lt"/>
                          <a:ea typeface="Calibri"/>
                          <a:cs typeface="Times New Roman"/>
                        </a:rPr>
                        <a:t>12.07</a:t>
                      </a:r>
                      <a:endParaRPr lang="ru-RU" sz="20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77" marR="685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i="1">
                          <a:effectLst/>
                          <a:latin typeface="+mn-lt"/>
                          <a:ea typeface="Calibri"/>
                          <a:cs typeface="Times New Roman"/>
                        </a:rPr>
                        <a:t>14.07</a:t>
                      </a:r>
                      <a:endParaRPr lang="ru-RU" sz="20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77" marR="685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i="1">
                          <a:effectLst/>
                          <a:latin typeface="+mn-lt"/>
                          <a:ea typeface="Calibri"/>
                          <a:cs typeface="Times New Roman"/>
                        </a:rPr>
                        <a:t>16.07</a:t>
                      </a:r>
                      <a:endParaRPr lang="ru-RU" sz="20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77" marR="685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i="1">
                          <a:effectLst/>
                          <a:latin typeface="+mn-lt"/>
                          <a:ea typeface="Calibri"/>
                          <a:cs typeface="Times New Roman"/>
                        </a:rPr>
                        <a:t>18.07</a:t>
                      </a:r>
                      <a:endParaRPr lang="ru-RU" sz="20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77" marR="685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i="1">
                          <a:effectLst/>
                          <a:latin typeface="+mn-lt"/>
                          <a:ea typeface="Calibri"/>
                          <a:cs typeface="Times New Roman"/>
                        </a:rPr>
                        <a:t>20.07</a:t>
                      </a:r>
                      <a:endParaRPr lang="ru-RU" sz="20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77" marR="685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i="1">
                          <a:effectLst/>
                          <a:latin typeface="+mn-lt"/>
                          <a:ea typeface="Calibri"/>
                          <a:cs typeface="Times New Roman"/>
                        </a:rPr>
                        <a:t>22.07</a:t>
                      </a:r>
                      <a:endParaRPr lang="ru-RU" sz="20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77" marR="685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i="1">
                          <a:effectLst/>
                          <a:latin typeface="+mn-lt"/>
                          <a:ea typeface="Calibri"/>
                          <a:cs typeface="Times New Roman"/>
                        </a:rPr>
                        <a:t>24.07</a:t>
                      </a:r>
                      <a:endParaRPr lang="ru-RU" sz="20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77" marR="685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i="1">
                          <a:effectLst/>
                          <a:latin typeface="+mn-lt"/>
                          <a:ea typeface="Calibri"/>
                          <a:cs typeface="Times New Roman"/>
                        </a:rPr>
                        <a:t>26.07</a:t>
                      </a:r>
                      <a:endParaRPr lang="ru-RU" sz="20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77" marR="685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8147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+mn-lt"/>
                          <a:ea typeface="Calibri"/>
                          <a:cs typeface="Times New Roman"/>
                        </a:rPr>
                        <a:t>крыла</a:t>
                      </a:r>
                    </a:p>
                  </a:txBody>
                  <a:tcPr marL="68577" marR="685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  <a:latin typeface="+mn-lt"/>
                          <a:ea typeface="Calibri"/>
                          <a:cs typeface="Times New Roman"/>
                        </a:rPr>
                        <a:t>8,5</a:t>
                      </a:r>
                    </a:p>
                  </a:txBody>
                  <a:tcPr marL="68577" marR="685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  <a:latin typeface="+mn-lt"/>
                          <a:ea typeface="Calibri"/>
                          <a:cs typeface="Times New Roman"/>
                        </a:rPr>
                        <a:t>8,5</a:t>
                      </a:r>
                    </a:p>
                  </a:txBody>
                  <a:tcPr marL="68577" marR="685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10,0</a:t>
                      </a:r>
                    </a:p>
                  </a:txBody>
                  <a:tcPr marL="68577" marR="685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11,0</a:t>
                      </a:r>
                    </a:p>
                  </a:txBody>
                  <a:tcPr marL="68577" marR="685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  <a:latin typeface="+mn-lt"/>
                          <a:ea typeface="Calibri"/>
                          <a:cs typeface="Times New Roman"/>
                        </a:rPr>
                        <a:t>12,0</a:t>
                      </a:r>
                    </a:p>
                  </a:txBody>
                  <a:tcPr marL="68577" marR="685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  <a:latin typeface="+mn-lt"/>
                          <a:ea typeface="Calibri"/>
                          <a:cs typeface="Times New Roman"/>
                        </a:rPr>
                        <a:t>13,3</a:t>
                      </a:r>
                    </a:p>
                  </a:txBody>
                  <a:tcPr marL="68577" marR="685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  <a:latin typeface="+mn-lt"/>
                          <a:ea typeface="Calibri"/>
                          <a:cs typeface="Times New Roman"/>
                        </a:rPr>
                        <a:t>13,7</a:t>
                      </a:r>
                    </a:p>
                  </a:txBody>
                  <a:tcPr marL="68577" marR="685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  <a:latin typeface="+mn-lt"/>
                          <a:ea typeface="Calibri"/>
                          <a:cs typeface="Times New Roman"/>
                        </a:rPr>
                        <a:t>14,0</a:t>
                      </a:r>
                    </a:p>
                  </a:txBody>
                  <a:tcPr marL="68577" marR="685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  <a:latin typeface="+mn-lt"/>
                          <a:ea typeface="Calibri"/>
                          <a:cs typeface="Times New Roman"/>
                        </a:rPr>
                        <a:t>15,5</a:t>
                      </a:r>
                    </a:p>
                  </a:txBody>
                  <a:tcPr marL="68577" marR="685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  <a:latin typeface="+mn-lt"/>
                          <a:ea typeface="Calibri"/>
                          <a:cs typeface="Times New Roman"/>
                        </a:rPr>
                        <a:t>16,0</a:t>
                      </a:r>
                    </a:p>
                  </a:txBody>
                  <a:tcPr marL="68577" marR="685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  <a:latin typeface="+mn-lt"/>
                          <a:ea typeface="Calibri"/>
                          <a:cs typeface="Times New Roman"/>
                        </a:rPr>
                        <a:t>16,0</a:t>
                      </a:r>
                    </a:p>
                  </a:txBody>
                  <a:tcPr marL="68577" marR="685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8147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+mn-lt"/>
                          <a:ea typeface="Calibri"/>
                          <a:cs typeface="Times New Roman"/>
                        </a:rPr>
                        <a:t>хвоста</a:t>
                      </a:r>
                    </a:p>
                  </a:txBody>
                  <a:tcPr marL="68577" marR="685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  <a:latin typeface="+mn-lt"/>
                          <a:ea typeface="Calibri"/>
                          <a:cs typeface="Times New Roman"/>
                        </a:rPr>
                        <a:t>1,5</a:t>
                      </a:r>
                    </a:p>
                  </a:txBody>
                  <a:tcPr marL="68577" marR="685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  <a:latin typeface="+mn-lt"/>
                          <a:ea typeface="Calibri"/>
                          <a:cs typeface="Times New Roman"/>
                        </a:rPr>
                        <a:t>1,9</a:t>
                      </a:r>
                    </a:p>
                  </a:txBody>
                  <a:tcPr marL="68577" marR="685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  <a:latin typeface="+mn-lt"/>
                          <a:ea typeface="Calibri"/>
                          <a:cs typeface="Times New Roman"/>
                        </a:rPr>
                        <a:t>2,3</a:t>
                      </a:r>
                    </a:p>
                  </a:txBody>
                  <a:tcPr marL="68577" marR="685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3,0</a:t>
                      </a:r>
                    </a:p>
                  </a:txBody>
                  <a:tcPr marL="68577" marR="685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3,3</a:t>
                      </a:r>
                    </a:p>
                  </a:txBody>
                  <a:tcPr marL="68577" marR="685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  <a:latin typeface="+mn-lt"/>
                          <a:ea typeface="Calibri"/>
                          <a:cs typeface="Times New Roman"/>
                        </a:rPr>
                        <a:t>3,6</a:t>
                      </a:r>
                    </a:p>
                  </a:txBody>
                  <a:tcPr marL="68577" marR="685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  <a:latin typeface="+mn-lt"/>
                          <a:ea typeface="Calibri"/>
                          <a:cs typeface="Times New Roman"/>
                        </a:rPr>
                        <a:t>3,9</a:t>
                      </a:r>
                    </a:p>
                  </a:txBody>
                  <a:tcPr marL="68577" marR="685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  <a:latin typeface="+mn-lt"/>
                          <a:ea typeface="Calibri"/>
                          <a:cs typeface="Times New Roman"/>
                        </a:rPr>
                        <a:t>4,2</a:t>
                      </a:r>
                    </a:p>
                  </a:txBody>
                  <a:tcPr marL="68577" marR="685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  <a:latin typeface="+mn-lt"/>
                          <a:ea typeface="Calibri"/>
                          <a:cs typeface="Times New Roman"/>
                        </a:rPr>
                        <a:t>5,0</a:t>
                      </a:r>
                    </a:p>
                  </a:txBody>
                  <a:tcPr marL="68577" marR="685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  <a:latin typeface="+mn-lt"/>
                          <a:ea typeface="Calibri"/>
                          <a:cs typeface="Times New Roman"/>
                        </a:rPr>
                        <a:t>5,6</a:t>
                      </a:r>
                    </a:p>
                  </a:txBody>
                  <a:tcPr marL="68577" marR="685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  <a:latin typeface="+mn-lt"/>
                          <a:ea typeface="Calibri"/>
                          <a:cs typeface="Times New Roman"/>
                        </a:rPr>
                        <a:t>6,0</a:t>
                      </a:r>
                    </a:p>
                  </a:txBody>
                  <a:tcPr marL="68577" marR="685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8147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общая</a:t>
                      </a:r>
                    </a:p>
                  </a:txBody>
                  <a:tcPr marL="68577" marR="685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  <a:latin typeface="+mn-lt"/>
                          <a:ea typeface="Calibri"/>
                          <a:cs typeface="Times New Roman"/>
                        </a:rPr>
                        <a:t>9,5</a:t>
                      </a:r>
                    </a:p>
                  </a:txBody>
                  <a:tcPr marL="68577" marR="685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  <a:latin typeface="+mn-lt"/>
                          <a:ea typeface="Calibri"/>
                          <a:cs typeface="Times New Roman"/>
                        </a:rPr>
                        <a:t>10,5</a:t>
                      </a:r>
                    </a:p>
                  </a:txBody>
                  <a:tcPr marL="68577" marR="685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  <a:latin typeface="+mn-lt"/>
                          <a:ea typeface="Calibri"/>
                          <a:cs typeface="Times New Roman"/>
                        </a:rPr>
                        <a:t>12,0</a:t>
                      </a:r>
                    </a:p>
                  </a:txBody>
                  <a:tcPr marL="68577" marR="685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  <a:latin typeface="+mn-lt"/>
                          <a:ea typeface="Calibri"/>
                          <a:cs typeface="Times New Roman"/>
                        </a:rPr>
                        <a:t>13,0</a:t>
                      </a:r>
                    </a:p>
                  </a:txBody>
                  <a:tcPr marL="68577" marR="685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13,5</a:t>
                      </a:r>
                    </a:p>
                  </a:txBody>
                  <a:tcPr marL="68577" marR="685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14,0</a:t>
                      </a:r>
                    </a:p>
                  </a:txBody>
                  <a:tcPr marL="68577" marR="685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  <a:latin typeface="+mn-lt"/>
                          <a:ea typeface="Calibri"/>
                          <a:cs typeface="Times New Roman"/>
                        </a:rPr>
                        <a:t>14,5</a:t>
                      </a:r>
                    </a:p>
                  </a:txBody>
                  <a:tcPr marL="68577" marR="685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  <a:latin typeface="+mn-lt"/>
                          <a:ea typeface="Calibri"/>
                          <a:cs typeface="Times New Roman"/>
                        </a:rPr>
                        <a:t>14,8</a:t>
                      </a:r>
                    </a:p>
                  </a:txBody>
                  <a:tcPr marL="68577" marR="685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  <a:latin typeface="+mn-lt"/>
                          <a:ea typeface="Calibri"/>
                          <a:cs typeface="Times New Roman"/>
                        </a:rPr>
                        <a:t>15,0</a:t>
                      </a:r>
                    </a:p>
                  </a:txBody>
                  <a:tcPr marL="68577" marR="685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  <a:latin typeface="+mn-lt"/>
                          <a:ea typeface="Calibri"/>
                          <a:cs typeface="Times New Roman"/>
                        </a:rPr>
                        <a:t>15,5</a:t>
                      </a:r>
                    </a:p>
                  </a:txBody>
                  <a:tcPr marL="68577" marR="685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  <a:latin typeface="+mn-lt"/>
                          <a:ea typeface="Calibri"/>
                          <a:cs typeface="Times New Roman"/>
                        </a:rPr>
                        <a:t>16,5</a:t>
                      </a:r>
                    </a:p>
                  </a:txBody>
                  <a:tcPr marL="68577" marR="685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2166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Вес, г</a:t>
                      </a:r>
                    </a:p>
                  </a:txBody>
                  <a:tcPr marL="68577" marR="685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  <a:latin typeface="+mn-lt"/>
                          <a:ea typeface="Calibri"/>
                          <a:cs typeface="Times New Roman"/>
                        </a:rPr>
                        <a:t>20</a:t>
                      </a:r>
                    </a:p>
                  </a:txBody>
                  <a:tcPr marL="68577" marR="685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  <a:latin typeface="+mn-lt"/>
                          <a:ea typeface="Calibri"/>
                          <a:cs typeface="Times New Roman"/>
                        </a:rPr>
                        <a:t>24</a:t>
                      </a:r>
                    </a:p>
                  </a:txBody>
                  <a:tcPr marL="68577" marR="685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  <a:latin typeface="+mn-lt"/>
                          <a:ea typeface="Calibri"/>
                          <a:cs typeface="Times New Roman"/>
                        </a:rPr>
                        <a:t>31</a:t>
                      </a:r>
                    </a:p>
                  </a:txBody>
                  <a:tcPr marL="68577" marR="685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  <a:latin typeface="+mn-lt"/>
                          <a:ea typeface="Calibri"/>
                          <a:cs typeface="Times New Roman"/>
                        </a:rPr>
                        <a:t>38</a:t>
                      </a:r>
                    </a:p>
                  </a:txBody>
                  <a:tcPr marL="68577" marR="685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  <a:latin typeface="+mn-lt"/>
                          <a:ea typeface="Calibri"/>
                          <a:cs typeface="Times New Roman"/>
                        </a:rPr>
                        <a:t>42</a:t>
                      </a:r>
                    </a:p>
                  </a:txBody>
                  <a:tcPr marL="68577" marR="685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46</a:t>
                      </a:r>
                    </a:p>
                  </a:txBody>
                  <a:tcPr marL="68577" marR="685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47</a:t>
                      </a:r>
                    </a:p>
                  </a:txBody>
                  <a:tcPr marL="68577" marR="685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49</a:t>
                      </a:r>
                    </a:p>
                  </a:txBody>
                  <a:tcPr marL="68577" marR="685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50</a:t>
                      </a:r>
                    </a:p>
                  </a:txBody>
                  <a:tcPr marL="68577" marR="685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49</a:t>
                      </a:r>
                    </a:p>
                  </a:txBody>
                  <a:tcPr marL="68577" marR="685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47</a:t>
                      </a:r>
                    </a:p>
                  </a:txBody>
                  <a:tcPr marL="68577" marR="685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ransition advClick="0" advTm="8000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Прямоугольник 1"/>
          <p:cNvSpPr>
            <a:spLocks noChangeArrowheads="1"/>
          </p:cNvSpPr>
          <p:nvPr/>
        </p:nvSpPr>
        <p:spPr bwMode="auto">
          <a:xfrm>
            <a:off x="395288" y="115888"/>
            <a:ext cx="8497887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ru-RU" sz="2800"/>
              <a:t>Графики изменения параметров птенца</a:t>
            </a:r>
          </a:p>
        </p:txBody>
      </p:sp>
      <p:pic>
        <p:nvPicPr>
          <p:cNvPr id="9219" name="Рисунок 8"/>
          <p:cNvPicPr>
            <a:picLocks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5222" t="2040" r="2409" b="4898"/>
          <a:stretch>
            <a:fillRect/>
          </a:stretch>
        </p:blipFill>
        <p:spPr bwMode="auto">
          <a:xfrm>
            <a:off x="250825" y="1155700"/>
            <a:ext cx="3944938" cy="4770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0" name="Рисунок 9"/>
          <p:cNvPicPr>
            <a:picLocks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448" t="1976" r="1439" b="5138"/>
          <a:stretch>
            <a:fillRect/>
          </a:stretch>
        </p:blipFill>
        <p:spPr bwMode="auto">
          <a:xfrm>
            <a:off x="4302125" y="1165225"/>
            <a:ext cx="4643438" cy="4772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21" name="Rectangle 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9222" name="Rectangle 4"/>
          <p:cNvSpPr>
            <a:spLocks noChangeArrowheads="1"/>
          </p:cNvSpPr>
          <p:nvPr/>
        </p:nvSpPr>
        <p:spPr bwMode="auto">
          <a:xfrm>
            <a:off x="0" y="541972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eaLnBrk="0" hangingPunct="0"/>
            <a:endParaRPr lang="ru-RU"/>
          </a:p>
        </p:txBody>
      </p:sp>
    </p:spTree>
  </p:cSld>
  <p:clrMapOvr>
    <a:masterClrMapping/>
  </p:clrMapOvr>
  <p:transition advClick="0" advTm="8000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Прямоугольник 1"/>
          <p:cNvSpPr>
            <a:spLocks noChangeArrowheads="1"/>
          </p:cNvSpPr>
          <p:nvPr/>
        </p:nvSpPr>
        <p:spPr bwMode="auto">
          <a:xfrm>
            <a:off x="179388" y="639763"/>
            <a:ext cx="8713787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ru-RU" sz="2800"/>
              <a:t>Стриж проявляет любопытство (а) и пробует крылья (б)</a:t>
            </a:r>
          </a:p>
        </p:txBody>
      </p:sp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43300" y="3357563"/>
            <a:ext cx="5349875" cy="3311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4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01613" y="1177925"/>
            <a:ext cx="3865562" cy="3313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245" name="Прямоугольник 2"/>
          <p:cNvSpPr>
            <a:spLocks noChangeArrowheads="1"/>
          </p:cNvSpPr>
          <p:nvPr/>
        </p:nvSpPr>
        <p:spPr bwMode="auto">
          <a:xfrm>
            <a:off x="1839913" y="4489450"/>
            <a:ext cx="3556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ru-RU" sz="2800"/>
              <a:t>а</a:t>
            </a:r>
          </a:p>
        </p:txBody>
      </p:sp>
      <p:sp>
        <p:nvSpPr>
          <p:cNvPr id="10246" name="Прямоугольник 3"/>
          <p:cNvSpPr>
            <a:spLocks noChangeArrowheads="1"/>
          </p:cNvSpPr>
          <p:nvPr/>
        </p:nvSpPr>
        <p:spPr bwMode="auto">
          <a:xfrm>
            <a:off x="6302375" y="2782888"/>
            <a:ext cx="376238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ru-RU" sz="2800">
                <a:solidFill>
                  <a:srgbClr val="000000"/>
                </a:solidFill>
              </a:rPr>
              <a:t>б</a:t>
            </a:r>
            <a:endParaRPr lang="ru-RU"/>
          </a:p>
        </p:txBody>
      </p:sp>
    </p:spTree>
  </p:cSld>
  <p:clrMapOvr>
    <a:masterClrMapping/>
  </p:clrMapOvr>
  <p:transition advClick="0" advTm="8000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330</TotalTime>
  <Words>392</Words>
  <Application>Microsoft Office PowerPoint</Application>
  <PresentationFormat>Экран (4:3)</PresentationFormat>
  <Paragraphs>107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ОПЫТ ВЫХАЖИВАНИЯ ПТЕНЦА СТРИЖА ЧЕРНОГО  В ДОМАШНИХ УСЛОВИЯХ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СПАСИБО   ЗА  ВНИМАНИЕ! </vt:lpstr>
      <vt:lpstr>Список использованных источников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Каждой птице – свой дом!</dc:title>
  <dc:creator>Alex1</dc:creator>
  <cp:lastModifiedBy>Admin</cp:lastModifiedBy>
  <cp:revision>31</cp:revision>
  <dcterms:created xsi:type="dcterms:W3CDTF">2017-03-28T16:07:14Z</dcterms:created>
  <dcterms:modified xsi:type="dcterms:W3CDTF">2018-02-14T18:39:55Z</dcterms:modified>
</cp:coreProperties>
</file>