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4" r:id="rId19"/>
    <p:sldId id="275"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82B244D-DB25-4D9F-A286-1F352DA3C9FA}" type="datetimeFigureOut">
              <a:rPr lang="ru-RU" smtClean="0"/>
              <a:t>14.11.2018</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DD5FC35-65AB-4A76-B10E-753C76B85E2F}"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82B244D-DB25-4D9F-A286-1F352DA3C9FA}"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D5FC35-65AB-4A76-B10E-753C76B85E2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82B244D-DB25-4D9F-A286-1F352DA3C9FA}"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D5FC35-65AB-4A76-B10E-753C76B85E2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2B244D-DB25-4D9F-A286-1F352DA3C9FA}"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D5FC35-65AB-4A76-B10E-753C76B85E2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2B244D-DB25-4D9F-A286-1F352DA3C9FA}"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D5FC35-65AB-4A76-B10E-753C76B85E2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82B244D-DB25-4D9F-A286-1F352DA3C9FA}" type="datetimeFigureOut">
              <a:rPr lang="ru-RU" smtClean="0"/>
              <a:t>14.11.2018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D5FC35-65AB-4A76-B10E-753C76B85E2F}"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82B244D-DB25-4D9F-A286-1F352DA3C9FA}" type="datetimeFigureOut">
              <a:rPr lang="ru-RU" smtClean="0"/>
              <a:t>14.11.2018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DD5FC35-65AB-4A76-B10E-753C76B85E2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82B244D-DB25-4D9F-A286-1F352DA3C9FA}" type="datetimeFigureOut">
              <a:rPr lang="ru-RU" smtClean="0"/>
              <a:t>14.11.2018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DD5FC35-65AB-4A76-B10E-753C76B85E2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B244D-DB25-4D9F-A286-1F352DA3C9FA}" type="datetimeFigureOut">
              <a:rPr lang="ru-RU" smtClean="0"/>
              <a:t>14.11.2018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DD5FC35-65AB-4A76-B10E-753C76B85E2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82B244D-DB25-4D9F-A286-1F352DA3C9FA}" type="datetimeFigureOut">
              <a:rPr lang="ru-RU" smtClean="0"/>
              <a:t>14.11.2018</a:t>
            </a:fld>
            <a:endParaRPr lang="ru-RU"/>
          </a:p>
        </p:txBody>
      </p:sp>
      <p:sp>
        <p:nvSpPr>
          <p:cNvPr id="7" name="Slide Number Placeholder 6"/>
          <p:cNvSpPr>
            <a:spLocks noGrp="1"/>
          </p:cNvSpPr>
          <p:nvPr>
            <p:ph type="sldNum" sz="quarter" idx="12"/>
          </p:nvPr>
        </p:nvSpPr>
        <p:spPr/>
        <p:txBody>
          <a:bodyPr/>
          <a:lstStyle/>
          <a:p>
            <a:fld id="{CDD5FC35-65AB-4A76-B10E-753C76B85E2F}"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2B244D-DB25-4D9F-A286-1F352DA3C9FA}" type="datetimeFigureOut">
              <a:rPr lang="ru-RU" smtClean="0"/>
              <a:t>14.11.2018</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CDD5FC35-65AB-4A76-B10E-753C76B85E2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82B244D-DB25-4D9F-A286-1F352DA3C9FA}" type="datetimeFigureOut">
              <a:rPr lang="ru-RU" smtClean="0"/>
              <a:t>14.11.2018</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DD5FC35-65AB-4A76-B10E-753C76B85E2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16016" y="2276872"/>
            <a:ext cx="3313355" cy="2592732"/>
          </a:xfrm>
        </p:spPr>
        <p:txBody>
          <a:bodyPr>
            <a:normAutofit fontScale="90000"/>
          </a:bodyPr>
          <a:lstStyle/>
          <a:p>
            <a:pPr indent="450215" algn="ctr">
              <a:spcAft>
                <a:spcPts val="0"/>
              </a:spcAft>
            </a:pPr>
            <a:r>
              <a:rPr lang="ru-RU" sz="3100" b="1" dirty="0">
                <a:latin typeface="Arial Black"/>
                <a:ea typeface="Calibri"/>
              </a:rPr>
              <a:t>Скучен день до вечера, коли делать нечего</a:t>
            </a:r>
            <a:r>
              <a:rPr lang="ru-RU" sz="1100" dirty="0">
                <a:latin typeface="Times New Roman"/>
                <a:ea typeface="Times New Roman"/>
              </a:rPr>
              <a:t/>
            </a:r>
            <a:br>
              <a:rPr lang="ru-RU" sz="1100" dirty="0">
                <a:latin typeface="Times New Roman"/>
                <a:ea typeface="Times New Roman"/>
              </a:rPr>
            </a:br>
            <a:endParaRPr lang="ru-RU" dirty="0"/>
          </a:p>
        </p:txBody>
      </p:sp>
      <p:sp>
        <p:nvSpPr>
          <p:cNvPr id="3" name="Подзаголовок 2"/>
          <p:cNvSpPr>
            <a:spLocks noGrp="1"/>
          </p:cNvSpPr>
          <p:nvPr>
            <p:ph type="subTitle" idx="1"/>
          </p:nvPr>
        </p:nvSpPr>
        <p:spPr>
          <a:xfrm>
            <a:off x="4733365" y="4421080"/>
            <a:ext cx="3309803" cy="1672216"/>
          </a:xfrm>
        </p:spPr>
        <p:txBody>
          <a:bodyPr>
            <a:normAutofit fontScale="85000" lnSpcReduction="20000"/>
          </a:bodyPr>
          <a:lstStyle/>
          <a:p>
            <a:pPr indent="450215" algn="r">
              <a:spcAft>
                <a:spcPts val="0"/>
              </a:spcAft>
            </a:pPr>
            <a:r>
              <a:rPr lang="ru-RU" b="1" dirty="0">
                <a:latin typeface="Times New Roman"/>
                <a:ea typeface="Calibri"/>
              </a:rPr>
              <a:t>Автор проекта:</a:t>
            </a:r>
            <a:endParaRPr lang="ru-RU" sz="1100" b="1" dirty="0">
              <a:latin typeface="Times New Roman"/>
              <a:ea typeface="Times New Roman"/>
            </a:endParaRPr>
          </a:p>
          <a:p>
            <a:pPr indent="450215" algn="r">
              <a:spcAft>
                <a:spcPts val="0"/>
              </a:spcAft>
            </a:pPr>
            <a:r>
              <a:rPr lang="ru-RU" b="1" dirty="0">
                <a:latin typeface="Times New Roman"/>
                <a:ea typeface="Calibri"/>
              </a:rPr>
              <a:t>Бабушкина Олеся</a:t>
            </a:r>
            <a:endParaRPr lang="ru-RU" sz="1100" b="1" dirty="0">
              <a:latin typeface="Times New Roman"/>
              <a:ea typeface="Times New Roman"/>
            </a:endParaRPr>
          </a:p>
          <a:p>
            <a:pPr indent="450215" algn="r">
              <a:spcAft>
                <a:spcPts val="0"/>
              </a:spcAft>
            </a:pPr>
            <a:r>
              <a:rPr lang="ru-RU" b="1" dirty="0">
                <a:latin typeface="Times New Roman"/>
                <a:ea typeface="Calibri"/>
              </a:rPr>
              <a:t>ученица 8б класса</a:t>
            </a:r>
            <a:endParaRPr lang="ru-RU" sz="1100" b="1" dirty="0">
              <a:latin typeface="Times New Roman"/>
              <a:ea typeface="Times New Roman"/>
            </a:endParaRPr>
          </a:p>
          <a:p>
            <a:pPr indent="450215" algn="r">
              <a:spcAft>
                <a:spcPts val="0"/>
              </a:spcAft>
            </a:pPr>
            <a:r>
              <a:rPr lang="ru-RU" b="1" dirty="0">
                <a:latin typeface="Times New Roman"/>
                <a:ea typeface="Calibri"/>
              </a:rPr>
              <a:t>Руководитель: </a:t>
            </a:r>
            <a:endParaRPr lang="ru-RU" sz="1100" b="1" dirty="0">
              <a:latin typeface="Times New Roman"/>
              <a:ea typeface="Times New Roman"/>
            </a:endParaRPr>
          </a:p>
          <a:p>
            <a:pPr indent="450215" algn="r">
              <a:spcAft>
                <a:spcPts val="0"/>
              </a:spcAft>
            </a:pPr>
            <a:r>
              <a:rPr lang="ru-RU" b="1" dirty="0">
                <a:latin typeface="Times New Roman"/>
                <a:ea typeface="Calibri"/>
              </a:rPr>
              <a:t>Антонова Надежда Назарьевна </a:t>
            </a:r>
            <a:endParaRPr lang="ru-RU" sz="1100" b="1" dirty="0">
              <a:latin typeface="Times New Roman"/>
              <a:ea typeface="Times New Roman"/>
            </a:endParaRPr>
          </a:p>
          <a:p>
            <a:pPr algn="r"/>
            <a:r>
              <a:rPr lang="ru-RU" b="1" dirty="0">
                <a:latin typeface="Times New Roman"/>
                <a:ea typeface="Calibri"/>
              </a:rPr>
              <a:t>учитель технологии </a:t>
            </a:r>
            <a:endParaRPr lang="ru-RU" b="1" dirty="0"/>
          </a:p>
        </p:txBody>
      </p:sp>
      <p:sp>
        <p:nvSpPr>
          <p:cNvPr id="4" name="Прямоугольник 3"/>
          <p:cNvSpPr/>
          <p:nvPr/>
        </p:nvSpPr>
        <p:spPr>
          <a:xfrm>
            <a:off x="179512" y="116632"/>
            <a:ext cx="8856984" cy="1446550"/>
          </a:xfrm>
          <a:prstGeom prst="rect">
            <a:avLst/>
          </a:prstGeom>
        </p:spPr>
        <p:txBody>
          <a:bodyPr wrap="square">
            <a:spAutoFit/>
          </a:bodyPr>
          <a:lstStyle/>
          <a:p>
            <a:pPr indent="450215" algn="ctr">
              <a:spcAft>
                <a:spcPts val="0"/>
              </a:spcAft>
            </a:pPr>
            <a:r>
              <a:rPr lang="ru-RU" dirty="0" smtClean="0">
                <a:effectLst/>
                <a:latin typeface="Times New Roman"/>
                <a:ea typeface="Calibri"/>
              </a:rPr>
              <a:t>Муниципальное бюджетное общеобразовательное учреждение </a:t>
            </a:r>
            <a:endParaRPr lang="ru-RU" sz="1100" dirty="0" smtClean="0">
              <a:effectLst/>
              <a:latin typeface="Times New Roman"/>
              <a:ea typeface="Times New Roman"/>
            </a:endParaRPr>
          </a:p>
          <a:p>
            <a:pPr indent="450215" algn="ctr">
              <a:spcAft>
                <a:spcPts val="0"/>
              </a:spcAft>
            </a:pPr>
            <a:r>
              <a:rPr lang="ru-RU" dirty="0" smtClean="0">
                <a:effectLst/>
                <a:latin typeface="Times New Roman"/>
                <a:ea typeface="Calibri"/>
              </a:rPr>
              <a:t>«Средняя общеобразовательная школа № 1»</a:t>
            </a:r>
            <a:endParaRPr lang="ru-RU" sz="1100" dirty="0" smtClean="0">
              <a:effectLst/>
              <a:latin typeface="Times New Roman"/>
              <a:ea typeface="Times New Roman"/>
            </a:endParaRPr>
          </a:p>
          <a:p>
            <a:pPr indent="450215" algn="ctr">
              <a:spcAft>
                <a:spcPts val="0"/>
              </a:spcAft>
            </a:pPr>
            <a:r>
              <a:rPr lang="ru-RU" dirty="0" smtClean="0">
                <a:effectLst/>
                <a:latin typeface="Times New Roman"/>
                <a:ea typeface="Calibri"/>
              </a:rPr>
              <a:t>Энгельсского муниципального района  </a:t>
            </a:r>
            <a:endParaRPr lang="ru-RU" sz="1100" dirty="0" smtClean="0">
              <a:effectLst/>
              <a:latin typeface="Times New Roman"/>
              <a:ea typeface="Times New Roman"/>
            </a:endParaRPr>
          </a:p>
          <a:p>
            <a:pPr indent="450215" algn="ctr">
              <a:spcAft>
                <a:spcPts val="0"/>
              </a:spcAft>
            </a:pPr>
            <a:r>
              <a:rPr lang="ru-RU" dirty="0" smtClean="0">
                <a:effectLst/>
                <a:latin typeface="Times New Roman"/>
                <a:ea typeface="Calibri"/>
              </a:rPr>
              <a:t>Саратовской области</a:t>
            </a:r>
            <a:endParaRPr lang="ru-RU" sz="1100" dirty="0" smtClean="0">
              <a:effectLst/>
              <a:latin typeface="Times New Roman"/>
              <a:ea typeface="Times New Roman"/>
            </a:endParaRPr>
          </a:p>
          <a:p>
            <a:pPr indent="450215" algn="ctr">
              <a:spcAft>
                <a:spcPts val="0"/>
              </a:spcAft>
            </a:pPr>
            <a:r>
              <a:rPr lang="ru-RU" sz="1600" dirty="0" smtClean="0">
                <a:effectLst/>
                <a:latin typeface="Times New Roman"/>
                <a:ea typeface="Calibri"/>
              </a:rPr>
              <a:t> </a:t>
            </a:r>
            <a:endParaRPr lang="ru-RU" sz="1100" dirty="0">
              <a:effectLst/>
              <a:latin typeface="Times New Roman"/>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4267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185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a:latin typeface="Times New Roman"/>
                <a:ea typeface="Times New Roman"/>
              </a:rPr>
              <a:t>Рассмотрела несколько вариантов эскизов, и выбрала на мой взгляд </a:t>
            </a:r>
            <a:r>
              <a:rPr lang="ru-RU" b="1" dirty="0" smtClean="0">
                <a:latin typeface="Times New Roman"/>
                <a:ea typeface="Times New Roman"/>
              </a:rPr>
              <a:t>лучший</a:t>
            </a:r>
            <a:endParaRPr lang="ru-RU" b="1" dirty="0">
              <a:latin typeface="Times New Roman"/>
              <a:ea typeface="Times New Roman"/>
            </a:endParaRPr>
          </a:p>
        </p:txBody>
      </p:sp>
      <p:pic>
        <p:nvPicPr>
          <p:cNvPr id="6146" name="Picture 2" descr="2216221"/>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4" y="1772816"/>
            <a:ext cx="2517775"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thumb_l_17227"/>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764920"/>
            <a:ext cx="2516187"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265" y="1772816"/>
            <a:ext cx="25241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4" y="3933056"/>
            <a:ext cx="2524125" cy="1838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946471"/>
            <a:ext cx="2524125" cy="1838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3716799"/>
            <a:ext cx="1917960" cy="2723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02005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smtClean="0">
                <a:latin typeface="Times New Roman"/>
                <a:ea typeface="Times New Roman"/>
              </a:rPr>
              <a:t>Подготовила материалы, инструменты и </a:t>
            </a:r>
            <a:r>
              <a:rPr lang="ru-RU" b="1" dirty="0">
                <a:latin typeface="Times New Roman"/>
                <a:ea typeface="Times New Roman"/>
              </a:rPr>
              <a:t>изучила цвета. Голубой символизирует доброту, верность, постоянство. </a:t>
            </a:r>
            <a:r>
              <a:rPr lang="ru-RU" b="1" dirty="0" smtClean="0">
                <a:latin typeface="Times New Roman"/>
                <a:ea typeface="Times New Roman"/>
              </a:rPr>
              <a:t>Синий </a:t>
            </a:r>
            <a:r>
              <a:rPr lang="ru-RU" b="1" dirty="0">
                <a:latin typeface="Times New Roman"/>
                <a:ea typeface="Times New Roman"/>
              </a:rPr>
              <a:t>цвет ассоциируется у нас с глубиной, тишиной, спокойствием и честностью. </a:t>
            </a:r>
          </a:p>
          <a:p>
            <a:pPr indent="0" algn="just">
              <a:spcAft>
                <a:spcPts val="0"/>
              </a:spcAft>
              <a:buNone/>
            </a:pPr>
            <a:r>
              <a:rPr lang="ru-RU" b="1" dirty="0" smtClean="0">
                <a:latin typeface="Times New Roman"/>
                <a:ea typeface="Times New Roman"/>
              </a:rPr>
              <a:t>Зеленый </a:t>
            </a:r>
            <a:r>
              <a:rPr lang="ru-RU" b="1" dirty="0">
                <a:latin typeface="Times New Roman"/>
                <a:ea typeface="Times New Roman"/>
              </a:rPr>
              <a:t>объединяет нас с природой, он помогает нам быть ближе друг к </a:t>
            </a:r>
            <a:r>
              <a:rPr lang="ru-RU" b="1" dirty="0" smtClean="0">
                <a:latin typeface="Times New Roman"/>
                <a:ea typeface="Times New Roman"/>
              </a:rPr>
              <a:t>другу</a:t>
            </a:r>
            <a:endParaRPr lang="ru-RU" b="1" dirty="0">
              <a:latin typeface="Times New Roman"/>
              <a:ea typeface="Times New Roman"/>
            </a:endParaRPr>
          </a:p>
          <a:p>
            <a:pPr indent="0" algn="just">
              <a:spcAft>
                <a:spcPts val="0"/>
              </a:spcAft>
              <a:buNone/>
            </a:pPr>
            <a:endParaRPr lang="ru-RU" b="1" dirty="0" smtClean="0">
              <a:latin typeface="Times New Roman"/>
              <a:ea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86180"/>
            <a:ext cx="550176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864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smtClean="0">
                <a:latin typeface="Times New Roman"/>
                <a:ea typeface="Times New Roman"/>
              </a:rPr>
              <a:t>Составила </a:t>
            </a:r>
            <a:r>
              <a:rPr lang="ru-RU" b="1" dirty="0">
                <a:latin typeface="Times New Roman"/>
                <a:ea typeface="Times New Roman"/>
              </a:rPr>
              <a:t>технологическую </a:t>
            </a:r>
            <a:r>
              <a:rPr lang="ru-RU" b="1" dirty="0" smtClean="0">
                <a:latin typeface="Times New Roman"/>
                <a:ea typeface="Times New Roman"/>
              </a:rPr>
              <a:t>карту:</a:t>
            </a:r>
          </a:p>
          <a:p>
            <a:pPr indent="0" algn="just">
              <a:spcAft>
                <a:spcPts val="0"/>
              </a:spcAft>
              <a:buNone/>
            </a:pPr>
            <a:r>
              <a:rPr lang="ru-RU" b="1" dirty="0">
                <a:latin typeface="Times New Roman"/>
                <a:ea typeface="Times New Roman"/>
              </a:rPr>
              <a:t>1. Создать эскиз                  2. Сварить клейстер:</a:t>
            </a:r>
          </a:p>
          <a:p>
            <a:pPr indent="0" algn="just">
              <a:spcAft>
                <a:spcPts val="0"/>
              </a:spcAft>
              <a:buNone/>
            </a:pPr>
            <a:r>
              <a:rPr lang="ru-RU" b="1" dirty="0" smtClean="0">
                <a:latin typeface="Times New Roman"/>
                <a:ea typeface="Times New Roman"/>
              </a:rPr>
              <a:t>                                                    1 </a:t>
            </a:r>
            <a:r>
              <a:rPr lang="ru-RU" b="1" dirty="0">
                <a:latin typeface="Times New Roman"/>
                <a:ea typeface="Times New Roman"/>
              </a:rPr>
              <a:t>стакан </a:t>
            </a:r>
            <a:r>
              <a:rPr lang="ru-RU" b="1" dirty="0" smtClean="0">
                <a:latin typeface="Times New Roman"/>
                <a:ea typeface="Times New Roman"/>
              </a:rPr>
              <a:t>воды,</a:t>
            </a:r>
          </a:p>
          <a:p>
            <a:pPr indent="0" algn="just">
              <a:spcAft>
                <a:spcPts val="0"/>
              </a:spcAft>
              <a:buNone/>
            </a:pPr>
            <a:r>
              <a:rPr lang="ru-RU" b="1" dirty="0" smtClean="0">
                <a:latin typeface="Times New Roman"/>
                <a:ea typeface="Times New Roman"/>
              </a:rPr>
              <a:t>                                                     1/3 стакана муки</a:t>
            </a:r>
          </a:p>
          <a:p>
            <a:pPr indent="0" algn="just">
              <a:spcAft>
                <a:spcPts val="0"/>
              </a:spcAft>
              <a:buNone/>
            </a:pPr>
            <a:r>
              <a:rPr lang="ru-RU" b="1" dirty="0">
                <a:latin typeface="Times New Roman"/>
                <a:ea typeface="Times New Roman"/>
              </a:rPr>
              <a:t> </a:t>
            </a:r>
            <a:r>
              <a:rPr lang="ru-RU" b="1" dirty="0" smtClean="0">
                <a:latin typeface="Times New Roman"/>
                <a:ea typeface="Times New Roman"/>
              </a:rPr>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298746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996952"/>
            <a:ext cx="2880320" cy="283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903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smtClean="0">
                <a:latin typeface="Times New Roman"/>
                <a:ea typeface="Times New Roman"/>
              </a:rPr>
              <a:t>3</a:t>
            </a:r>
            <a:r>
              <a:rPr lang="ru-RU" b="1" dirty="0">
                <a:latin typeface="Times New Roman"/>
                <a:ea typeface="Times New Roman"/>
              </a:rPr>
              <a:t>. Ткань, обработанной клейстером стороной, наложить на основу рамки. Начать процесс драпировки ткани                                                </a:t>
            </a:r>
            <a:endParaRPr lang="ru-RU" b="1" dirty="0" smtClean="0">
              <a:latin typeface="Times New Roman"/>
              <a:ea typeface="Times New Roman"/>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832766"/>
            <a:ext cx="3104927" cy="411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963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smtClean="0">
                <a:latin typeface="Times New Roman"/>
                <a:ea typeface="Times New Roman"/>
              </a:rPr>
              <a:t>4. </a:t>
            </a:r>
            <a:r>
              <a:rPr lang="ru-RU" b="1" dirty="0">
                <a:latin typeface="Times New Roman"/>
                <a:ea typeface="Times New Roman"/>
              </a:rPr>
              <a:t>Покрасить работу гуашью. Просушить </a:t>
            </a:r>
            <a:endParaRPr lang="ru-RU" b="1" dirty="0" smtClean="0">
              <a:latin typeface="Times New Roman"/>
              <a:ea typeface="Times New Roman"/>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268760"/>
            <a:ext cx="38256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431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smtClean="0">
                <a:latin typeface="Times New Roman"/>
                <a:ea typeface="Times New Roman"/>
              </a:rPr>
              <a:t>5</a:t>
            </a:r>
            <a:r>
              <a:rPr lang="ru-RU" b="1" dirty="0">
                <a:latin typeface="Times New Roman"/>
                <a:ea typeface="Times New Roman"/>
              </a:rPr>
              <a:t>. Используя массу из камешков и клея ПВА, выполнить каменистый берег</a:t>
            </a:r>
            <a:endParaRPr lang="ru-RU" b="1" dirty="0" smtClean="0">
              <a:latin typeface="Times New Roman"/>
              <a:ea typeface="Times New Roman"/>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060848"/>
            <a:ext cx="2942843" cy="390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554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smtClean="0">
                <a:latin typeface="Times New Roman"/>
                <a:ea typeface="Times New Roman"/>
              </a:rPr>
              <a:t>6</a:t>
            </a:r>
            <a:r>
              <a:rPr lang="ru-RU" b="1" dirty="0">
                <a:latin typeface="Times New Roman"/>
                <a:ea typeface="Times New Roman"/>
              </a:rPr>
              <a:t>. Покрасить поролон,  высушить и потереть на мелкой терке. Его  использовать для дерева и имитировать различную растительность и листву</a:t>
            </a:r>
            <a:endParaRPr lang="ru-RU" b="1" dirty="0" smtClean="0">
              <a:latin typeface="Times New Roman"/>
              <a:ea typeface="Times New Roman"/>
            </a:endParaRPr>
          </a:p>
        </p:txBody>
      </p:sp>
      <p:pic>
        <p:nvPicPr>
          <p:cNvPr id="12290" name="Picture 2" descr="IMG_3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204864"/>
            <a:ext cx="2807548"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222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smtClean="0">
                <a:latin typeface="Times New Roman"/>
                <a:ea typeface="Times New Roman"/>
              </a:rPr>
              <a:t>7</a:t>
            </a:r>
            <a:r>
              <a:rPr lang="ru-RU" b="1" dirty="0">
                <a:latin typeface="Times New Roman"/>
                <a:ea typeface="Times New Roman"/>
              </a:rPr>
              <a:t>. Наклеить все необходимые элементы. Работу обработать бесцветным лаком в 1-2 слоя</a:t>
            </a:r>
            <a:endParaRPr lang="ru-RU" b="1" dirty="0" smtClean="0">
              <a:latin typeface="Times New Roman"/>
              <a:ea typeface="Times New Roman"/>
            </a:endParaRPr>
          </a:p>
        </p:txBody>
      </p:sp>
      <p:pic>
        <p:nvPicPr>
          <p:cNvPr id="13314" name="Picture 2" descr="IMG_35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16832"/>
            <a:ext cx="3989745" cy="427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242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a:latin typeface="Times New Roman"/>
                <a:ea typeface="Times New Roman"/>
              </a:rPr>
              <a:t>Такое уникальное панно ручной работы приобрести в магазине совершенно невозможно. Кроме того, удовольствие от процесса создания изделия и сознание того, что эта панно создано в единственном и неповторимом экземпляре, доставляет мне необыкновенную радость. Мне очень нравится моя работа, столько позитива. Просто феерия красок!</a:t>
            </a:r>
          </a:p>
          <a:p>
            <a:pPr indent="0" algn="just">
              <a:spcAft>
                <a:spcPts val="0"/>
              </a:spcAft>
              <a:buNone/>
            </a:pPr>
            <a:r>
              <a:rPr lang="ru-RU" b="1" dirty="0">
                <a:latin typeface="Times New Roman"/>
                <a:ea typeface="Times New Roman"/>
              </a:rPr>
              <a:t>Если подробно анализировать проведенную работу по созданию панно в технике «мокрая ткань», то можно с уверенностью сказать, что все цели и задачи, поставленные перед собой перед началом работы, я выполнила</a:t>
            </a:r>
          </a:p>
        </p:txBody>
      </p:sp>
    </p:spTree>
    <p:extLst>
      <p:ext uri="{BB962C8B-B14F-4D97-AF65-F5344CB8AC3E}">
        <p14:creationId xmlns:p14="http://schemas.microsoft.com/office/powerpoint/2010/main" val="1616466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smtClean="0">
                <a:latin typeface="Times New Roman"/>
                <a:ea typeface="Times New Roman"/>
              </a:rPr>
              <a:t>Мне </a:t>
            </a:r>
            <a:r>
              <a:rPr lang="ru-RU" b="1" dirty="0">
                <a:latin typeface="Times New Roman"/>
                <a:ea typeface="Times New Roman"/>
              </a:rPr>
              <a:t>будет очень приятно показать панно маме</a:t>
            </a:r>
            <a:r>
              <a:rPr lang="ru-RU" b="1" dirty="0" smtClean="0">
                <a:latin typeface="Times New Roman"/>
                <a:ea typeface="Times New Roman"/>
              </a:rPr>
              <a:t>. Кроме </a:t>
            </a:r>
            <a:r>
              <a:rPr lang="ru-RU" b="1" dirty="0">
                <a:latin typeface="Times New Roman"/>
                <a:ea typeface="Times New Roman"/>
              </a:rPr>
              <a:t>того, моя коллекция рукотворных работ пополнится новым экземпляром, в маминой комнате появится еще одно отличное украшение, которое невозможно приобрести ни в одном магазине, ни за какие деньги. И я описала процесс создания панно, начиная от собственного замысла. Этот опыт мне, безусловно, пригодится, я хочу еще выполнить работу в технике «мокрая ткань», для своей комнаты. И еще потому, что в ближайшее время я собираюсь завести в Интернете собственные странички, которые будут посвящены моему </a:t>
            </a:r>
            <a:r>
              <a:rPr lang="ru-RU" b="1" dirty="0" smtClean="0">
                <a:latin typeface="Times New Roman"/>
                <a:ea typeface="Times New Roman"/>
              </a:rPr>
              <a:t>творчеству</a:t>
            </a:r>
            <a:endParaRPr lang="ru-RU" b="1" dirty="0">
              <a:latin typeface="Times New Roman"/>
              <a:ea typeface="Times New Roman"/>
            </a:endParaRPr>
          </a:p>
        </p:txBody>
      </p:sp>
    </p:spTree>
    <p:extLst>
      <p:ext uri="{BB962C8B-B14F-4D97-AF65-F5344CB8AC3E}">
        <p14:creationId xmlns:p14="http://schemas.microsoft.com/office/powerpoint/2010/main" val="1337799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0688"/>
            <a:ext cx="8280920" cy="5688632"/>
          </a:xfrm>
        </p:spPr>
        <p:txBody>
          <a:bodyPr>
            <a:normAutofit/>
          </a:bodyPr>
          <a:lstStyle/>
          <a:p>
            <a:pPr indent="0" algn="just">
              <a:spcAft>
                <a:spcPts val="0"/>
              </a:spcAft>
              <a:buNone/>
            </a:pPr>
            <a:r>
              <a:rPr lang="ru-RU" b="1" dirty="0">
                <a:latin typeface="Times New Roman"/>
                <a:ea typeface="Times New Roman"/>
              </a:rPr>
              <a:t>Какая замечательная пословица « Скучен день до вечера, коли делать нечего». И это, действительно, так. В былые времена прекрасная половина человечества проводила много времени за рукоделием. Они вязали, ткали, плели и вышивали, собираясь маленькими коллективами. </a:t>
            </a:r>
          </a:p>
          <a:p>
            <a:pPr indent="0" algn="just">
              <a:spcAft>
                <a:spcPts val="0"/>
              </a:spcAft>
              <a:buNone/>
            </a:pPr>
            <a:r>
              <a:rPr lang="ru-RU" b="1" dirty="0">
                <a:latin typeface="Times New Roman"/>
                <a:ea typeface="Times New Roman"/>
              </a:rPr>
              <a:t>Мне кажется, что каждый человек испытывает желание создавать красивые вещи, творить, рисовать, украшать, придумывать. Время, проведенное за рукоделием приносит массу удовольствия внутреннему миру и наделяет красотой </a:t>
            </a:r>
            <a:r>
              <a:rPr lang="ru-RU" b="1" dirty="0" smtClean="0">
                <a:latin typeface="Times New Roman"/>
                <a:ea typeface="Times New Roman"/>
              </a:rPr>
              <a:t>внешний</a:t>
            </a:r>
            <a:endParaRPr lang="ru-RU" b="1" dirty="0">
              <a:latin typeface="Times New Roman"/>
              <a:ea typeface="Times New Roman"/>
            </a:endParaRPr>
          </a:p>
          <a:p>
            <a:endParaRPr lang="ru-RU" dirty="0"/>
          </a:p>
        </p:txBody>
      </p:sp>
    </p:spTree>
    <p:extLst>
      <p:ext uri="{BB962C8B-B14F-4D97-AF65-F5344CB8AC3E}">
        <p14:creationId xmlns:p14="http://schemas.microsoft.com/office/powerpoint/2010/main" val="2391180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268760"/>
            <a:ext cx="8280920" cy="5184576"/>
          </a:xfrm>
        </p:spPr>
        <p:txBody>
          <a:bodyPr>
            <a:normAutofit fontScale="85000" lnSpcReduction="20000"/>
          </a:bodyPr>
          <a:lstStyle/>
          <a:p>
            <a:pPr indent="0" algn="just">
              <a:spcAft>
                <a:spcPts val="0"/>
              </a:spcAft>
              <a:buNone/>
            </a:pPr>
            <a:r>
              <a:rPr lang="ru-RU" b="1" dirty="0">
                <a:latin typeface="Times New Roman"/>
                <a:ea typeface="Times New Roman"/>
              </a:rPr>
              <a:t>1.	http://heaclub.ru/rukodelie-dlya-dushi-a-ne-dlya-deneg-neobychnoe-rukodelie;</a:t>
            </a:r>
          </a:p>
          <a:p>
            <a:pPr indent="0" algn="just">
              <a:spcAft>
                <a:spcPts val="0"/>
              </a:spcAft>
              <a:buNone/>
            </a:pPr>
            <a:r>
              <a:rPr lang="ru-RU" b="1" dirty="0">
                <a:latin typeface="Times New Roman"/>
                <a:ea typeface="Times New Roman"/>
              </a:rPr>
              <a:t>2.	http://yellowhome.ru/2016/11/04/panno-na-stenu-universalnyj-element-dekorirovaniya</a:t>
            </a:r>
            <a:r>
              <a:rPr lang="ru-RU" b="1" dirty="0" smtClean="0">
                <a:latin typeface="Times New Roman"/>
                <a:ea typeface="Times New Roman"/>
              </a:rPr>
              <a:t>/;</a:t>
            </a:r>
            <a:endParaRPr lang="ru-RU" b="1" dirty="0">
              <a:latin typeface="Times New Roman"/>
              <a:ea typeface="Times New Roman"/>
            </a:endParaRPr>
          </a:p>
          <a:p>
            <a:pPr indent="0" algn="just">
              <a:spcAft>
                <a:spcPts val="0"/>
              </a:spcAft>
              <a:buNone/>
            </a:pPr>
            <a:r>
              <a:rPr lang="ru-RU" b="1" dirty="0">
                <a:latin typeface="Times New Roman"/>
                <a:ea typeface="Times New Roman"/>
              </a:rPr>
              <a:t>3.	https://doc4web.ru/nachalnaya-shkola/issledovatelskaya-rabota-vliyanie-cveta-na-nastroenie-cheloveka-.html;</a:t>
            </a:r>
          </a:p>
          <a:p>
            <a:pPr indent="0" algn="just">
              <a:spcAft>
                <a:spcPts val="0"/>
              </a:spcAft>
              <a:buNone/>
            </a:pPr>
            <a:r>
              <a:rPr lang="ru-RU" b="1" dirty="0">
                <a:latin typeface="Times New Roman"/>
                <a:ea typeface="Times New Roman"/>
              </a:rPr>
              <a:t>4.	http://www.myjulia.ru/data/cache/2009/08/22/178931_9888-0x600.jpg;  http://hiero.ru/pict/619/2216221.jpg; http://bygaga.com.ua/uploads/posts/2015-05/1430565885_zima_foto_kartinki-514.jpg; https://www.art-oboi.com.ua/img/gallery/53/thumbs/thumb_l_17227.jpg; http://static7.depositphotos.com/1059637/785/i/950/depositphotos_7858942-Landscape.-Forest-river-outline.jpg – эскизы</a:t>
            </a:r>
            <a:r>
              <a:rPr lang="ru-RU" b="1" dirty="0" smtClean="0">
                <a:latin typeface="Times New Roman"/>
                <a:ea typeface="Times New Roman"/>
              </a:rPr>
              <a:t>;</a:t>
            </a:r>
            <a:endParaRPr lang="ru-RU" b="1" dirty="0">
              <a:latin typeface="Times New Roman"/>
              <a:ea typeface="Times New Roman"/>
            </a:endParaRPr>
          </a:p>
          <a:p>
            <a:pPr indent="0">
              <a:spcAft>
                <a:spcPts val="0"/>
              </a:spcAft>
              <a:buNone/>
            </a:pPr>
            <a:r>
              <a:rPr lang="ru-RU" b="1" dirty="0" smtClean="0">
                <a:latin typeface="Times New Roman"/>
                <a:ea typeface="Times New Roman"/>
              </a:rPr>
              <a:t>5.   </a:t>
            </a:r>
            <a:r>
              <a:rPr lang="en-US" b="1" dirty="0" smtClean="0">
                <a:latin typeface="Times New Roman"/>
                <a:ea typeface="Times New Roman"/>
              </a:rPr>
              <a:t>http</a:t>
            </a:r>
            <a:r>
              <a:rPr lang="en-US" b="1" dirty="0">
                <a:latin typeface="Times New Roman"/>
                <a:ea typeface="Times New Roman"/>
              </a:rPr>
              <a:t>://xn--80akskefjfd6h.xn--</a:t>
            </a:r>
            <a:r>
              <a:rPr lang="en-US" b="1" dirty="0" smtClean="0">
                <a:latin typeface="Times New Roman"/>
                <a:ea typeface="Times New Roman"/>
              </a:rPr>
              <a:t>p1ai/117-poplin</a:t>
            </a:r>
            <a:r>
              <a:rPr lang="ru-RU" b="1" dirty="0" smtClean="0">
                <a:latin typeface="Times New Roman"/>
                <a:ea typeface="Times New Roman"/>
              </a:rPr>
              <a:t>; </a:t>
            </a:r>
            <a:r>
              <a:rPr lang="en-US" b="1" dirty="0">
                <a:latin typeface="Times New Roman"/>
                <a:ea typeface="Times New Roman"/>
              </a:rPr>
              <a:t>http://</a:t>
            </a:r>
            <a:r>
              <a:rPr lang="en-US" b="1" dirty="0" smtClean="0">
                <a:latin typeface="Times New Roman"/>
                <a:ea typeface="Times New Roman"/>
              </a:rPr>
              <a:t>5fan.ru/wievjob.php?id=44037</a:t>
            </a:r>
            <a:r>
              <a:rPr lang="ru-RU" b="1" dirty="0" smtClean="0">
                <a:latin typeface="Times New Roman"/>
                <a:ea typeface="Times New Roman"/>
              </a:rPr>
              <a:t>; </a:t>
            </a:r>
            <a:r>
              <a:rPr lang="en-US" b="1" dirty="0">
                <a:latin typeface="Times New Roman"/>
                <a:ea typeface="Times New Roman"/>
              </a:rPr>
              <a:t>http://www.look.com.ua/download/57035/1920x1080</a:t>
            </a:r>
            <a:r>
              <a:rPr lang="en-US" b="1" dirty="0" smtClean="0">
                <a:latin typeface="Times New Roman"/>
                <a:ea typeface="Times New Roman"/>
              </a:rPr>
              <a:t>/</a:t>
            </a:r>
            <a:r>
              <a:rPr lang="ru-RU" b="1" dirty="0" smtClean="0">
                <a:latin typeface="Times New Roman"/>
                <a:ea typeface="Times New Roman"/>
              </a:rPr>
              <a:t>- картинки;</a:t>
            </a:r>
          </a:p>
          <a:p>
            <a:pPr indent="0" algn="just">
              <a:spcAft>
                <a:spcPts val="0"/>
              </a:spcAft>
              <a:buNone/>
            </a:pPr>
            <a:r>
              <a:rPr lang="ru-RU" b="1" dirty="0" smtClean="0">
                <a:latin typeface="Times New Roman"/>
                <a:ea typeface="Times New Roman"/>
              </a:rPr>
              <a:t>6.  http</a:t>
            </a:r>
            <a:r>
              <a:rPr lang="ru-RU" b="1" dirty="0">
                <a:latin typeface="Times New Roman"/>
                <a:ea typeface="Times New Roman"/>
              </a:rPr>
              <a:t>://samodelych.ru/blog/43066740011/Kartinyi-i-panno-v-tehnike-Mokraya-tkan.-Master-klass. – идея создания </a:t>
            </a:r>
            <a:r>
              <a:rPr lang="ru-RU" b="1" dirty="0" smtClean="0">
                <a:latin typeface="Times New Roman"/>
                <a:ea typeface="Times New Roman"/>
              </a:rPr>
              <a:t>работы;</a:t>
            </a:r>
          </a:p>
          <a:p>
            <a:pPr indent="0" algn="just">
              <a:spcAft>
                <a:spcPts val="0"/>
              </a:spcAft>
              <a:buNone/>
            </a:pPr>
            <a:r>
              <a:rPr lang="ru-RU" b="1" dirty="0">
                <a:latin typeface="Times New Roman"/>
                <a:ea typeface="Times New Roman"/>
              </a:rPr>
              <a:t>7</a:t>
            </a:r>
            <a:r>
              <a:rPr lang="ru-RU" b="1" dirty="0" smtClean="0">
                <a:latin typeface="Times New Roman"/>
                <a:ea typeface="Times New Roman"/>
              </a:rPr>
              <a:t>. Фото автора.</a:t>
            </a:r>
            <a:endParaRPr lang="ru-RU" b="1" dirty="0">
              <a:latin typeface="Times New Roman"/>
              <a:ea typeface="Times New Roman"/>
            </a:endParaRPr>
          </a:p>
        </p:txBody>
      </p:sp>
      <p:sp>
        <p:nvSpPr>
          <p:cNvPr id="4" name="Заголовок 1"/>
          <p:cNvSpPr>
            <a:spLocks noGrp="1"/>
          </p:cNvSpPr>
          <p:nvPr>
            <p:ph type="title"/>
          </p:nvPr>
        </p:nvSpPr>
        <p:spPr>
          <a:xfrm>
            <a:off x="1043608" y="1844824"/>
            <a:ext cx="7024744" cy="288032"/>
          </a:xfrm>
        </p:spPr>
        <p:txBody>
          <a:bodyPr>
            <a:normAutofit fontScale="90000"/>
          </a:bodyPr>
          <a:lstStyle/>
          <a:p>
            <a:pPr indent="90170" algn="ctr">
              <a:lnSpc>
                <a:spcPct val="150000"/>
              </a:lnSpc>
              <a:spcAft>
                <a:spcPts val="0"/>
              </a:spcAft>
              <a:tabLst>
                <a:tab pos="-90170" algn="l"/>
              </a:tabLst>
            </a:pPr>
            <a:r>
              <a:rPr lang="ru-RU" b="1" dirty="0">
                <a:latin typeface="Times New Roman"/>
                <a:ea typeface="Times New Roman"/>
              </a:rPr>
              <a:t>Используемые источники:</a:t>
            </a:r>
            <a:r>
              <a:rPr lang="ru-RU" sz="2400" dirty="0">
                <a:latin typeface="Times New Roman"/>
                <a:ea typeface="Times New Roman"/>
              </a:rPr>
              <a:t/>
            </a:r>
            <a:br>
              <a:rPr lang="ru-RU" sz="2400" dirty="0">
                <a:latin typeface="Times New Roman"/>
                <a:ea typeface="Times New Roman"/>
              </a:rPr>
            </a:br>
            <a:endParaRPr lang="ru-RU" dirty="0"/>
          </a:p>
        </p:txBody>
      </p:sp>
    </p:spTree>
    <p:extLst>
      <p:ext uri="{BB962C8B-B14F-4D97-AF65-F5344CB8AC3E}">
        <p14:creationId xmlns:p14="http://schemas.microsoft.com/office/powerpoint/2010/main" val="193423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904656"/>
          </a:xfrm>
        </p:spPr>
        <p:txBody>
          <a:bodyPr>
            <a:normAutofit fontScale="92500" lnSpcReduction="20000"/>
          </a:bodyPr>
          <a:lstStyle/>
          <a:p>
            <a:pPr indent="0" algn="just">
              <a:spcAft>
                <a:spcPts val="0"/>
              </a:spcAft>
              <a:buNone/>
            </a:pPr>
            <a:r>
              <a:rPr lang="ru-RU" sz="2800" b="1" dirty="0">
                <a:latin typeface="Times New Roman"/>
                <a:ea typeface="Times New Roman"/>
              </a:rPr>
              <a:t>Недавно я познакомилась в Интернете с работами в  технике "мокрая ткань". Используя свойство ткани красиво и неповторимо драпироваться, создаются замечательные картины и </a:t>
            </a:r>
            <a:r>
              <a:rPr lang="ru-RU" sz="2800" b="1" dirty="0" smtClean="0">
                <a:latin typeface="Times New Roman"/>
                <a:ea typeface="Times New Roman"/>
              </a:rPr>
              <a:t>панно. Мне </a:t>
            </a:r>
            <a:r>
              <a:rPr lang="ru-RU" sz="2800" b="1" dirty="0">
                <a:latin typeface="Times New Roman"/>
                <a:ea typeface="Times New Roman"/>
              </a:rPr>
              <a:t>хочется выполнить панно и повесить у родителей в комнате.</a:t>
            </a:r>
          </a:p>
          <a:p>
            <a:pPr indent="0" algn="just">
              <a:spcAft>
                <a:spcPts val="0"/>
              </a:spcAft>
              <a:buNone/>
            </a:pPr>
            <a:r>
              <a:rPr lang="ru-RU" sz="2800" b="1" dirty="0">
                <a:latin typeface="Times New Roman"/>
                <a:ea typeface="Times New Roman"/>
              </a:rPr>
              <a:t>Подарок, созданный своими руками, несомненно, порадует того, кто его получит.</a:t>
            </a:r>
          </a:p>
          <a:p>
            <a:pPr indent="0" algn="just">
              <a:spcAft>
                <a:spcPts val="0"/>
              </a:spcAft>
              <a:buNone/>
            </a:pPr>
            <a:r>
              <a:rPr lang="ru-RU" sz="2800" b="1" u="sng" dirty="0">
                <a:latin typeface="Times New Roman"/>
                <a:ea typeface="Times New Roman"/>
              </a:rPr>
              <a:t>Цели и задачи </a:t>
            </a:r>
            <a:r>
              <a:rPr lang="ru-RU" sz="2800" b="1" dirty="0">
                <a:latin typeface="Times New Roman"/>
                <a:ea typeface="Times New Roman"/>
              </a:rPr>
              <a:t>проекта</a:t>
            </a:r>
          </a:p>
          <a:p>
            <a:pPr indent="0" algn="just">
              <a:spcAft>
                <a:spcPts val="0"/>
              </a:spcAft>
              <a:buNone/>
            </a:pPr>
            <a:r>
              <a:rPr lang="ru-RU" sz="2800" b="1" dirty="0">
                <a:latin typeface="Times New Roman"/>
                <a:ea typeface="Times New Roman"/>
              </a:rPr>
              <a:t>1.	Создать панно в технике «мокрая ткань</a:t>
            </a:r>
            <a:r>
              <a:rPr lang="ru-RU" sz="2800" b="1" dirty="0" smtClean="0">
                <a:latin typeface="Times New Roman"/>
                <a:ea typeface="Times New Roman"/>
              </a:rPr>
              <a:t>».</a:t>
            </a:r>
            <a:endParaRPr lang="ru-RU" sz="2800" b="1" dirty="0">
              <a:latin typeface="Times New Roman"/>
              <a:ea typeface="Times New Roman"/>
            </a:endParaRPr>
          </a:p>
          <a:p>
            <a:pPr indent="0" algn="just">
              <a:spcAft>
                <a:spcPts val="0"/>
              </a:spcAft>
              <a:buNone/>
            </a:pPr>
            <a:r>
              <a:rPr lang="ru-RU" sz="2800" b="1" dirty="0">
                <a:latin typeface="Times New Roman"/>
                <a:ea typeface="Times New Roman"/>
              </a:rPr>
              <a:t>2.	Создать пошаговую инструкцию по изготовлению панно в технике «мокрая ткань».</a:t>
            </a:r>
          </a:p>
          <a:p>
            <a:pPr indent="0" algn="just">
              <a:spcAft>
                <a:spcPts val="0"/>
              </a:spcAft>
              <a:buNone/>
            </a:pPr>
            <a:r>
              <a:rPr lang="ru-RU" sz="2800" b="1" dirty="0">
                <a:latin typeface="Times New Roman"/>
                <a:ea typeface="Times New Roman"/>
              </a:rPr>
              <a:t>3.	Подготовить материал для последующего проведения мастер-класса в собственном блоге, который будет посвящен рукоделию.</a:t>
            </a:r>
          </a:p>
          <a:p>
            <a:pPr indent="0" algn="just">
              <a:spcAft>
                <a:spcPts val="0"/>
              </a:spcAft>
              <a:buNone/>
            </a:pPr>
            <a:r>
              <a:rPr lang="ru-RU" sz="2800" b="1" dirty="0">
                <a:latin typeface="Times New Roman"/>
                <a:ea typeface="Times New Roman"/>
              </a:rPr>
              <a:t>4.	Создать презентацию для защиты </a:t>
            </a:r>
            <a:r>
              <a:rPr lang="ru-RU" sz="2800" b="1" dirty="0" smtClean="0">
                <a:latin typeface="Times New Roman"/>
                <a:ea typeface="Times New Roman"/>
              </a:rPr>
              <a:t>проекта</a:t>
            </a:r>
            <a:endParaRPr lang="ru-RU" sz="2800" b="1" dirty="0">
              <a:latin typeface="Times New Roman"/>
              <a:ea typeface="Times New Roman"/>
            </a:endParaRPr>
          </a:p>
          <a:p>
            <a:endParaRPr lang="ru-RU" dirty="0"/>
          </a:p>
        </p:txBody>
      </p:sp>
    </p:spTree>
    <p:extLst>
      <p:ext uri="{BB962C8B-B14F-4D97-AF65-F5344CB8AC3E}">
        <p14:creationId xmlns:p14="http://schemas.microsoft.com/office/powerpoint/2010/main" val="358665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a:latin typeface="Times New Roman"/>
                <a:ea typeface="Times New Roman"/>
              </a:rPr>
              <a:t>Пустые стены квартиры могут вносить грустную атмосферу в жилище. Обои или покраска не всегда спасают от этого. В таком случае может помочь их декорирование: развешивание разных украшений, панно, часов, игрушек и так далее. </a:t>
            </a:r>
          </a:p>
          <a:p>
            <a:pPr indent="0" algn="just">
              <a:spcAft>
                <a:spcPts val="0"/>
              </a:spcAft>
              <a:buNone/>
            </a:pPr>
            <a:r>
              <a:rPr lang="ru-RU" b="1" dirty="0">
                <a:latin typeface="Times New Roman"/>
                <a:ea typeface="Times New Roman"/>
              </a:rPr>
              <a:t>Многим людям также приятно видеть картины в качестве элемента декора. В этом случае в качестве украшения подойдет вывешивание панно на стену. Такое решение способно «оживить» жилище, заполнив </a:t>
            </a:r>
            <a:r>
              <a:rPr lang="ru-RU" b="1" dirty="0" smtClean="0">
                <a:latin typeface="Times New Roman"/>
                <a:ea typeface="Times New Roman"/>
              </a:rPr>
              <a:t>пустоты</a:t>
            </a:r>
            <a:endParaRPr lang="ru-RU" b="1" dirty="0">
              <a:latin typeface="Times New Roman"/>
              <a:ea typeface="Times New Roman"/>
            </a:endParaRPr>
          </a:p>
          <a:p>
            <a:endParaRPr lang="ru-RU" dirty="0"/>
          </a:p>
        </p:txBody>
      </p:sp>
    </p:spTree>
    <p:extLst>
      <p:ext uri="{BB962C8B-B14F-4D97-AF65-F5344CB8AC3E}">
        <p14:creationId xmlns:p14="http://schemas.microsoft.com/office/powerpoint/2010/main" val="20101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a:latin typeface="Times New Roman"/>
                <a:ea typeface="Times New Roman"/>
              </a:rPr>
              <a:t>Панно представляет собой область, на которую нанесено изображение с обрамлением. </a:t>
            </a:r>
            <a:r>
              <a:rPr lang="ru-RU" b="1" dirty="0" smtClean="0">
                <a:latin typeface="Times New Roman"/>
                <a:ea typeface="Times New Roman"/>
              </a:rPr>
              <a:t>А </a:t>
            </a:r>
            <a:r>
              <a:rPr lang="ru-RU" b="1" dirty="0">
                <a:latin typeface="Times New Roman"/>
                <a:ea typeface="Times New Roman"/>
              </a:rPr>
              <a:t>для стен квартиры или дома панно — картина в </a:t>
            </a:r>
            <a:r>
              <a:rPr lang="ru-RU" b="1" dirty="0" smtClean="0">
                <a:latin typeface="Times New Roman"/>
                <a:ea typeface="Times New Roman"/>
              </a:rPr>
              <a:t>обрамлении</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983680"/>
            <a:ext cx="3384376" cy="447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024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a:latin typeface="Times New Roman"/>
                <a:ea typeface="Times New Roman"/>
              </a:rPr>
              <a:t>Панно не обязательно состоит из одного элемента. Картин или панелей может быть множество, чтобы они образовывали цельную композицию. Например, изображение, разделенное на несколько частей. Или орнамент, который составлен из нескольких картин, размещенных на одной </a:t>
            </a:r>
            <a:r>
              <a:rPr lang="ru-RU" b="1" dirty="0" smtClean="0">
                <a:latin typeface="Times New Roman"/>
                <a:ea typeface="Times New Roman"/>
              </a:rPr>
              <a:t>стене</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68960"/>
            <a:ext cx="440071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857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a:latin typeface="Times New Roman"/>
                <a:ea typeface="Times New Roman"/>
              </a:rPr>
              <a:t>Главная из них — декорирование. Оно станет отличным элементом украшения квартиры. Однако существует еще несколько назначений для панно.</a:t>
            </a:r>
          </a:p>
          <a:p>
            <a:pPr indent="0" algn="just">
              <a:spcAft>
                <a:spcPts val="0"/>
              </a:spcAft>
              <a:buNone/>
            </a:pPr>
            <a:r>
              <a:rPr lang="ru-RU" b="1" dirty="0">
                <a:latin typeface="Times New Roman"/>
                <a:ea typeface="Times New Roman"/>
              </a:rPr>
              <a:t>Подобный элемент может скрыть недостатки стены. Панно можно повесить в месте, где плохо поклеены обои или есть </a:t>
            </a:r>
            <a:r>
              <a:rPr lang="ru-RU" b="1" dirty="0" smtClean="0">
                <a:latin typeface="Times New Roman"/>
                <a:ea typeface="Times New Roman"/>
              </a:rPr>
              <a:t>неровности</a:t>
            </a:r>
            <a:endParaRPr lang="ru-RU" b="1" dirty="0">
              <a:latin typeface="Times New Roman"/>
              <a:ea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140968"/>
            <a:ext cx="3768958" cy="326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575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r>
              <a:rPr lang="ru-RU" b="1" dirty="0">
                <a:latin typeface="Times New Roman"/>
                <a:ea typeface="Times New Roman"/>
              </a:rPr>
              <a:t>Панно я буду выполнить для комнаты родителей — место для сна и пробуждения. Декоративные элементы в ней должны умиротворять вечером, а также бодрить утром. Лучше всего подойдет панно на стену с изображением </a:t>
            </a:r>
            <a:r>
              <a:rPr lang="ru-RU" b="1" dirty="0" smtClean="0">
                <a:latin typeface="Times New Roman"/>
                <a:ea typeface="Times New Roman"/>
              </a:rPr>
              <a:t>природы. </a:t>
            </a:r>
            <a:r>
              <a:rPr lang="ru-RU" b="1" dirty="0">
                <a:latin typeface="Times New Roman"/>
                <a:ea typeface="Times New Roman"/>
              </a:rPr>
              <a:t>Вся композиция должна быть спокойной расцветки и небольших размеров, чтобы лишний раз не привлекать к себе особого </a:t>
            </a:r>
            <a:r>
              <a:rPr lang="ru-RU" b="1" dirty="0" smtClean="0">
                <a:latin typeface="Times New Roman"/>
                <a:ea typeface="Times New Roman"/>
              </a:rPr>
              <a:t>внимания</a:t>
            </a:r>
            <a:endParaRPr lang="ru-RU" b="1" dirty="0">
              <a:latin typeface="Times New Roman"/>
              <a:ea typeface="Times New Roman"/>
            </a:endParaRPr>
          </a:p>
          <a:p>
            <a:pPr indent="0" algn="just">
              <a:spcAft>
                <a:spcPts val="0"/>
              </a:spcAft>
              <a:buNone/>
            </a:pPr>
            <a:endParaRPr lang="ru-RU" b="1" dirty="0">
              <a:latin typeface="Times New Roman"/>
              <a:ea typeface="Times New Roman"/>
            </a:endParaRPr>
          </a:p>
          <a:p>
            <a:pPr indent="0" algn="just">
              <a:spcAft>
                <a:spcPts val="0"/>
              </a:spcAft>
              <a:buNone/>
            </a:pPr>
            <a:endParaRPr lang="ru-RU" b="1" dirty="0">
              <a:latin typeface="Times New Roman"/>
              <a:ea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773" y="3549267"/>
            <a:ext cx="6595768" cy="26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69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80920" cy="5688632"/>
          </a:xfrm>
        </p:spPr>
        <p:txBody>
          <a:bodyPr>
            <a:normAutofit/>
          </a:bodyPr>
          <a:lstStyle/>
          <a:p>
            <a:pPr indent="0" algn="just">
              <a:spcAft>
                <a:spcPts val="0"/>
              </a:spcAft>
              <a:buNone/>
            </a:pPr>
            <a:endParaRPr lang="ru-RU" b="1" dirty="0">
              <a:latin typeface="Times New Roman"/>
              <a:ea typeface="Times New Roman"/>
            </a:endParaRPr>
          </a:p>
          <a:p>
            <a:pPr indent="0" algn="just">
              <a:spcAft>
                <a:spcPts val="0"/>
              </a:spcAft>
              <a:buNone/>
            </a:pPr>
            <a:r>
              <a:rPr lang="ru-RU" b="1" u="sng" dirty="0">
                <a:latin typeface="Times New Roman"/>
                <a:ea typeface="Times New Roman"/>
              </a:rPr>
              <a:t>Планирование этапов работы</a:t>
            </a:r>
          </a:p>
          <a:p>
            <a:pPr indent="0" algn="just">
              <a:spcAft>
                <a:spcPts val="0"/>
              </a:spcAft>
              <a:buNone/>
            </a:pPr>
            <a:r>
              <a:rPr lang="ru-RU" b="1" dirty="0">
                <a:latin typeface="Times New Roman"/>
                <a:ea typeface="Times New Roman"/>
              </a:rPr>
              <a:t>1. Работа над </a:t>
            </a:r>
            <a:r>
              <a:rPr lang="ru-RU" b="1" dirty="0" smtClean="0">
                <a:latin typeface="Times New Roman"/>
                <a:ea typeface="Times New Roman"/>
              </a:rPr>
              <a:t>эскизом.</a:t>
            </a:r>
            <a:endParaRPr lang="ru-RU" b="1" dirty="0">
              <a:latin typeface="Times New Roman"/>
              <a:ea typeface="Times New Roman"/>
            </a:endParaRPr>
          </a:p>
          <a:p>
            <a:pPr indent="0" algn="just">
              <a:spcAft>
                <a:spcPts val="0"/>
              </a:spcAft>
              <a:buNone/>
            </a:pPr>
            <a:r>
              <a:rPr lang="ru-RU" b="1" dirty="0">
                <a:latin typeface="Times New Roman"/>
                <a:ea typeface="Times New Roman"/>
              </a:rPr>
              <a:t>2. Подбор материалов и </a:t>
            </a:r>
            <a:r>
              <a:rPr lang="ru-RU" b="1" dirty="0" smtClean="0">
                <a:latin typeface="Times New Roman"/>
                <a:ea typeface="Times New Roman"/>
              </a:rPr>
              <a:t>инструментов.</a:t>
            </a:r>
            <a:endParaRPr lang="ru-RU" b="1" dirty="0">
              <a:latin typeface="Times New Roman"/>
              <a:ea typeface="Times New Roman"/>
            </a:endParaRPr>
          </a:p>
          <a:p>
            <a:pPr indent="0" algn="just">
              <a:spcAft>
                <a:spcPts val="0"/>
              </a:spcAft>
              <a:buNone/>
            </a:pPr>
            <a:r>
              <a:rPr lang="ru-RU" b="1" dirty="0">
                <a:latin typeface="Times New Roman"/>
                <a:ea typeface="Times New Roman"/>
              </a:rPr>
              <a:t>3. Составление </a:t>
            </a:r>
            <a:r>
              <a:rPr lang="ru-RU" b="1">
                <a:latin typeface="Times New Roman"/>
                <a:ea typeface="Times New Roman"/>
              </a:rPr>
              <a:t>технологической </a:t>
            </a:r>
            <a:r>
              <a:rPr lang="ru-RU" b="1" smtClean="0">
                <a:latin typeface="Times New Roman"/>
                <a:ea typeface="Times New Roman"/>
              </a:rPr>
              <a:t>карты.</a:t>
            </a:r>
            <a:endParaRPr lang="ru-RU" b="1" dirty="0">
              <a:latin typeface="Times New Roman"/>
              <a:ea typeface="Times New Roman"/>
            </a:endParaRPr>
          </a:p>
          <a:p>
            <a:pPr indent="0" algn="just">
              <a:spcAft>
                <a:spcPts val="0"/>
              </a:spcAft>
              <a:buNone/>
            </a:pPr>
            <a:r>
              <a:rPr lang="ru-RU" b="1" dirty="0">
                <a:latin typeface="Times New Roman"/>
                <a:ea typeface="Times New Roman"/>
              </a:rPr>
              <a:t>4. Изготовление панно.</a:t>
            </a:r>
          </a:p>
          <a:p>
            <a:pPr indent="0" algn="just">
              <a:spcAft>
                <a:spcPts val="0"/>
              </a:spcAft>
              <a:buNone/>
            </a:pPr>
            <a:r>
              <a:rPr lang="ru-RU" b="1" dirty="0">
                <a:latin typeface="Times New Roman"/>
                <a:ea typeface="Times New Roman"/>
              </a:rPr>
              <a:t>5. Оформление школьного проекта</a:t>
            </a:r>
          </a:p>
        </p:txBody>
      </p:sp>
    </p:spTree>
    <p:extLst>
      <p:ext uri="{BB962C8B-B14F-4D97-AF65-F5344CB8AC3E}">
        <p14:creationId xmlns:p14="http://schemas.microsoft.com/office/powerpoint/2010/main" val="28571655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128</TotalTime>
  <Words>784</Words>
  <Application>Microsoft Office PowerPoint</Application>
  <PresentationFormat>Экран (4:3)</PresentationFormat>
  <Paragraphs>59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Остин</vt:lpstr>
      <vt:lpstr>Скучен день до вечера, коли делать нечего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Используемые источники: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Скучен день до вечера, коли делать нечего </dc:title>
  <dc:creator>Admin</dc:creator>
  <cp:lastModifiedBy>Admin</cp:lastModifiedBy>
  <cp:revision>12</cp:revision>
  <dcterms:created xsi:type="dcterms:W3CDTF">2016-12-12T16:24:58Z</dcterms:created>
  <dcterms:modified xsi:type="dcterms:W3CDTF">2018-11-14T08:23:00Z</dcterms:modified>
</cp:coreProperties>
</file>