
<file path=[Content_Types].xml><?xml version="1.0" encoding="utf-8"?>
<Types xmlns="http://schemas.openxmlformats.org/package/2006/content-types">
  <Default Extension="tmp" ContentType="image/png"/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5"/>
  </p:notesMasterIdLst>
  <p:sldIdLst>
    <p:sldId id="289" r:id="rId2"/>
    <p:sldId id="290" r:id="rId3"/>
    <p:sldId id="281" r:id="rId4"/>
    <p:sldId id="282" r:id="rId5"/>
    <p:sldId id="291" r:id="rId6"/>
    <p:sldId id="292" r:id="rId7"/>
    <p:sldId id="293" r:id="rId8"/>
    <p:sldId id="294" r:id="rId9"/>
    <p:sldId id="257" r:id="rId10"/>
    <p:sldId id="258" r:id="rId11"/>
    <p:sldId id="278" r:id="rId12"/>
    <p:sldId id="265" r:id="rId13"/>
    <p:sldId id="276" r:id="rId14"/>
    <p:sldId id="266" r:id="rId15"/>
    <p:sldId id="277" r:id="rId16"/>
    <p:sldId id="264" r:id="rId17"/>
    <p:sldId id="263" r:id="rId18"/>
    <p:sldId id="270" r:id="rId19"/>
    <p:sldId id="271" r:id="rId20"/>
    <p:sldId id="279" r:id="rId21"/>
    <p:sldId id="272" r:id="rId22"/>
    <p:sldId id="280" r:id="rId23"/>
    <p:sldId id="260" r:id="rId24"/>
    <p:sldId id="261" r:id="rId25"/>
    <p:sldId id="259" r:id="rId26"/>
    <p:sldId id="273" r:id="rId27"/>
    <p:sldId id="274" r:id="rId28"/>
    <p:sldId id="275" r:id="rId29"/>
    <p:sldId id="295" r:id="rId30"/>
    <p:sldId id="296" r:id="rId31"/>
    <p:sldId id="286" r:id="rId32"/>
    <p:sldId id="298" r:id="rId33"/>
    <p:sldId id="297" r:id="rId3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8" d="100"/>
          <a:sy n="68" d="100"/>
        </p:scale>
        <p:origin x="1398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D65967-FA32-41B5-8E07-8F99BB647CE1}" type="datetimeFigureOut">
              <a:rPr lang="ru-RU" smtClean="0"/>
              <a:t>12.03.2020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C2B506-CE55-4372-9A43-45E225DC4DD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1886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C2B506-CE55-4372-9A43-45E225DC4DD1}" type="slidenum">
              <a:rPr lang="ru-RU" smtClean="0"/>
              <a:t>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00126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12.03.2020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12.03.2020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mp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s://city-address.ru/region-64_marks/ulitsa-kmarksa/house-110/" TargetMode="External"/><Relationship Id="rId13" Type="http://schemas.openxmlformats.org/officeDocument/2006/relationships/hyperlink" Target="https://city-address.ru/region-64_marks/ulitsa-kmarksa/house-56/" TargetMode="External"/><Relationship Id="rId18" Type="http://schemas.openxmlformats.org/officeDocument/2006/relationships/hyperlink" Target="https://city-address.ru/region-64_marks/ulitsa-kmarksa/house-96/" TargetMode="External"/><Relationship Id="rId3" Type="http://schemas.openxmlformats.org/officeDocument/2006/relationships/hyperlink" Target="https://city-address.ru/region-64_marks/ulitsa-kmarksa/house-16/" TargetMode="External"/><Relationship Id="rId7" Type="http://schemas.openxmlformats.org/officeDocument/2006/relationships/hyperlink" Target="https://city-address.ru/region-64_marks/ulitsa-kmarksa/house-26/" TargetMode="External"/><Relationship Id="rId12" Type="http://schemas.openxmlformats.org/officeDocument/2006/relationships/hyperlink" Target="https://city-address.ru/region-64_marks/ulitsa-kmarksa/house-93/" TargetMode="External"/><Relationship Id="rId17" Type="http://schemas.openxmlformats.org/officeDocument/2006/relationships/hyperlink" Target="https://city-address.ru/region-64_marks/ulitsa-kmarksa/house-87/" TargetMode="External"/><Relationship Id="rId2" Type="http://schemas.openxmlformats.org/officeDocument/2006/relationships/image" Target="../media/image14.png"/><Relationship Id="rId16" Type="http://schemas.openxmlformats.org/officeDocument/2006/relationships/hyperlink" Target="https://city-address.ru/region-64_marks/ulitsa-kmarksa/house-125a/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city-address.ru/region-64_marks/ulitsa-kmarksa/house-36/" TargetMode="External"/><Relationship Id="rId11" Type="http://schemas.openxmlformats.org/officeDocument/2006/relationships/hyperlink" Target="https://city-address.ru/region-64_marks/ulitsa-kmarksa/house-83/" TargetMode="External"/><Relationship Id="rId5" Type="http://schemas.openxmlformats.org/officeDocument/2006/relationships/hyperlink" Target="https://city-address.ru/region-64_marks/ulitsa-kmarksa/house-126/" TargetMode="External"/><Relationship Id="rId15" Type="http://schemas.openxmlformats.org/officeDocument/2006/relationships/hyperlink" Target="https://city-address.ru/region-64_marks/ulitsa-kmarksa/house-111/" TargetMode="External"/><Relationship Id="rId10" Type="http://schemas.openxmlformats.org/officeDocument/2006/relationships/hyperlink" Target="https://city-address.ru/region-64_marks/ulitsa-kmarksa/house-69/" TargetMode="External"/><Relationship Id="rId4" Type="http://schemas.openxmlformats.org/officeDocument/2006/relationships/hyperlink" Target="https://city-address.ru/region-64_marks/ulitsa-kmarksa/house-52/" TargetMode="External"/><Relationship Id="rId9" Type="http://schemas.openxmlformats.org/officeDocument/2006/relationships/hyperlink" Target="https://city-address.ru/region-64_marks/ulitsa-kmarksa/house-28/" TargetMode="External"/><Relationship Id="rId14" Type="http://schemas.openxmlformats.org/officeDocument/2006/relationships/hyperlink" Target="https://city-address.ru/region-64_marks/ulitsa-kmarksa/house-92/" TargetMode="Externa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tmp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 descr="Вырезка экрана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645"/>
            <a:ext cx="9144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179512" y="1412776"/>
            <a:ext cx="89644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</a:rPr>
              <a:t>«Великие </a:t>
            </a:r>
            <a:r>
              <a:rPr lang="ru-RU" sz="3200" b="1" dirty="0">
                <a:solidFill>
                  <a:srgbClr val="002060"/>
                </a:solidFill>
              </a:rPr>
              <a:t>имена в названии улиц  </a:t>
            </a:r>
            <a:r>
              <a:rPr lang="ru-RU" sz="3200" b="1" dirty="0" err="1">
                <a:solidFill>
                  <a:srgbClr val="002060"/>
                </a:solidFill>
              </a:rPr>
              <a:t>г.Ма</a:t>
            </a:r>
            <a:r>
              <a:rPr lang="ru-RU" sz="3600" b="1" dirty="0" err="1">
                <a:solidFill>
                  <a:srgbClr val="002060"/>
                </a:solidFill>
              </a:rPr>
              <a:t>ркса</a:t>
            </a:r>
            <a:r>
              <a:rPr lang="ru-RU" sz="3200" b="1" dirty="0">
                <a:solidFill>
                  <a:srgbClr val="002060"/>
                </a:solidFill>
              </a:rPr>
              <a:t>»</a:t>
            </a:r>
            <a:endParaRPr lang="ru-RU" sz="2800" b="1" dirty="0">
              <a:solidFill>
                <a:srgbClr val="002060"/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-59194" y="260648"/>
            <a:ext cx="88076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Муниципальное общеобразовательное учреждение </a:t>
            </a:r>
            <a:r>
              <a:rPr lang="ru-RU" altLang="ru-RU" b="1" dirty="0">
                <a:solidFill>
                  <a:srgbClr val="002060"/>
                </a:solidFill>
                <a:ea typeface="Calibri" pitchFamily="34" charset="0"/>
                <a:cs typeface="Times New Roman" pitchFamily="18" charset="0"/>
              </a:rPr>
              <a:t>–</a:t>
            </a:r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средняя</a:t>
            </a:r>
            <a:endParaRPr lang="ru-RU" altLang="ru-RU" sz="1000" dirty="0">
              <a:solidFill>
                <a:srgbClr val="002060"/>
              </a:solidFill>
              <a:latin typeface="Arial" charset="0"/>
              <a:ea typeface="Calibri" pitchFamily="34" charset="0"/>
            </a:endParaRPr>
          </a:p>
          <a:p>
            <a:pPr algn="ctr">
              <a:spcBef>
                <a:spcPct val="0"/>
              </a:spcBef>
              <a:buFontTx/>
              <a:buNone/>
            </a:pPr>
            <a:r>
              <a:rPr lang="ru-RU" altLang="ru-RU" b="1" dirty="0">
                <a:solidFill>
                  <a:srgbClr val="00206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 общеобразовательная школа №6 г. Маркса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5868144" y="5301208"/>
            <a:ext cx="288031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ct val="0"/>
              </a:spcBef>
            </a:pPr>
            <a:r>
              <a:rPr lang="ru-RU" altLang="ru-RU" b="1" dirty="0">
                <a:solidFill>
                  <a:srgbClr val="002060"/>
                </a:solidFill>
              </a:rPr>
              <a:t>Выполнили :</a:t>
            </a:r>
          </a:p>
          <a:p>
            <a:pPr>
              <a:spcBef>
                <a:spcPct val="0"/>
              </a:spcBef>
            </a:pPr>
            <a:r>
              <a:rPr lang="ru-RU" altLang="ru-RU" b="1" dirty="0">
                <a:solidFill>
                  <a:srgbClr val="002060"/>
                </a:solidFill>
              </a:rPr>
              <a:t>Ученики  </a:t>
            </a:r>
            <a:r>
              <a:rPr lang="ru-RU" altLang="ru-RU" b="1" dirty="0" smtClean="0">
                <a:solidFill>
                  <a:srgbClr val="002060"/>
                </a:solidFill>
              </a:rPr>
              <a:t>4 </a:t>
            </a:r>
            <a:r>
              <a:rPr lang="ru-RU" altLang="ru-RU" b="1" dirty="0">
                <a:solidFill>
                  <a:srgbClr val="002060"/>
                </a:solidFill>
              </a:rPr>
              <a:t>«Б» класса МОУ-СОШ №6 </a:t>
            </a:r>
            <a:r>
              <a:rPr lang="ru-RU" altLang="ru-RU" b="1" dirty="0" err="1">
                <a:solidFill>
                  <a:srgbClr val="002060"/>
                </a:solidFill>
              </a:rPr>
              <a:t>г.Маркса</a:t>
            </a:r>
            <a:endParaRPr lang="ru-RU" altLang="ru-RU" b="1" dirty="0">
              <a:solidFill>
                <a:srgbClr val="002060"/>
              </a:solidFill>
            </a:endParaRPr>
          </a:p>
          <a:p>
            <a:pPr>
              <a:spcBef>
                <a:spcPct val="0"/>
              </a:spcBef>
            </a:pPr>
            <a:r>
              <a:rPr lang="ru-RU" altLang="ru-RU" b="1" dirty="0">
                <a:solidFill>
                  <a:srgbClr val="002060"/>
                </a:solidFill>
              </a:rPr>
              <a:t>Руководитель: </a:t>
            </a:r>
            <a:r>
              <a:rPr lang="ru-RU" altLang="ru-RU" b="1" dirty="0" err="1">
                <a:solidFill>
                  <a:srgbClr val="002060"/>
                </a:solidFill>
              </a:rPr>
              <a:t>Сыса</a:t>
            </a:r>
            <a:r>
              <a:rPr lang="ru-RU" altLang="ru-RU" b="1" dirty="0">
                <a:solidFill>
                  <a:srgbClr val="002060"/>
                </a:solidFill>
              </a:rPr>
              <a:t> Н.Е.</a:t>
            </a:r>
            <a:endParaRPr lang="ru-RU" b="1" dirty="0"/>
          </a:p>
        </p:txBody>
      </p:sp>
      <p:sp>
        <p:nvSpPr>
          <p:cNvPr id="8" name="TextBox 7"/>
          <p:cNvSpPr txBox="1"/>
          <p:nvPr/>
        </p:nvSpPr>
        <p:spPr>
          <a:xfrm>
            <a:off x="3419873" y="6478569"/>
            <a:ext cx="25922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</a:rPr>
              <a:t>2019-2020 </a:t>
            </a:r>
            <a:r>
              <a:rPr lang="ru-RU" b="1" dirty="0" err="1" smtClean="0">
                <a:solidFill>
                  <a:srgbClr val="002060"/>
                </a:solidFill>
              </a:rPr>
              <a:t>уч.год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017990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Вид улицы со спутника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2051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4" t="15766" r="11980" b="38012"/>
          <a:stretch/>
        </p:blipFill>
        <p:spPr bwMode="auto">
          <a:xfrm>
            <a:off x="467544" y="1628800"/>
            <a:ext cx="8280919" cy="40324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39105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8219256" cy="940966"/>
          </a:xfrm>
        </p:spPr>
        <p:txBody>
          <a:bodyPr>
            <a:noAutofit/>
          </a:bodyPr>
          <a:lstStyle/>
          <a:p>
            <a:r>
              <a:rPr lang="ru-RU" sz="4800" b="1" dirty="0">
                <a:solidFill>
                  <a:srgbClr val="002060"/>
                </a:solidFill>
              </a:rPr>
              <a:t>Улица Карла Маркса</a:t>
            </a:r>
            <a:br>
              <a:rPr lang="ru-RU" sz="4800" b="1" dirty="0">
                <a:solidFill>
                  <a:srgbClr val="002060"/>
                </a:solidFill>
              </a:rPr>
            </a:br>
            <a:endParaRPr lang="ru-RU" sz="4800" b="1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48" t="20663" r="24185" b="32809"/>
          <a:stretch/>
        </p:blipFill>
        <p:spPr bwMode="auto">
          <a:xfrm>
            <a:off x="2555776" y="1166843"/>
            <a:ext cx="6132762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611560" y="1166843"/>
            <a:ext cx="216024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hlinkClick r:id="rId3" tooltip="дом № 16 на улице Карла Маркса в Марксе"/>
              </a:rPr>
              <a:t>Дом №16</a:t>
            </a:r>
            <a:endParaRPr lang="ru-RU" dirty="0"/>
          </a:p>
          <a:p>
            <a:r>
              <a:rPr lang="ru-RU" dirty="0">
                <a:hlinkClick r:id="rId4" tooltip="дом № 52 на улице Карла Маркса в Марксе"/>
              </a:rPr>
              <a:t>Дом №52</a:t>
            </a:r>
            <a:endParaRPr lang="ru-RU" dirty="0"/>
          </a:p>
          <a:p>
            <a:r>
              <a:rPr lang="ru-RU" dirty="0">
                <a:hlinkClick r:id="rId5" tooltip="дом № 126 на улице Карла Маркса в Марксе"/>
              </a:rPr>
              <a:t>Дом №126</a:t>
            </a:r>
            <a:endParaRPr lang="ru-RU" dirty="0"/>
          </a:p>
          <a:p>
            <a:r>
              <a:rPr lang="ru-RU" dirty="0">
                <a:hlinkClick r:id="rId6" tooltip="дом № 36 на улице Карла Маркса в Марксе"/>
              </a:rPr>
              <a:t>Дом №36</a:t>
            </a:r>
            <a:endParaRPr lang="ru-RU" dirty="0"/>
          </a:p>
          <a:p>
            <a:r>
              <a:rPr lang="ru-RU" dirty="0">
                <a:hlinkClick r:id="rId7" tooltip="дом № 26 на улице Карла Маркса в Марксе"/>
              </a:rPr>
              <a:t>Дом №26</a:t>
            </a:r>
            <a:endParaRPr lang="ru-RU" dirty="0"/>
          </a:p>
          <a:p>
            <a:r>
              <a:rPr lang="ru-RU" dirty="0">
                <a:hlinkClick r:id="rId8" tooltip="дом № 110 на улице Карла Маркса в Марксе"/>
              </a:rPr>
              <a:t>Дом №110</a:t>
            </a:r>
            <a:endParaRPr lang="ru-RU" dirty="0"/>
          </a:p>
          <a:p>
            <a:r>
              <a:rPr lang="ru-RU" dirty="0">
                <a:hlinkClick r:id="rId9" tooltip="дом № 28 на улице Карла Маркса в Марксе"/>
              </a:rPr>
              <a:t>Дом №28</a:t>
            </a:r>
            <a:endParaRPr lang="ru-RU" dirty="0"/>
          </a:p>
          <a:p>
            <a:r>
              <a:rPr lang="ru-RU" dirty="0">
                <a:hlinkClick r:id="rId10" tooltip="дом № 69 на улице Карла Маркса в Марксе"/>
              </a:rPr>
              <a:t>Дом №69</a:t>
            </a:r>
            <a:endParaRPr lang="ru-RU" dirty="0"/>
          </a:p>
          <a:p>
            <a:r>
              <a:rPr lang="ru-RU" dirty="0">
                <a:hlinkClick r:id="rId11" tooltip="дом № 83 на улице Карла Маркса в Марксе"/>
              </a:rPr>
              <a:t>Дом №83</a:t>
            </a:r>
            <a:endParaRPr lang="ru-RU" dirty="0"/>
          </a:p>
          <a:p>
            <a:r>
              <a:rPr lang="ru-RU" dirty="0">
                <a:hlinkClick r:id="rId12" tooltip="дом № 93 на улице Карла Маркса в Марксе"/>
              </a:rPr>
              <a:t>Дом №93</a:t>
            </a:r>
            <a:endParaRPr lang="ru-RU" dirty="0"/>
          </a:p>
          <a:p>
            <a:r>
              <a:rPr lang="ru-RU" dirty="0">
                <a:hlinkClick r:id="rId13" tooltip="дом № 56 на улице Карла Маркса в Марксе"/>
              </a:rPr>
              <a:t>Дом №56</a:t>
            </a:r>
            <a:endParaRPr lang="ru-RU" dirty="0"/>
          </a:p>
          <a:p>
            <a:r>
              <a:rPr lang="ru-RU" dirty="0">
                <a:hlinkClick r:id="rId14" tooltip="дом № 92 на улице Карла Маркса в Марксе"/>
              </a:rPr>
              <a:t>Дом №92</a:t>
            </a:r>
            <a:endParaRPr lang="ru-RU" dirty="0"/>
          </a:p>
          <a:p>
            <a:r>
              <a:rPr lang="ru-RU" dirty="0">
                <a:hlinkClick r:id="rId15" tooltip="дом № 111 на улице Карла Маркса в Марксе"/>
              </a:rPr>
              <a:t>Дом №111</a:t>
            </a:r>
            <a:endParaRPr lang="ru-RU" dirty="0"/>
          </a:p>
          <a:p>
            <a:r>
              <a:rPr lang="ru-RU" dirty="0">
                <a:hlinkClick r:id="rId16" tooltip="дом № 125а на улице Карла Маркса в Марксе"/>
              </a:rPr>
              <a:t>Дом №125а</a:t>
            </a:r>
            <a:endParaRPr lang="ru-RU" dirty="0"/>
          </a:p>
          <a:p>
            <a:r>
              <a:rPr lang="ru-RU" dirty="0">
                <a:hlinkClick r:id="rId17" tooltip="дом № 87 на улице Карла Маркса в Марксе"/>
              </a:rPr>
              <a:t>Дом №87</a:t>
            </a:r>
            <a:endParaRPr lang="ru-RU" dirty="0"/>
          </a:p>
          <a:p>
            <a:r>
              <a:rPr lang="ru-RU" dirty="0">
                <a:hlinkClick r:id="rId18" tooltip="дом № 96 на улице Карла Маркса в Марксе"/>
              </a:rPr>
              <a:t>Дом №96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5508104" y="5805264"/>
            <a:ext cx="302433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Итого : 105 домов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222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Улица имени Калинина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91880" y="1340768"/>
            <a:ext cx="5194920" cy="4785395"/>
          </a:xfrm>
        </p:spPr>
        <p:txBody>
          <a:bodyPr>
            <a:normAutofit fontScale="77500" lnSpcReduction="20000"/>
          </a:bodyPr>
          <a:lstStyle/>
          <a:p>
            <a:pPr marL="0" indent="0">
              <a:buNone/>
            </a:pPr>
            <a:endParaRPr lang="ru-RU" dirty="0" smtClean="0"/>
          </a:p>
          <a:p>
            <a:pPr marL="0" indent="0">
              <a:buNone/>
            </a:pPr>
            <a:r>
              <a:rPr lang="ru-RU" dirty="0" smtClean="0"/>
              <a:t>Названа </a:t>
            </a:r>
            <a:r>
              <a:rPr lang="ru-RU" dirty="0"/>
              <a:t>в честь Михаила Ивановича Калинина (1875—1946), советского государственного и партийного </a:t>
            </a:r>
            <a:r>
              <a:rPr lang="ru-RU" dirty="0" smtClean="0"/>
              <a:t>деятеля</a:t>
            </a:r>
          </a:p>
          <a:p>
            <a:pPr marL="0" indent="0">
              <a:buNone/>
            </a:pPr>
            <a:r>
              <a:rPr lang="ru-RU" dirty="0" smtClean="0"/>
              <a:t>Михаил </a:t>
            </a:r>
            <a:r>
              <a:rPr lang="ru-RU" dirty="0"/>
              <a:t>Калинин родился в деревне Верхняя Троица </a:t>
            </a:r>
            <a:r>
              <a:rPr lang="ru-RU" dirty="0" err="1"/>
              <a:t>Корчевского</a:t>
            </a:r>
            <a:r>
              <a:rPr lang="ru-RU" dirty="0"/>
              <a:t> уезда Тверской губернии, в крестьянской семье Ивана Калиновича Калинина 19 ноября 1875года.</a:t>
            </a:r>
          </a:p>
          <a:p>
            <a:pPr marL="0" indent="0">
              <a:buNone/>
            </a:pPr>
            <a:r>
              <a:rPr lang="ru-RU" dirty="0"/>
              <a:t>Участвовал в революции 1905 </a:t>
            </a:r>
            <a:r>
              <a:rPr lang="ru-RU" dirty="0" smtClean="0"/>
              <a:t>года.</a:t>
            </a:r>
            <a:endParaRPr lang="ru-RU" dirty="0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48" t="36706" r="83809" b="38493"/>
          <a:stretch/>
        </p:blipFill>
        <p:spPr bwMode="auto">
          <a:xfrm>
            <a:off x="251520" y="1492344"/>
            <a:ext cx="2664296" cy="3808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078555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2060"/>
                </a:solidFill>
              </a:rPr>
              <a:t>Улица имени Калинина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3" t="25254" r="61702" b="34033"/>
          <a:stretch/>
        </p:blipFill>
        <p:spPr bwMode="auto">
          <a:xfrm>
            <a:off x="224397" y="1512010"/>
            <a:ext cx="3411499" cy="35460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720" t="30953" r="44336" b="43452"/>
          <a:stretch/>
        </p:blipFill>
        <p:spPr bwMode="auto">
          <a:xfrm>
            <a:off x="3472740" y="1844824"/>
            <a:ext cx="5457372" cy="2880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20072" y="5661248"/>
            <a:ext cx="26866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Всего :30 домов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69706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Улица Фридриха Энгельса</a:t>
            </a:r>
            <a:endParaRPr lang="ru-RU" b="1" i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635896" y="1628800"/>
            <a:ext cx="5050904" cy="44973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b="1" dirty="0" err="1"/>
              <a:t>Фри́дрих</a:t>
            </a:r>
            <a:r>
              <a:rPr lang="ru-RU" sz="2400" b="1" dirty="0"/>
              <a:t> </a:t>
            </a:r>
            <a:r>
              <a:rPr lang="ru-RU" sz="2400" b="1" dirty="0" err="1"/>
              <a:t>Э́нгел</a:t>
            </a:r>
            <a:r>
              <a:rPr lang="ru-RU" sz="2400" dirty="0" err="1"/>
              <a:t>ьс</a:t>
            </a:r>
            <a:r>
              <a:rPr lang="ru-RU" sz="2400" dirty="0"/>
              <a:t> родился 28 ноября 1820, Бармен (ныне район </a:t>
            </a:r>
            <a:r>
              <a:rPr lang="ru-RU" sz="2400" dirty="0" err="1"/>
              <a:t>Вупперталя</a:t>
            </a:r>
            <a:r>
              <a:rPr lang="ru-RU" sz="2400" dirty="0"/>
              <a:t>) в семье текстильного фабриканта. </a:t>
            </a:r>
            <a:r>
              <a:rPr lang="ru-RU" sz="2400" dirty="0" smtClean="0"/>
              <a:t>Впоследствии </a:t>
            </a:r>
            <a:r>
              <a:rPr lang="ru-RU" sz="2400" dirty="0"/>
              <a:t>знакомится с Карлом Марксом. Между ними возникает дружба и творческое сотрудничество. Маркс и Энгельс были не только творцами революционной науки пролетариата, но и создателями его революционной </a:t>
            </a:r>
            <a:r>
              <a:rPr lang="ru-RU" sz="2400" dirty="0" smtClean="0"/>
              <a:t>партии. </a:t>
            </a:r>
            <a:endParaRPr lang="ru-RU" sz="24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73" t="12897" r="34916" b="11310"/>
          <a:stretch/>
        </p:blipFill>
        <p:spPr bwMode="auto">
          <a:xfrm>
            <a:off x="150315" y="1556792"/>
            <a:ext cx="3360509" cy="4617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80738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2060"/>
                </a:solidFill>
              </a:rPr>
              <a:t>Улица Фридриха Энгельса</a:t>
            </a: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60" t="30152" r="43460" b="31584"/>
          <a:stretch/>
        </p:blipFill>
        <p:spPr bwMode="auto">
          <a:xfrm>
            <a:off x="2627784" y="1268760"/>
            <a:ext cx="5883089" cy="36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" t="13102" r="65125" b="4891"/>
          <a:stretch/>
        </p:blipFill>
        <p:spPr bwMode="auto">
          <a:xfrm>
            <a:off x="179512" y="1268760"/>
            <a:ext cx="3745543" cy="5189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20072" y="6165304"/>
            <a:ext cx="373820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u="sng" dirty="0" smtClean="0">
                <a:solidFill>
                  <a:srgbClr val="002060"/>
                </a:solidFill>
              </a:rPr>
              <a:t>Примерно : 219 домов</a:t>
            </a:r>
            <a:endParaRPr lang="ru-RU" sz="2800" b="1" u="sng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777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Герой Советского Союза Жолудев Виктор Григорьевич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491880" y="1700808"/>
            <a:ext cx="5194920" cy="489654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Родился </a:t>
            </a:r>
            <a:r>
              <a:rPr lang="ru-RU" sz="2400" dirty="0" smtClean="0"/>
              <a:t>22 марта</a:t>
            </a:r>
            <a:r>
              <a:rPr lang="ru-RU" sz="2400" dirty="0"/>
              <a:t> 1905 года в городе Углич в семье рабочего. С началом Великой Отечественной войны участвовал в боях под Киевом, за что был награждён орденом Красной </a:t>
            </a:r>
            <a:r>
              <a:rPr lang="ru-RU" sz="2400" dirty="0" smtClean="0"/>
              <a:t>Звезды.</a:t>
            </a:r>
            <a:r>
              <a:rPr lang="ru-RU" sz="2400" dirty="0"/>
              <a:t> Жолудев назначен на должность командира 1-го воздушно-десантного корпуса, который понёс большие потери в боях, был выведен в резерв и переформировывался в городе </a:t>
            </a:r>
            <a:r>
              <a:rPr lang="ru-RU" sz="2400" b="1" dirty="0" err="1"/>
              <a:t>Марксштадте</a:t>
            </a:r>
            <a:r>
              <a:rPr lang="ru-RU" sz="1800" dirty="0"/>
              <a:t>. </a:t>
            </a: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682" t="28223" r="42751" b="35792"/>
          <a:stretch/>
        </p:blipFill>
        <p:spPr bwMode="auto">
          <a:xfrm>
            <a:off x="395536" y="1772816"/>
            <a:ext cx="2959454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042651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548680"/>
            <a:ext cx="8435280" cy="868958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Улица </a:t>
            </a:r>
            <a:r>
              <a:rPr lang="ru-RU" b="1" dirty="0">
                <a:solidFill>
                  <a:srgbClr val="002060"/>
                </a:solidFill>
              </a:rPr>
              <a:t>Генерала Жолудева на карте</a:t>
            </a:r>
            <a:br>
              <a:rPr lang="ru-RU" b="1" dirty="0">
                <a:solidFill>
                  <a:srgbClr val="002060"/>
                </a:solidFill>
              </a:rPr>
            </a:b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7" t="32612" r="8602" b="25891"/>
          <a:stretch/>
        </p:blipFill>
        <p:spPr bwMode="auto">
          <a:xfrm>
            <a:off x="1112130" y="1196752"/>
            <a:ext cx="6916253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5292080" y="5301208"/>
            <a:ext cx="36004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sz="3200" b="1" dirty="0" smtClean="0"/>
          </a:p>
          <a:p>
            <a:r>
              <a:rPr lang="ru-RU" sz="2800" b="1" dirty="0" smtClean="0">
                <a:solidFill>
                  <a:srgbClr val="002060"/>
                </a:solidFill>
              </a:rPr>
              <a:t>Примерно: 7 домов</a:t>
            </a:r>
            <a:endParaRPr lang="ru-RU" sz="1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16377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76672"/>
            <a:ext cx="8291264" cy="940966"/>
          </a:xfrm>
        </p:spPr>
        <p:txBody>
          <a:bodyPr>
            <a:normAutofit/>
          </a:bodyPr>
          <a:lstStyle/>
          <a:p>
            <a:r>
              <a:rPr lang="ru-RU" b="1" dirty="0" err="1" smtClean="0">
                <a:solidFill>
                  <a:srgbClr val="002060"/>
                </a:solidFill>
              </a:rPr>
              <a:t>Рогулёв</a:t>
            </a:r>
            <a:r>
              <a:rPr lang="ru-RU" b="1" dirty="0" smtClean="0">
                <a:solidFill>
                  <a:srgbClr val="002060"/>
                </a:solidFill>
              </a:rPr>
              <a:t> Владимир Иванович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71" t="10255" r="36576" b="6789"/>
          <a:stretch/>
        </p:blipFill>
        <p:spPr bwMode="auto">
          <a:xfrm>
            <a:off x="174004" y="1772816"/>
            <a:ext cx="2765108" cy="4248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059832" y="1772816"/>
            <a:ext cx="6084168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err="1" smtClean="0"/>
              <a:t>Рогулёв</a:t>
            </a:r>
            <a:r>
              <a:rPr lang="ru-RU" sz="2400" b="1" dirty="0" smtClean="0"/>
              <a:t> Владимир Иванович</a:t>
            </a:r>
            <a:r>
              <a:rPr lang="ru-RU" sz="2400" dirty="0" smtClean="0"/>
              <a:t>— </a:t>
            </a:r>
            <a:r>
              <a:rPr lang="ru-RU" sz="2400" dirty="0"/>
              <a:t>представитель династии машиностроителей. Его трудовой путь начался в годы войны на заводе «Коммунист</a:t>
            </a:r>
            <a:r>
              <a:rPr lang="ru-RU" sz="2400" dirty="0" smtClean="0"/>
              <a:t>».</a:t>
            </a:r>
            <a:r>
              <a:rPr lang="ru-RU" sz="2400" dirty="0"/>
              <a:t> </a:t>
            </a:r>
          </a:p>
          <a:p>
            <a:r>
              <a:rPr lang="ru-RU" sz="2400" dirty="0" smtClean="0"/>
              <a:t>В </a:t>
            </a:r>
            <a:r>
              <a:rPr lang="ru-RU" sz="2400" dirty="0"/>
              <a:t>далёком – 46 году в числе первых заводчан, да, пожалуй, и в нашем городе, трудовой вклад молодого мастера в Победу был отмечен </a:t>
            </a:r>
            <a:r>
              <a:rPr lang="ru-RU" sz="2400" b="1" dirty="0"/>
              <a:t>медалью «За доблестный труд в Великой Отечественной войне». </a:t>
            </a:r>
            <a:r>
              <a:rPr lang="ru-RU" sz="2400" dirty="0"/>
              <a:t>Впоследствии его заслуги в развитии города и района будут отмечены ещё не раз, в том числе и </a:t>
            </a:r>
            <a:r>
              <a:rPr lang="ru-RU" sz="2400" b="1" dirty="0"/>
              <a:t>орденом Трудового Красного </a:t>
            </a:r>
            <a:r>
              <a:rPr lang="ru-RU" sz="2400" b="1" dirty="0" smtClean="0"/>
              <a:t>Знамени.</a:t>
            </a:r>
            <a:endParaRPr lang="ru-RU" sz="2400" b="1" dirty="0"/>
          </a:p>
          <a:p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4899400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83568" y="3501008"/>
            <a:ext cx="8085584" cy="2653755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2400" b="1" dirty="0" smtClean="0"/>
              <a:t>Владимир </a:t>
            </a:r>
            <a:r>
              <a:rPr lang="ru-RU" sz="2400" b="1" dirty="0"/>
              <a:t>Иванович </a:t>
            </a:r>
            <a:r>
              <a:rPr lang="ru-RU" sz="2400" dirty="0"/>
              <a:t>по натуре — созидатель. И на новой ступени своей деятельности он весь, без остатка отдаётся работе. При его личном участии появляется новый жилой микрорайон, именуемый у горожан — Простоквашино, асфальтируются </a:t>
            </a:r>
            <a:r>
              <a:rPr lang="ru-RU" sz="2400" dirty="0" smtClean="0"/>
              <a:t>улицы.</a:t>
            </a:r>
            <a:endParaRPr lang="ru-RU" sz="2400" dirty="0"/>
          </a:p>
          <a:p>
            <a:pPr marL="0" indent="0">
              <a:buNone/>
            </a:pP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63" t="26621" r="27781" b="20800"/>
          <a:stretch/>
        </p:blipFill>
        <p:spPr bwMode="auto">
          <a:xfrm>
            <a:off x="395536" y="476672"/>
            <a:ext cx="3816424" cy="2406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24" t="52233" r="67067" b="29774"/>
          <a:stretch/>
        </p:blipFill>
        <p:spPr bwMode="auto">
          <a:xfrm>
            <a:off x="4716016" y="836712"/>
            <a:ext cx="4029205" cy="24069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97365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Актуальность  темы: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ru-RU" sz="2400" dirty="0"/>
              <a:t>Человек рождается на свет и вместе с жизнью получает в наследство самое бесценное богатство – Родину. Она у него одна, другой никогда не будет, как не дано человеку, прожить вторую жизнь. </a:t>
            </a:r>
          </a:p>
          <a:p>
            <a:pPr marL="0" indent="0">
              <a:buNone/>
            </a:pPr>
            <a:r>
              <a:rPr lang="ru-RU" sz="2400" dirty="0"/>
              <a:t>Хотя многие из нас не родились в Марксе, этот город стал для нас самым родным и любимым - это наш город! </a:t>
            </a:r>
            <a:endParaRPr lang="ru-RU" sz="2400" dirty="0" smtClean="0"/>
          </a:p>
          <a:p>
            <a:pPr marL="0" indent="0">
              <a:buNone/>
            </a:pPr>
            <a:r>
              <a:rPr lang="ru-RU" sz="2400" u="sng" dirty="0" smtClean="0">
                <a:solidFill>
                  <a:srgbClr val="002060"/>
                </a:solidFill>
              </a:rPr>
              <a:t>И </a:t>
            </a:r>
            <a:r>
              <a:rPr lang="ru-RU" sz="2400" u="sng" dirty="0">
                <a:solidFill>
                  <a:srgbClr val="002060"/>
                </a:solidFill>
              </a:rPr>
              <a:t>мы с гордостью говорим</a:t>
            </a:r>
            <a:r>
              <a:rPr lang="ru-RU" sz="2400" u="sng" dirty="0" smtClean="0">
                <a:solidFill>
                  <a:srgbClr val="002060"/>
                </a:solidFill>
              </a:rPr>
              <a:t>: </a:t>
            </a:r>
            <a:r>
              <a:rPr lang="ru-RU" b="1" u="sng" dirty="0">
                <a:solidFill>
                  <a:srgbClr val="002060"/>
                </a:solidFill>
              </a:rPr>
              <a:t>«Мы – </a:t>
            </a:r>
            <a:r>
              <a:rPr lang="ru-RU" b="1" u="sng" dirty="0" err="1">
                <a:solidFill>
                  <a:srgbClr val="002060"/>
                </a:solidFill>
              </a:rPr>
              <a:t>Марксовчане</a:t>
            </a:r>
            <a:r>
              <a:rPr lang="ru-RU" b="1" u="sng" dirty="0">
                <a:solidFill>
                  <a:srgbClr val="002060"/>
                </a:solidFill>
              </a:rPr>
              <a:t>»!</a:t>
            </a:r>
            <a:endParaRPr lang="ru-RU" u="sng" dirty="0">
              <a:solidFill>
                <a:srgbClr val="002060"/>
              </a:solidFill>
            </a:endParaRPr>
          </a:p>
          <a:p>
            <a:pPr marL="0" indent="0" algn="ctr">
              <a:buNone/>
            </a:pPr>
            <a:r>
              <a:rPr lang="ru-RU" sz="2600" dirty="0"/>
              <a:t>Если каждый человек будет помнить и знать историю своего города, поселка, села и будет передавать ее своим детям, то никто и никогда не сможет нас назвать </a:t>
            </a:r>
            <a:r>
              <a:rPr lang="ru-RU" sz="2600" b="1" dirty="0"/>
              <a:t>«</a:t>
            </a:r>
            <a:r>
              <a:rPr lang="ru-RU" sz="2600" b="1" u="sng" dirty="0"/>
              <a:t>Иванами, не знающими родства»</a:t>
            </a:r>
            <a:endParaRPr lang="ru-RU" sz="2600" u="sng" dirty="0"/>
          </a:p>
          <a:p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val="33116347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Улица В.И. </a:t>
            </a:r>
            <a:r>
              <a:rPr lang="ru-RU" b="1" dirty="0" err="1" smtClean="0">
                <a:solidFill>
                  <a:srgbClr val="002060"/>
                </a:solidFill>
              </a:rPr>
              <a:t>Рогулёва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10" t="26173" r="21603" b="21788"/>
          <a:stretch/>
        </p:blipFill>
        <p:spPr bwMode="auto">
          <a:xfrm>
            <a:off x="539552" y="1340768"/>
            <a:ext cx="7848871" cy="4320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64088" y="5805264"/>
            <a:ext cx="3456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   </a:t>
            </a:r>
            <a:r>
              <a:rPr lang="ru-RU" sz="2400" b="1" dirty="0" smtClean="0">
                <a:solidFill>
                  <a:srgbClr val="002060"/>
                </a:solidFill>
              </a:rPr>
              <a:t>Примерно: 20 домов</a:t>
            </a:r>
            <a:endParaRPr lang="ru-RU" sz="24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71407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0"/>
            <a:ext cx="8928992" cy="764704"/>
          </a:xfrm>
        </p:spPr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Улица Петра </a:t>
            </a:r>
            <a:r>
              <a:rPr lang="ru-RU" b="1" dirty="0" err="1" smtClean="0">
                <a:solidFill>
                  <a:srgbClr val="002060"/>
                </a:solidFill>
              </a:rPr>
              <a:t>Чагина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060" t="17602" r="37264" b="15054"/>
          <a:stretch/>
        </p:blipFill>
        <p:spPr bwMode="auto">
          <a:xfrm>
            <a:off x="6287098" y="1772815"/>
            <a:ext cx="2637837" cy="37440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23528" y="1484784"/>
            <a:ext cx="61206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/>
              <a:t>Советский журналист, партийный и издательский работник, литературный </a:t>
            </a:r>
            <a:r>
              <a:rPr lang="ru-RU" sz="2400" b="1" dirty="0" smtClean="0"/>
              <a:t>деятель.</a:t>
            </a:r>
          </a:p>
          <a:p>
            <a:r>
              <a:rPr lang="ru-RU" sz="2400" b="1" dirty="0" smtClean="0"/>
              <a:t>Пётр </a:t>
            </a:r>
            <a:r>
              <a:rPr lang="ru-RU" sz="2400" b="1" dirty="0"/>
              <a:t>Иванович </a:t>
            </a:r>
            <a:r>
              <a:rPr lang="ru-RU" sz="2400" b="1" dirty="0" err="1"/>
              <a:t>Чагин</a:t>
            </a:r>
            <a:r>
              <a:rPr lang="ru-RU" sz="2400" b="1" dirty="0"/>
              <a:t> </a:t>
            </a:r>
            <a:r>
              <a:rPr lang="ru-RU" sz="2400" b="1" dirty="0" smtClean="0"/>
              <a:t>родился </a:t>
            </a:r>
            <a:r>
              <a:rPr lang="ru-RU" sz="2400" b="1" dirty="0"/>
              <a:t>в 1898 г. в </a:t>
            </a:r>
            <a:r>
              <a:rPr lang="ru-RU" sz="2400" b="1" dirty="0" smtClean="0"/>
              <a:t>Москве.</a:t>
            </a:r>
          </a:p>
          <a:p>
            <a:r>
              <a:rPr lang="ru-RU" sz="2400" b="1" dirty="0" smtClean="0"/>
              <a:t>Петру </a:t>
            </a:r>
            <a:r>
              <a:rPr lang="ru-RU" sz="2400" b="1" dirty="0" err="1"/>
              <a:t>Чагину</a:t>
            </a:r>
            <a:r>
              <a:rPr lang="ru-RU" sz="2400" b="1" dirty="0"/>
              <a:t> принадлежит идея переименовать </a:t>
            </a:r>
            <a:r>
              <a:rPr lang="ru-RU" sz="2400" b="1" dirty="0" err="1"/>
              <a:t>Екатериноград</a:t>
            </a:r>
            <a:r>
              <a:rPr lang="ru-RU" sz="2400" b="1" dirty="0"/>
              <a:t> в </a:t>
            </a:r>
            <a:r>
              <a:rPr lang="ru-RU" sz="2400" b="1" dirty="0" err="1"/>
              <a:t>Марксштадт</a:t>
            </a:r>
            <a:r>
              <a:rPr lang="ru-RU" sz="2400" b="1" dirty="0"/>
              <a:t>. </a:t>
            </a:r>
            <a:r>
              <a:rPr lang="ru-RU" sz="2400" b="1" dirty="0" smtClean="0"/>
              <a:t>П.И</a:t>
            </a:r>
            <a:r>
              <a:rPr lang="ru-RU" sz="2400" b="1" dirty="0"/>
              <a:t>. </a:t>
            </a:r>
            <a:r>
              <a:rPr lang="ru-RU" sz="2400" b="1" dirty="0" err="1"/>
              <a:t>Чагин</a:t>
            </a:r>
            <a:r>
              <a:rPr lang="ru-RU" sz="2400" b="1" dirty="0"/>
              <a:t> </a:t>
            </a:r>
            <a:r>
              <a:rPr lang="ru-RU" sz="2400" b="1" dirty="0" smtClean="0"/>
              <a:t>дружил </a:t>
            </a:r>
            <a:r>
              <a:rPr lang="ru-RU" sz="2400" b="1" dirty="0"/>
              <a:t>с поэтом Сергеем Есениным, который посвятил ему несколько своих произведений и переписывался с </a:t>
            </a:r>
            <a:r>
              <a:rPr lang="ru-RU" sz="2400" b="1" dirty="0" smtClean="0"/>
              <a:t>ним до конца своей жизни</a:t>
            </a:r>
            <a:endParaRPr lang="ru-RU" sz="2400" b="1" dirty="0"/>
          </a:p>
        </p:txBody>
      </p:sp>
    </p:spTree>
    <p:extLst>
      <p:ext uri="{BB962C8B-B14F-4D97-AF65-F5344CB8AC3E}">
        <p14:creationId xmlns:p14="http://schemas.microsoft.com/office/powerpoint/2010/main" val="4086835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2060"/>
                </a:solidFill>
              </a:rPr>
              <a:t>Улица Петра </a:t>
            </a:r>
            <a:r>
              <a:rPr lang="ru-RU" b="1" dirty="0" err="1">
                <a:solidFill>
                  <a:srgbClr val="002060"/>
                </a:solidFill>
              </a:rPr>
              <a:t>Чагина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8" t="28927" r="61875" b="48420"/>
          <a:stretch/>
        </p:blipFill>
        <p:spPr bwMode="auto">
          <a:xfrm>
            <a:off x="0" y="1685159"/>
            <a:ext cx="4248244" cy="25481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949" t="26799" r="52129" b="42519"/>
          <a:stretch/>
        </p:blipFill>
        <p:spPr bwMode="auto">
          <a:xfrm>
            <a:off x="4067944" y="1484784"/>
            <a:ext cx="4896544" cy="31805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92080" y="5733256"/>
            <a:ext cx="276845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Всего : 28 домов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5527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ru-RU" b="1" dirty="0">
                <a:solidFill>
                  <a:srgbClr val="002060"/>
                </a:solidFill>
              </a:rPr>
              <a:t>Вольдемар Карлович </a:t>
            </a:r>
            <a:r>
              <a:rPr lang="ru-RU" b="1" dirty="0" err="1" smtClean="0">
                <a:solidFill>
                  <a:srgbClr val="002060"/>
                </a:solidFill>
              </a:rPr>
              <a:t>Венцель</a:t>
            </a:r>
            <a:r>
              <a:rPr lang="ru-RU" b="1" dirty="0" smtClean="0">
                <a:solidFill>
                  <a:srgbClr val="002060"/>
                </a:solidFill>
              </a:rPr>
              <a:t> </a:t>
            </a:r>
            <a:r>
              <a:rPr lang="ru-RU" b="1" dirty="0"/>
              <a:t/>
            </a:r>
            <a:br>
              <a:rPr lang="ru-RU" b="1" dirty="0"/>
            </a:br>
            <a:endParaRPr lang="ru-RU" b="1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572" t="9336" r="37143" b="16891"/>
          <a:stretch/>
        </p:blipFill>
        <p:spPr bwMode="auto">
          <a:xfrm>
            <a:off x="62136" y="1309045"/>
            <a:ext cx="1773560" cy="27755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835696" y="1340768"/>
            <a:ext cx="5400600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Владимир Кириллович Венцов </a:t>
            </a:r>
            <a:r>
              <a:rPr lang="ru-RU" sz="2400" dirty="0" smtClean="0"/>
              <a:t> (</a:t>
            </a:r>
            <a:r>
              <a:rPr lang="ru-RU" sz="2400" dirty="0"/>
              <a:t>он же Вольдемар Карлович </a:t>
            </a:r>
            <a:r>
              <a:rPr lang="ru-RU" sz="2400" dirty="0" err="1"/>
              <a:t>Венцель</a:t>
            </a:r>
            <a:r>
              <a:rPr lang="ru-RU" sz="2400" dirty="0"/>
              <a:t>) родился </a:t>
            </a:r>
            <a:r>
              <a:rPr lang="ru-RU" sz="2400" dirty="0" smtClean="0"/>
              <a:t>6сентября 1924г.</a:t>
            </a:r>
            <a:r>
              <a:rPr lang="ru-RU" sz="2400" dirty="0"/>
              <a:t> в селе </a:t>
            </a:r>
            <a:r>
              <a:rPr lang="ru-RU" sz="2400" dirty="0" smtClean="0"/>
              <a:t>Орловское </a:t>
            </a:r>
            <a:r>
              <a:rPr lang="ru-RU" sz="2400" dirty="0" err="1" smtClean="0"/>
              <a:t>Марксштадского</a:t>
            </a:r>
            <a:r>
              <a:rPr lang="ru-RU" sz="2400" dirty="0" smtClean="0"/>
              <a:t>    кантона </a:t>
            </a:r>
            <a:r>
              <a:rPr lang="ru-RU" sz="2400" dirty="0"/>
              <a:t> </a:t>
            </a:r>
            <a:r>
              <a:rPr lang="ru-RU" sz="2400" dirty="0" smtClean="0"/>
              <a:t>АССР Немцев Поволжья в </a:t>
            </a:r>
            <a:r>
              <a:rPr lang="ru-RU" sz="2400" dirty="0"/>
              <a:t>рабочей семье; этнический </a:t>
            </a:r>
            <a:r>
              <a:rPr lang="ru-RU" sz="2400" dirty="0" smtClean="0"/>
              <a:t>немец. </a:t>
            </a:r>
            <a:r>
              <a:rPr lang="ru-RU" sz="2400" dirty="0"/>
              <a:t>Происходил из семьи немцев-колонистов Поволжья, его настоящее имя Вольдемар Карлович </a:t>
            </a:r>
            <a:r>
              <a:rPr lang="ru-RU" sz="2400" dirty="0" err="1" smtClean="0"/>
              <a:t>Венцель</a:t>
            </a:r>
            <a:r>
              <a:rPr lang="ru-RU" sz="2400" dirty="0" smtClean="0"/>
              <a:t>. </a:t>
            </a:r>
          </a:p>
          <a:p>
            <a:r>
              <a:rPr lang="ru-RU" sz="2400" dirty="0"/>
              <a:t> 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43" t="12172" r="37024" b="16270"/>
          <a:stretch/>
        </p:blipFill>
        <p:spPr bwMode="auto">
          <a:xfrm>
            <a:off x="7092280" y="3761726"/>
            <a:ext cx="1907704" cy="29349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438131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86" t="18087" r="45899" b="23725"/>
          <a:stretch/>
        </p:blipFill>
        <p:spPr bwMode="auto">
          <a:xfrm>
            <a:off x="1559915" y="116632"/>
            <a:ext cx="5844657" cy="36724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0" y="3789040"/>
            <a:ext cx="8964488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/>
              <a:t>В краеведческом музее  Вольдемару </a:t>
            </a:r>
            <a:r>
              <a:rPr lang="ru-RU" b="1" dirty="0" err="1" smtClean="0"/>
              <a:t>Венцелю</a:t>
            </a:r>
            <a:r>
              <a:rPr lang="ru-RU" b="1" dirty="0" smtClean="0"/>
              <a:t> посвящён отдельный стенд.</a:t>
            </a:r>
          </a:p>
          <a:p>
            <a:r>
              <a:rPr lang="ru-RU" b="1" dirty="0" smtClean="0"/>
              <a:t>Там мы </a:t>
            </a:r>
            <a:r>
              <a:rPr lang="ru-RU" b="1" dirty="0" err="1" smtClean="0"/>
              <a:t>узнали,что</a:t>
            </a:r>
            <a:r>
              <a:rPr lang="ru-RU" b="1" dirty="0" smtClean="0"/>
              <a:t> он записался в добровольцы Красной Армии под «русским» </a:t>
            </a:r>
          </a:p>
          <a:p>
            <a:r>
              <a:rPr lang="ru-RU" b="1" dirty="0"/>
              <a:t>и</a:t>
            </a:r>
            <a:r>
              <a:rPr lang="ru-RU" b="1" dirty="0" smtClean="0"/>
              <a:t>менем Владимир Кириллович Венцов.</a:t>
            </a:r>
          </a:p>
          <a:p>
            <a:r>
              <a:rPr lang="ru-RU" b="1" dirty="0"/>
              <a:t>В 1943 году  участвовал в боях за освобождение </a:t>
            </a:r>
            <a:r>
              <a:rPr lang="ru-RU" b="1" dirty="0" err="1"/>
              <a:t>Орловщины</a:t>
            </a:r>
            <a:r>
              <a:rPr lang="ru-RU" b="1" dirty="0"/>
              <a:t>. </a:t>
            </a:r>
          </a:p>
          <a:p>
            <a:r>
              <a:rPr lang="ru-RU" b="1" dirty="0"/>
              <a:t>Герой Советского Союза, командир взвода 2-й пулемётной роты 1185-го стрелкового полка, лейтенант.</a:t>
            </a:r>
          </a:p>
          <a:p>
            <a:r>
              <a:rPr lang="ru-RU" b="1" dirty="0"/>
              <a:t>Погиб 25 сентября 1943 года  в бою за плацдарм при форсировании реки Днепр  у посёлка </a:t>
            </a:r>
            <a:r>
              <a:rPr lang="ru-RU" b="1" dirty="0" err="1"/>
              <a:t>Любеч</a:t>
            </a:r>
            <a:r>
              <a:rPr lang="ru-RU" b="1" dirty="0"/>
              <a:t> на Украине.</a:t>
            </a:r>
          </a:p>
          <a:p>
            <a:r>
              <a:rPr lang="ru-RU" b="1" dirty="0"/>
              <a:t> Похоронен в братской могиле  в селе в Черниговской области.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62351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655" t="31071" r="13817" b="13829"/>
          <a:stretch/>
        </p:blipFill>
        <p:spPr bwMode="auto">
          <a:xfrm>
            <a:off x="323528" y="260648"/>
            <a:ext cx="8456302" cy="58326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051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0"/>
            <a:ext cx="8219256" cy="1417638"/>
          </a:xfrm>
        </p:spPr>
        <p:txBody>
          <a:bodyPr>
            <a:normAutofit fontScale="90000"/>
          </a:bodyPr>
          <a:lstStyle/>
          <a:p>
            <a:pPr fontAlgn="base"/>
            <a:r>
              <a:rPr lang="ru-RU" dirty="0"/>
              <a:t/>
            </a:r>
            <a:br>
              <a:rPr lang="ru-RU" dirty="0"/>
            </a:br>
            <a:r>
              <a:rPr lang="ru-RU" b="1" dirty="0" smtClean="0">
                <a:solidFill>
                  <a:srgbClr val="002060"/>
                </a:solidFill>
              </a:rPr>
              <a:t>Фритьоф </a:t>
            </a:r>
            <a:r>
              <a:rPr lang="ru-RU" b="1" dirty="0" err="1" smtClean="0">
                <a:solidFill>
                  <a:srgbClr val="002060"/>
                </a:solidFill>
              </a:rPr>
              <a:t>Ведель-Ярлсберг</a:t>
            </a:r>
            <a:r>
              <a:rPr lang="ru-RU" b="1" dirty="0" smtClean="0">
                <a:solidFill>
                  <a:srgbClr val="002060"/>
                </a:solidFill>
              </a:rPr>
              <a:t> Нансен</a:t>
            </a:r>
            <a:r>
              <a:rPr lang="ru-RU" b="1" dirty="0">
                <a:solidFill>
                  <a:srgbClr val="002060"/>
                </a:solidFill>
              </a:rPr>
              <a:t/>
            </a:r>
            <a:br>
              <a:rPr lang="ru-RU" b="1" dirty="0">
                <a:solidFill>
                  <a:srgbClr val="002060"/>
                </a:solidFill>
              </a:rPr>
            </a:b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52" t="11173" r="52925" b="27605"/>
          <a:stretch/>
        </p:blipFill>
        <p:spPr bwMode="auto">
          <a:xfrm>
            <a:off x="179512" y="1988840"/>
            <a:ext cx="2304256" cy="3384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 rot="10800000" flipV="1">
            <a:off x="2771800" y="1809977"/>
            <a:ext cx="6120680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Н</a:t>
            </a:r>
            <a:r>
              <a:rPr lang="ru-RU" sz="2400" dirty="0" smtClean="0"/>
              <a:t>орвежский ученый, политический и общественный деятель- Фритьоф Нансен. </a:t>
            </a:r>
            <a:r>
              <a:rPr lang="ru-RU" sz="2400" dirty="0"/>
              <a:t>Осенью 1922 г. Нансен возглавил миссию – Международный комитет помощи голодающим, в который поступила колоссальная сумма – больше 40 миллионов франков. В декабре того же года Нансен был удостоен Нобелевской премии мира, значительная часть которой пошла на ликвидацию голода в России.</a:t>
            </a:r>
            <a:br>
              <a:rPr lang="ru-RU" sz="2400" dirty="0"/>
            </a:br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6391217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923928" y="1600200"/>
            <a:ext cx="4762872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2400" dirty="0"/>
              <a:t>17 октября 2017 года в сквере Нансена г. Маркса был торжественно открыт памятник великому ученому  </a:t>
            </a:r>
            <a:r>
              <a:rPr lang="ru-RU" sz="2400" b="1" dirty="0"/>
              <a:t>Фритьофу Нансену</a:t>
            </a:r>
          </a:p>
          <a:p>
            <a:pPr marL="0" indent="0">
              <a:buNone/>
            </a:pPr>
            <a:r>
              <a:rPr lang="ru-RU" sz="2400" dirty="0"/>
              <a:t>-</a:t>
            </a:r>
            <a:r>
              <a:rPr lang="ru-RU" sz="2400" dirty="0" smtClean="0"/>
              <a:t>Что </a:t>
            </a:r>
            <a:r>
              <a:rPr lang="ru-RU" sz="2400" dirty="0"/>
              <a:t>интересно – памятник был поставлен на том же самом месте, на котором Нансен бывал и разгружал продовольственную </a:t>
            </a:r>
            <a:r>
              <a:rPr lang="ru-RU" sz="2400" dirty="0" smtClean="0"/>
              <a:t>помощь</a:t>
            </a:r>
            <a:endParaRPr lang="ru-RU" sz="2400" dirty="0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68" t="11905" r="52367" b="26190"/>
          <a:stretch/>
        </p:blipFill>
        <p:spPr bwMode="auto">
          <a:xfrm>
            <a:off x="565951" y="1556792"/>
            <a:ext cx="3222172" cy="4528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01722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>
                <a:solidFill>
                  <a:srgbClr val="002060"/>
                </a:solidFill>
              </a:rPr>
              <a:t>Улица Нансена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482" t="13024" r="15063" b="36482"/>
          <a:stretch/>
        </p:blipFill>
        <p:spPr bwMode="auto">
          <a:xfrm>
            <a:off x="467544" y="1556792"/>
            <a:ext cx="8280920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804248" y="5949280"/>
            <a:ext cx="20882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Дом №31</a:t>
            </a:r>
            <a:endParaRPr lang="ru-RU" sz="28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278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Исследование: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81" t="18520" r="24358" b="16584"/>
          <a:stretch/>
        </p:blipFill>
        <p:spPr bwMode="auto">
          <a:xfrm>
            <a:off x="899592" y="1373450"/>
            <a:ext cx="7416824" cy="5079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82484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ЦЕЛЬ: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 algn="ctr">
              <a:buNone/>
            </a:pPr>
            <a:endParaRPr lang="ru-RU" sz="3600" b="1" dirty="0" smtClean="0"/>
          </a:p>
          <a:p>
            <a:pPr marL="0" indent="0" algn="ctr">
              <a:buNone/>
            </a:pPr>
            <a:r>
              <a:rPr lang="ru-RU" sz="3600" b="1" dirty="0" smtClean="0"/>
              <a:t>Познакомиться </a:t>
            </a:r>
            <a:r>
              <a:rPr lang="ru-RU" sz="3600" b="1" dirty="0"/>
              <a:t>с названиями улиц нашего города и историей происхождения некоторых из </a:t>
            </a:r>
            <a:r>
              <a:rPr lang="ru-RU" sz="3600" b="1" dirty="0" smtClean="0"/>
              <a:t>них</a:t>
            </a:r>
            <a:endParaRPr lang="ru-RU" sz="3600" b="1" dirty="0"/>
          </a:p>
          <a:p>
            <a:pPr marL="0" indent="0">
              <a:buNone/>
            </a:pPr>
            <a:r>
              <a:rPr lang="ru-RU" sz="3600" b="1" dirty="0"/>
              <a:t/>
            </a:r>
            <a:br>
              <a:rPr lang="ru-RU" sz="3600" b="1" dirty="0"/>
            </a:br>
            <a:endParaRPr lang="ru-RU" sz="3600" b="1" dirty="0"/>
          </a:p>
        </p:txBody>
      </p:sp>
    </p:spTree>
    <p:extLst>
      <p:ext uri="{BB962C8B-B14F-4D97-AF65-F5344CB8AC3E}">
        <p14:creationId xmlns:p14="http://schemas.microsoft.com/office/powerpoint/2010/main" val="3514115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Результаты исследования: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algn="ctr" fontAlgn="base"/>
            <a:r>
              <a:rPr lang="ru-RU" b="1" dirty="0" smtClean="0"/>
              <a:t>В опросе приняли участие 77 человек</a:t>
            </a:r>
          </a:p>
          <a:p>
            <a:pPr fontAlgn="base"/>
            <a:r>
              <a:rPr lang="ru-RU" b="1" u="sng" dirty="0" smtClean="0"/>
              <a:t>72% </a:t>
            </a:r>
            <a:r>
              <a:rPr lang="ru-RU" b="1" u="sng" dirty="0"/>
              <a:t>знают название улиц города (смогли назвать 5-6 улиц)</a:t>
            </a:r>
            <a:endParaRPr lang="ru-RU" dirty="0"/>
          </a:p>
          <a:p>
            <a:pPr fontAlgn="base"/>
            <a:r>
              <a:rPr lang="ru-RU" b="1" u="sng" dirty="0" smtClean="0"/>
              <a:t>34% </a:t>
            </a:r>
            <a:r>
              <a:rPr lang="ru-RU" b="1" u="sng" dirty="0"/>
              <a:t>из них смогли объяснить, кто эти люди, в честь которых названы улицы (чаще смогли объяснить ту улицу, на которой проживают)</a:t>
            </a:r>
            <a:endParaRPr lang="ru-RU" dirty="0"/>
          </a:p>
          <a:p>
            <a:pPr fontAlgn="base"/>
            <a:r>
              <a:rPr lang="ru-RU" b="1" u="sng" dirty="0" smtClean="0"/>
              <a:t>Но </a:t>
            </a:r>
            <a:r>
              <a:rPr lang="ru-RU" b="1" u="sng" dirty="0"/>
              <a:t>при этом </a:t>
            </a:r>
            <a:r>
              <a:rPr lang="ru-RU" b="1" u="sng" dirty="0" smtClean="0"/>
              <a:t>72% </a:t>
            </a:r>
            <a:r>
              <a:rPr lang="ru-RU" b="1" u="sng" dirty="0"/>
              <a:t>смогли назвать только 1-2 улицы и не смогли объяснить почему и в честь кого они названы.</a:t>
            </a:r>
            <a:endParaRPr lang="ru-RU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93914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ЗАКЛЮЧЕНИЕ: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ru-RU" dirty="0" smtClean="0"/>
              <a:t>-</a:t>
            </a:r>
            <a:r>
              <a:rPr lang="ru-RU" sz="2400" dirty="0"/>
              <a:t>Д</a:t>
            </a:r>
            <a:r>
              <a:rPr lang="ru-RU" sz="2400" dirty="0" smtClean="0"/>
              <a:t>анный </a:t>
            </a:r>
            <a:r>
              <a:rPr lang="ru-RU" sz="2400" dirty="0"/>
              <a:t>материал можно использовать на уроках литературного и внеклассного чтения, при проведении классных часов и </a:t>
            </a:r>
            <a:r>
              <a:rPr lang="ru-RU" sz="2400" dirty="0" smtClean="0"/>
              <a:t>викторин;</a:t>
            </a:r>
          </a:p>
          <a:p>
            <a:pPr marL="0" indent="0">
              <a:buNone/>
            </a:pPr>
            <a:r>
              <a:rPr lang="ru-RU" sz="2400" dirty="0" smtClean="0"/>
              <a:t>- </a:t>
            </a:r>
            <a:r>
              <a:rPr lang="ru-RU" sz="2400" dirty="0"/>
              <a:t>Имя улицы – это не только дань уважения к человеку, это свидетельство тех ценностей, которые характеризуют наш образ жизни. Улицы, парки, проспекты и площади – это визитная карточка </a:t>
            </a:r>
            <a:r>
              <a:rPr lang="ru-RU" sz="2400" dirty="0" smtClean="0"/>
              <a:t>города;</a:t>
            </a:r>
            <a:endParaRPr lang="ru-RU" sz="2400" dirty="0"/>
          </a:p>
          <a:p>
            <a:pPr marL="0" indent="0">
              <a:buNone/>
            </a:pPr>
            <a:r>
              <a:rPr lang="ru-RU" sz="2400" dirty="0"/>
              <a:t>- названия улиц несут в себе память поколений, память людей, чья жизнь была связана со своей Отчизной, городом, </a:t>
            </a:r>
            <a:r>
              <a:rPr lang="ru-RU" sz="2400" dirty="0" smtClean="0"/>
              <a:t>районом.</a:t>
            </a:r>
            <a:endParaRPr lang="ru-RU" sz="2400" dirty="0"/>
          </a:p>
          <a:p>
            <a:endParaRPr lang="ru-RU" sz="2400" dirty="0"/>
          </a:p>
        </p:txBody>
      </p:sp>
    </p:spTree>
    <p:extLst>
      <p:ext uri="{BB962C8B-B14F-4D97-AF65-F5344CB8AC3E}">
        <p14:creationId xmlns:p14="http://schemas.microsoft.com/office/powerpoint/2010/main" val="374479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Используемые источники:</a:t>
            </a:r>
            <a:endParaRPr lang="ru-RU" b="1" dirty="0">
              <a:solidFill>
                <a:srgbClr val="002060"/>
              </a:solidFill>
            </a:endParaRP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626" t="32907" r="29175" b="18728"/>
          <a:stretch/>
        </p:blipFill>
        <p:spPr bwMode="auto">
          <a:xfrm>
            <a:off x="564719" y="1340768"/>
            <a:ext cx="8111737" cy="50129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7705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988840"/>
            <a:ext cx="8964488" cy="4137323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ru-RU" sz="6000" b="1" dirty="0" smtClean="0">
                <a:solidFill>
                  <a:srgbClr val="002060"/>
                </a:solidFill>
                <a:latin typeface="Arial Black" panose="020B0A04020102020204" pitchFamily="34" charset="0"/>
              </a:rPr>
              <a:t>СПАСИБО ЗА ВНИМАНИЕ !!!</a:t>
            </a:r>
            <a:endParaRPr lang="ru-RU" sz="6000" b="1" dirty="0">
              <a:solidFill>
                <a:srgbClr val="002060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8830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b="1" dirty="0" smtClean="0">
                <a:solidFill>
                  <a:srgbClr val="002060"/>
                </a:solidFill>
              </a:rPr>
              <a:t>ЗАДАЧИ: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b="1" dirty="0"/>
              <a:t>Познакомиться с историей города </a:t>
            </a:r>
            <a:r>
              <a:rPr lang="ru-RU" b="1" dirty="0" smtClean="0"/>
              <a:t>Маркс;</a:t>
            </a:r>
            <a:endParaRPr lang="ru-RU" b="1" dirty="0"/>
          </a:p>
          <a:p>
            <a:r>
              <a:rPr lang="ru-RU" b="1" dirty="0" smtClean="0"/>
              <a:t>Познакомиться </a:t>
            </a:r>
            <a:r>
              <a:rPr lang="ru-RU" b="1" dirty="0"/>
              <a:t>с биографией людей, чьи имена присвоены </a:t>
            </a:r>
            <a:r>
              <a:rPr lang="ru-RU" b="1" dirty="0" smtClean="0"/>
              <a:t>улицам;</a:t>
            </a:r>
            <a:endParaRPr lang="ru-RU" b="1" dirty="0"/>
          </a:p>
          <a:p>
            <a:r>
              <a:rPr lang="ru-RU" b="1" dirty="0" smtClean="0"/>
              <a:t> </a:t>
            </a:r>
            <a:r>
              <a:rPr lang="ru-RU" b="1" dirty="0"/>
              <a:t>Обобщить </a:t>
            </a:r>
            <a:r>
              <a:rPr lang="ru-RU" b="1" dirty="0" smtClean="0"/>
              <a:t>материал;</a:t>
            </a:r>
            <a:endParaRPr lang="ru-RU" b="1" dirty="0"/>
          </a:p>
          <a:p>
            <a:r>
              <a:rPr lang="ru-RU" b="1" dirty="0" smtClean="0"/>
              <a:t> </a:t>
            </a:r>
            <a:r>
              <a:rPr lang="ru-RU" b="1" dirty="0"/>
              <a:t>Рассказать о результатах исследования учащимся </a:t>
            </a:r>
            <a:r>
              <a:rPr lang="ru-RU" b="1" dirty="0" smtClean="0"/>
              <a:t>школы</a:t>
            </a:r>
            <a:endParaRPr lang="ru-RU" b="1" dirty="0"/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4805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C:\Users\user\Desktop\проект Великие имена в названии улиц г.Маркса\на сайт\5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50922"/>
            <a:ext cx="2965624" cy="19770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проект Великие имена в названии улиц г.Маркса\на сайт\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2798" y="581294"/>
            <a:ext cx="2839362" cy="19762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38" t="17469" r="17897" b="9125"/>
          <a:stretch/>
        </p:blipFill>
        <p:spPr bwMode="auto">
          <a:xfrm>
            <a:off x="6200745" y="228862"/>
            <a:ext cx="2943255" cy="1976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18" t="14489" r="18693" b="9374"/>
          <a:stretch/>
        </p:blipFill>
        <p:spPr bwMode="auto">
          <a:xfrm rot="20593270">
            <a:off x="113828" y="3055221"/>
            <a:ext cx="3240360" cy="21147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28" t="12974" r="16991" b="8996"/>
          <a:stretch/>
        </p:blipFill>
        <p:spPr bwMode="auto">
          <a:xfrm rot="823278">
            <a:off x="5897071" y="2977529"/>
            <a:ext cx="3164438" cy="2123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037" t="29830" r="27845" b="9375"/>
          <a:stretch/>
        </p:blipFill>
        <p:spPr bwMode="auto">
          <a:xfrm>
            <a:off x="3059832" y="4260183"/>
            <a:ext cx="3766026" cy="251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3209351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471" t="17295" r="17817" b="8931"/>
          <a:stretch/>
        </p:blipFill>
        <p:spPr bwMode="auto">
          <a:xfrm>
            <a:off x="179512" y="121536"/>
            <a:ext cx="3986187" cy="2587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241" t="30019" r="17417" b="8997"/>
          <a:stretch/>
        </p:blipFill>
        <p:spPr bwMode="auto">
          <a:xfrm>
            <a:off x="4651679" y="121536"/>
            <a:ext cx="4207489" cy="25873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295" t="21402" r="17070" b="9659"/>
          <a:stretch/>
        </p:blipFill>
        <p:spPr bwMode="auto">
          <a:xfrm>
            <a:off x="1657594" y="2973801"/>
            <a:ext cx="5988170" cy="3590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9913354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74638"/>
            <a:ext cx="8640960" cy="634082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2060"/>
                </a:solidFill>
              </a:rPr>
              <a:t>Исторические названия улиц </a:t>
            </a:r>
            <a:r>
              <a:rPr lang="ru-RU" b="1" dirty="0" err="1" smtClean="0">
                <a:solidFill>
                  <a:srgbClr val="002060"/>
                </a:solidFill>
              </a:rPr>
              <a:t>г.Маркса</a:t>
            </a:r>
            <a:endParaRPr lang="ru-RU" b="1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0" y="1196752"/>
            <a:ext cx="9144000" cy="5328592"/>
          </a:xfrm>
        </p:spPr>
        <p:txBody>
          <a:bodyPr>
            <a:noAutofit/>
          </a:bodyPr>
          <a:lstStyle/>
          <a:p>
            <a:pPr lvl="0"/>
            <a:r>
              <a:rPr lang="ru-RU" sz="2000" b="1" dirty="0"/>
              <a:t>Коммунистическая</a:t>
            </a:r>
            <a:r>
              <a:rPr lang="ru-RU" sz="2000" dirty="0"/>
              <a:t> </a:t>
            </a:r>
            <a:r>
              <a:rPr lang="ru-RU" sz="2000" b="1" dirty="0" smtClean="0"/>
              <a:t>–</a:t>
            </a:r>
            <a:r>
              <a:rPr lang="ru-RU" sz="2000" dirty="0" smtClean="0"/>
              <a:t> </a:t>
            </a:r>
            <a:r>
              <a:rPr lang="ru-RU" sz="2000" b="1" dirty="0" smtClean="0">
                <a:solidFill>
                  <a:srgbClr val="002060"/>
                </a:solidFill>
              </a:rPr>
              <a:t>Набережная</a:t>
            </a:r>
            <a:endParaRPr lang="ru-RU" sz="2000" b="1" dirty="0">
              <a:solidFill>
                <a:srgbClr val="002060"/>
              </a:solidFill>
            </a:endParaRPr>
          </a:p>
          <a:p>
            <a:pPr lvl="0"/>
            <a:r>
              <a:rPr lang="ru-RU" sz="2000" dirty="0" smtClean="0"/>
              <a:t> </a:t>
            </a:r>
            <a:r>
              <a:rPr lang="ru-RU" sz="2000" b="1" dirty="0"/>
              <a:t>Кирова–Пролетарская–</a:t>
            </a:r>
            <a:r>
              <a:rPr lang="ru-RU" sz="2000" b="1" dirty="0">
                <a:solidFill>
                  <a:srgbClr val="002060"/>
                </a:solidFill>
              </a:rPr>
              <a:t>Триумфальная</a:t>
            </a:r>
          </a:p>
          <a:p>
            <a:pPr lvl="0"/>
            <a:r>
              <a:rPr lang="ru-RU" sz="2000" dirty="0"/>
              <a:t> </a:t>
            </a:r>
            <a:r>
              <a:rPr lang="ru-RU" sz="2000" b="1" dirty="0" smtClean="0"/>
              <a:t>Карла-Маркса–</a:t>
            </a:r>
            <a:r>
              <a:rPr lang="ru-RU" sz="2000" b="1" dirty="0" err="1" smtClean="0">
                <a:solidFill>
                  <a:srgbClr val="002060"/>
                </a:solidFill>
              </a:rPr>
              <a:t>Катериненштрассе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>
                <a:solidFill>
                  <a:srgbClr val="002060"/>
                </a:solidFill>
              </a:rPr>
              <a:t>( в переводе –</a:t>
            </a:r>
            <a:r>
              <a:rPr lang="ru-RU" sz="2000" b="1" dirty="0" err="1">
                <a:solidFill>
                  <a:srgbClr val="002060"/>
                </a:solidFill>
              </a:rPr>
              <a:t>ул.Екатериненская</a:t>
            </a:r>
            <a:r>
              <a:rPr lang="ru-RU" sz="2000" b="1" dirty="0">
                <a:solidFill>
                  <a:srgbClr val="002060"/>
                </a:solidFill>
              </a:rPr>
              <a:t>)</a:t>
            </a:r>
          </a:p>
          <a:p>
            <a:pPr lvl="0"/>
            <a:r>
              <a:rPr lang="ru-RU" sz="2000" b="1" dirty="0"/>
              <a:t> </a:t>
            </a:r>
            <a:r>
              <a:rPr lang="ru-RU" sz="2000" b="1" dirty="0" smtClean="0"/>
              <a:t>Карла-Либкнехта–</a:t>
            </a:r>
            <a:r>
              <a:rPr lang="ru-RU" sz="2000" b="1" dirty="0" smtClean="0">
                <a:solidFill>
                  <a:srgbClr val="002060"/>
                </a:solidFill>
              </a:rPr>
              <a:t>Николаевская </a:t>
            </a:r>
            <a:r>
              <a:rPr lang="ru-RU" sz="2000" b="1" dirty="0">
                <a:solidFill>
                  <a:srgbClr val="002060"/>
                </a:solidFill>
              </a:rPr>
              <a:t>( в честь государя Николая </a:t>
            </a:r>
            <a:r>
              <a:rPr lang="en-US" sz="2000" b="1" dirty="0">
                <a:solidFill>
                  <a:srgbClr val="002060"/>
                </a:solidFill>
              </a:rPr>
              <a:t>II</a:t>
            </a:r>
            <a:r>
              <a:rPr lang="ru-RU" sz="2000" b="1" dirty="0">
                <a:solidFill>
                  <a:srgbClr val="002060"/>
                </a:solidFill>
              </a:rPr>
              <a:t>)</a:t>
            </a:r>
          </a:p>
          <a:p>
            <a:pPr lvl="0"/>
            <a:r>
              <a:rPr lang="ru-RU" sz="2000" dirty="0"/>
              <a:t> </a:t>
            </a:r>
            <a:r>
              <a:rPr lang="ru-RU" sz="2000" b="1" dirty="0" smtClean="0"/>
              <a:t>Энгельса–</a:t>
            </a:r>
            <a:r>
              <a:rPr lang="ru-RU" sz="2000" b="1" dirty="0" smtClean="0">
                <a:solidFill>
                  <a:srgbClr val="002060"/>
                </a:solidFill>
              </a:rPr>
              <a:t>Александровская</a:t>
            </a:r>
            <a:r>
              <a:rPr lang="ru-RU" sz="2000" dirty="0" smtClean="0"/>
              <a:t> 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>
                <a:solidFill>
                  <a:srgbClr val="002060"/>
                </a:solidFill>
              </a:rPr>
              <a:t>( в честь императора Александра </a:t>
            </a:r>
            <a:r>
              <a:rPr lang="en-US" sz="2000" b="1" dirty="0">
                <a:solidFill>
                  <a:srgbClr val="002060"/>
                </a:solidFill>
              </a:rPr>
              <a:t>II</a:t>
            </a:r>
            <a:r>
              <a:rPr lang="ru-RU" sz="2000" b="1" dirty="0">
                <a:solidFill>
                  <a:srgbClr val="002060"/>
                </a:solidFill>
              </a:rPr>
              <a:t>)</a:t>
            </a:r>
          </a:p>
          <a:p>
            <a:pPr lvl="0"/>
            <a:r>
              <a:rPr lang="ru-RU" sz="2000" dirty="0"/>
              <a:t> </a:t>
            </a:r>
            <a:r>
              <a:rPr lang="ru-RU" sz="2000" b="1" dirty="0" smtClean="0"/>
              <a:t>Бебеля–</a:t>
            </a:r>
            <a:r>
              <a:rPr lang="ru-RU" sz="2000" b="1" dirty="0" smtClean="0">
                <a:solidFill>
                  <a:srgbClr val="002060"/>
                </a:solidFill>
              </a:rPr>
              <a:t>Прямая</a:t>
            </a:r>
            <a:endParaRPr lang="ru-RU" sz="2000" b="1" dirty="0">
              <a:solidFill>
                <a:srgbClr val="002060"/>
              </a:solidFill>
            </a:endParaRPr>
          </a:p>
          <a:p>
            <a:pPr lvl="0"/>
            <a:r>
              <a:rPr lang="ru-RU" sz="2000" dirty="0"/>
              <a:t> </a:t>
            </a:r>
            <a:r>
              <a:rPr lang="ru-RU" sz="2000" b="1" dirty="0" smtClean="0"/>
              <a:t>Куйбышева– </a:t>
            </a:r>
            <a:r>
              <a:rPr lang="ru-RU" sz="2000" b="1" dirty="0" smtClean="0">
                <a:solidFill>
                  <a:srgbClr val="002060"/>
                </a:solidFill>
              </a:rPr>
              <a:t>(</a:t>
            </a:r>
            <a:r>
              <a:rPr lang="ru-RU" sz="2000" b="1" dirty="0" err="1">
                <a:solidFill>
                  <a:srgbClr val="002060"/>
                </a:solidFill>
              </a:rPr>
              <a:t>Лассаль</a:t>
            </a:r>
            <a:r>
              <a:rPr lang="ru-RU" sz="2000" b="1" dirty="0">
                <a:solidFill>
                  <a:srgbClr val="002060"/>
                </a:solidFill>
              </a:rPr>
              <a:t>)–Самарская</a:t>
            </a:r>
          </a:p>
          <a:p>
            <a:pPr lvl="0"/>
            <a:r>
              <a:rPr lang="ru-RU" sz="2000" dirty="0"/>
              <a:t> </a:t>
            </a:r>
            <a:r>
              <a:rPr lang="ru-RU" sz="2000" b="1" dirty="0" smtClean="0"/>
              <a:t>Рабочая </a:t>
            </a:r>
            <a:r>
              <a:rPr lang="ru-RU" sz="2000" b="1" dirty="0"/>
              <a:t>– </a:t>
            </a:r>
            <a:r>
              <a:rPr lang="ru-RU" sz="2000" b="1" dirty="0" err="1">
                <a:solidFill>
                  <a:srgbClr val="002060"/>
                </a:solidFill>
              </a:rPr>
              <a:t>Арбайтерштрассе</a:t>
            </a:r>
            <a:r>
              <a:rPr lang="ru-RU" sz="2000" b="1" dirty="0">
                <a:solidFill>
                  <a:srgbClr val="002060"/>
                </a:solidFill>
              </a:rPr>
              <a:t> – Крайняя</a:t>
            </a:r>
          </a:p>
          <a:p>
            <a:pPr lvl="0"/>
            <a:r>
              <a:rPr lang="ru-RU" sz="2000" dirty="0" smtClean="0"/>
              <a:t> </a:t>
            </a:r>
            <a:r>
              <a:rPr lang="ru-RU" sz="2000" b="1" dirty="0" smtClean="0"/>
              <a:t>Свобода– </a:t>
            </a:r>
            <a:r>
              <a:rPr lang="ru-RU" sz="2000" b="1" dirty="0" err="1" smtClean="0">
                <a:solidFill>
                  <a:srgbClr val="002060"/>
                </a:solidFill>
              </a:rPr>
              <a:t>Фрайхайтсштрассе</a:t>
            </a:r>
            <a:endParaRPr lang="ru-RU" sz="2000" b="1" dirty="0">
              <a:solidFill>
                <a:srgbClr val="002060"/>
              </a:solidFill>
            </a:endParaRPr>
          </a:p>
          <a:p>
            <a:pPr lvl="0"/>
            <a:r>
              <a:rPr lang="ru-RU" sz="2000" b="1" dirty="0"/>
              <a:t> Красная</a:t>
            </a:r>
            <a:r>
              <a:rPr lang="ru-RU" sz="2000" b="1" dirty="0" smtClean="0"/>
              <a:t>– </a:t>
            </a:r>
            <a:r>
              <a:rPr lang="ru-RU" sz="2000" b="1" dirty="0" err="1" smtClean="0">
                <a:solidFill>
                  <a:srgbClr val="002060"/>
                </a:solidFill>
              </a:rPr>
              <a:t>Ротештрассе</a:t>
            </a:r>
            <a:endParaRPr lang="ru-RU" sz="2000" b="1" dirty="0">
              <a:solidFill>
                <a:srgbClr val="002060"/>
              </a:solidFill>
            </a:endParaRPr>
          </a:p>
          <a:p>
            <a:pPr lvl="0"/>
            <a:r>
              <a:rPr lang="ru-RU" sz="2000" b="1" dirty="0"/>
              <a:t>Красноармейская</a:t>
            </a:r>
            <a:r>
              <a:rPr lang="ru-RU" sz="2000" b="1" dirty="0" smtClean="0">
                <a:solidFill>
                  <a:srgbClr val="002060"/>
                </a:solidFill>
              </a:rPr>
              <a:t>– </a:t>
            </a:r>
            <a:r>
              <a:rPr lang="ru-RU" sz="2000" b="1" dirty="0" err="1" smtClean="0">
                <a:solidFill>
                  <a:srgbClr val="002060"/>
                </a:solidFill>
              </a:rPr>
              <a:t>Ротармейштрассе</a:t>
            </a:r>
            <a:endParaRPr lang="ru-RU" sz="2000" b="1" dirty="0">
              <a:solidFill>
                <a:srgbClr val="002060"/>
              </a:solidFill>
            </a:endParaRPr>
          </a:p>
          <a:p>
            <a:pPr lvl="0"/>
            <a:r>
              <a:rPr lang="ru-RU" sz="2000" dirty="0"/>
              <a:t> </a:t>
            </a:r>
            <a:r>
              <a:rPr lang="ru-RU" sz="2000" b="1" dirty="0"/>
              <a:t>Ленина </a:t>
            </a:r>
            <a:r>
              <a:rPr lang="ru-RU" sz="2000" b="1" dirty="0" smtClean="0"/>
              <a:t>– </a:t>
            </a:r>
            <a:r>
              <a:rPr lang="ru-RU" sz="2000" b="1" dirty="0" smtClean="0">
                <a:solidFill>
                  <a:srgbClr val="002060"/>
                </a:solidFill>
              </a:rPr>
              <a:t>Степная </a:t>
            </a:r>
            <a:endParaRPr lang="ru-RU" sz="2000" b="1" dirty="0">
              <a:solidFill>
                <a:srgbClr val="002060"/>
              </a:solidFill>
            </a:endParaRPr>
          </a:p>
          <a:p>
            <a:pPr lvl="0"/>
            <a:r>
              <a:rPr lang="ru-RU" sz="2000" b="1" dirty="0"/>
              <a:t>Интернациональная площадь </a:t>
            </a:r>
            <a:r>
              <a:rPr lang="ru-RU" sz="2000" b="1" dirty="0" smtClean="0"/>
              <a:t>– </a:t>
            </a:r>
            <a:r>
              <a:rPr lang="ru-RU" sz="2000" b="1" dirty="0" smtClean="0">
                <a:solidFill>
                  <a:srgbClr val="002060"/>
                </a:solidFill>
              </a:rPr>
              <a:t>Русская </a:t>
            </a:r>
            <a:r>
              <a:rPr lang="ru-RU" sz="2000" b="1" dirty="0">
                <a:solidFill>
                  <a:srgbClr val="002060"/>
                </a:solidFill>
              </a:rPr>
              <a:t>площадь</a:t>
            </a:r>
          </a:p>
          <a:p>
            <a:pPr lvl="0"/>
            <a:r>
              <a:rPr lang="ru-RU" sz="2000" b="1" dirty="0"/>
              <a:t>Победы</a:t>
            </a:r>
            <a:r>
              <a:rPr lang="ru-RU" sz="2000" b="1" dirty="0" smtClean="0"/>
              <a:t>–</a:t>
            </a:r>
            <a:r>
              <a:rPr lang="ru-RU" sz="2000" b="1" dirty="0" smtClean="0">
                <a:solidFill>
                  <a:srgbClr val="002060"/>
                </a:solidFill>
              </a:rPr>
              <a:t> </a:t>
            </a:r>
            <a:r>
              <a:rPr lang="ru-RU" sz="2000" b="1" dirty="0" err="1" smtClean="0">
                <a:solidFill>
                  <a:srgbClr val="002060"/>
                </a:solidFill>
              </a:rPr>
              <a:t>Фрайхайтсгортенштрассе</a:t>
            </a:r>
            <a:r>
              <a:rPr lang="ru-RU" sz="2000" b="1" dirty="0" smtClean="0">
                <a:solidFill>
                  <a:srgbClr val="002060"/>
                </a:solidFill>
              </a:rPr>
              <a:t>        </a:t>
            </a:r>
            <a:endParaRPr lang="ru-RU" sz="2000" b="1" dirty="0">
              <a:solidFill>
                <a:srgbClr val="002060"/>
              </a:solidFill>
            </a:endParaRPr>
          </a:p>
          <a:p>
            <a:pPr lvl="0"/>
            <a:r>
              <a:rPr lang="ru-RU" sz="2000" b="1" dirty="0" smtClean="0"/>
              <a:t>Победа– </a:t>
            </a:r>
            <a:r>
              <a:rPr lang="ru-RU" sz="2000" b="1" dirty="0" smtClean="0">
                <a:solidFill>
                  <a:srgbClr val="002060"/>
                </a:solidFill>
              </a:rPr>
              <a:t>Сад </a:t>
            </a:r>
            <a:r>
              <a:rPr lang="ru-RU" sz="2000" b="1" dirty="0">
                <a:solidFill>
                  <a:srgbClr val="002060"/>
                </a:solidFill>
              </a:rPr>
              <a:t>Свободы - Сад Екатерины</a:t>
            </a:r>
          </a:p>
        </p:txBody>
      </p:sp>
    </p:spTree>
    <p:extLst>
      <p:ext uri="{BB962C8B-B14F-4D97-AF65-F5344CB8AC3E}">
        <p14:creationId xmlns:p14="http://schemas.microsoft.com/office/powerpoint/2010/main" val="1244089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 descr="Вырезка экрана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2" y="0"/>
            <a:ext cx="9137818" cy="685800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-125814"/>
            <a:ext cx="903649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Центральная улица </a:t>
            </a:r>
            <a:r>
              <a:rPr lang="ru-RU" sz="2800" b="1" dirty="0">
                <a:solidFill>
                  <a:srgbClr val="002060"/>
                </a:solidFill>
              </a:rPr>
              <a:t>– </a:t>
            </a:r>
            <a:r>
              <a:rPr lang="ru-RU" sz="2800" b="1" dirty="0" smtClean="0">
                <a:solidFill>
                  <a:srgbClr val="002060"/>
                </a:solidFill>
              </a:rPr>
              <a:t>Степная  , ныне </a:t>
            </a:r>
            <a:r>
              <a:rPr lang="ru-RU" sz="2800" b="1" dirty="0">
                <a:solidFill>
                  <a:srgbClr val="002060"/>
                </a:solidFill>
              </a:rPr>
              <a:t>проспект Ленина</a:t>
            </a:r>
          </a:p>
        </p:txBody>
      </p:sp>
      <p:sp>
        <p:nvSpPr>
          <p:cNvPr id="6" name="TextBox 5"/>
          <p:cNvSpPr txBox="1"/>
          <p:nvPr/>
        </p:nvSpPr>
        <p:spPr>
          <a:xfrm rot="10800000" flipV="1">
            <a:off x="6623720" y="5034082"/>
            <a:ext cx="252028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002060"/>
                </a:solidFill>
              </a:rPr>
              <a:t>В городе расположено  примерно около  140 </a:t>
            </a:r>
            <a:r>
              <a:rPr lang="ru-RU" sz="2400" b="1" dirty="0" smtClean="0">
                <a:solidFill>
                  <a:srgbClr val="002060"/>
                </a:solidFill>
              </a:rPr>
              <a:t>улиц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56666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5400" b="1" dirty="0">
                <a:solidFill>
                  <a:srgbClr val="002060"/>
                </a:solidFill>
              </a:rPr>
              <a:t>Улица Карла Маркса</a:t>
            </a:r>
            <a:r>
              <a:rPr lang="ru-RU" sz="5400" dirty="0">
                <a:solidFill>
                  <a:srgbClr val="002060"/>
                </a:solidFill>
              </a:rPr>
              <a:t/>
            </a:r>
            <a:br>
              <a:rPr lang="ru-RU" sz="5400" dirty="0">
                <a:solidFill>
                  <a:srgbClr val="002060"/>
                </a:solidFill>
              </a:rPr>
            </a:br>
            <a:endParaRPr lang="ru-RU" sz="5400" dirty="0">
              <a:solidFill>
                <a:srgbClr val="002060"/>
              </a:solidFill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85" t="23111" r="72592" b="26992"/>
          <a:stretch/>
        </p:blipFill>
        <p:spPr bwMode="auto">
          <a:xfrm>
            <a:off x="251520" y="1340768"/>
            <a:ext cx="2756520" cy="3713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131840" y="1124744"/>
            <a:ext cx="612068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/>
              <a:t>Улица Карла Маркса названа в честь немецкого философа, социолога, экономиста, писателя, поэта, политического журналиста, общественного деятеля Карла </a:t>
            </a:r>
            <a:r>
              <a:rPr lang="ru-RU" sz="2400" dirty="0" smtClean="0"/>
              <a:t>Генриха Маркса.</a:t>
            </a:r>
            <a:r>
              <a:rPr lang="ru-RU" sz="2400" dirty="0"/>
              <a:t> Карл Маркс родился 5 мая 1818 года в городе Трир, Германия, в семье адвоката. Семья была зажиточной, культурной, но не революционной. В 1835 года К. Маркс студент Боннского, а затем Берлинского университета. В 1841 году ему было присвоена степень доктора философии.</a:t>
            </a:r>
          </a:p>
        </p:txBody>
      </p:sp>
    </p:spTree>
    <p:extLst>
      <p:ext uri="{BB962C8B-B14F-4D97-AF65-F5344CB8AC3E}">
        <p14:creationId xmlns:p14="http://schemas.microsoft.com/office/powerpoint/2010/main" val="612061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840</TotalTime>
  <Words>933</Words>
  <Application>Microsoft Office PowerPoint</Application>
  <PresentationFormat>Экран (4:3)</PresentationFormat>
  <Paragraphs>119</Paragraphs>
  <Slides>33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33</vt:i4>
      </vt:variant>
    </vt:vector>
  </HeadingPairs>
  <TitlesOfParts>
    <vt:vector size="38" baseType="lpstr">
      <vt:lpstr>Arial</vt:lpstr>
      <vt:lpstr>Arial Black</vt:lpstr>
      <vt:lpstr>Calibri</vt:lpstr>
      <vt:lpstr>Times New Roman</vt:lpstr>
      <vt:lpstr>Тема Office</vt:lpstr>
      <vt:lpstr>Презентация PowerPoint</vt:lpstr>
      <vt:lpstr>Актуальность  темы:</vt:lpstr>
      <vt:lpstr>ЦЕЛЬ:</vt:lpstr>
      <vt:lpstr>ЗАДАЧИ:</vt:lpstr>
      <vt:lpstr>Презентация PowerPoint</vt:lpstr>
      <vt:lpstr>Презентация PowerPoint</vt:lpstr>
      <vt:lpstr>Исторические названия улиц г.Маркса</vt:lpstr>
      <vt:lpstr>Презентация PowerPoint</vt:lpstr>
      <vt:lpstr>Улица Карла Маркса </vt:lpstr>
      <vt:lpstr>Вид улицы со спутника</vt:lpstr>
      <vt:lpstr>Улица Карла Маркса </vt:lpstr>
      <vt:lpstr>Улица имени Калинина</vt:lpstr>
      <vt:lpstr>Улица имени Калинина</vt:lpstr>
      <vt:lpstr>Улица Фридриха Энгельса</vt:lpstr>
      <vt:lpstr>Улица Фридриха Энгельса</vt:lpstr>
      <vt:lpstr>Герой Советского Союза Жолудев Виктор Григорьевич</vt:lpstr>
      <vt:lpstr>Улица Генерала Жолудева на карте </vt:lpstr>
      <vt:lpstr>Рогулёв Владимир Иванович</vt:lpstr>
      <vt:lpstr>Презентация PowerPoint</vt:lpstr>
      <vt:lpstr>Улица В.И. Рогулёва </vt:lpstr>
      <vt:lpstr>Улица Петра Чагина</vt:lpstr>
      <vt:lpstr>Улица Петра Чагина</vt:lpstr>
      <vt:lpstr>Вольдемар Карлович Венцель  </vt:lpstr>
      <vt:lpstr>Презентация PowerPoint</vt:lpstr>
      <vt:lpstr>Презентация PowerPoint</vt:lpstr>
      <vt:lpstr> Фритьоф Ведель-Ярлсберг Нансен </vt:lpstr>
      <vt:lpstr>Презентация PowerPoint</vt:lpstr>
      <vt:lpstr>Улица Нансена</vt:lpstr>
      <vt:lpstr>Исследование:</vt:lpstr>
      <vt:lpstr>Результаты исследования:</vt:lpstr>
      <vt:lpstr>ЗАКЛЮЧЕНИЕ:</vt:lpstr>
      <vt:lpstr>Используемые источники: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История названий улиц г.Маркса</dc:title>
  <dc:creator>Наталья</dc:creator>
  <cp:lastModifiedBy>Учитель</cp:lastModifiedBy>
  <cp:revision>71</cp:revision>
  <dcterms:created xsi:type="dcterms:W3CDTF">2019-02-20T07:21:00Z</dcterms:created>
  <dcterms:modified xsi:type="dcterms:W3CDTF">2020-03-12T09:36:40Z</dcterms:modified>
</cp:coreProperties>
</file>