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67" r:id="rId3"/>
    <p:sldId id="289" r:id="rId4"/>
    <p:sldId id="257" r:id="rId5"/>
    <p:sldId id="259" r:id="rId6"/>
    <p:sldId id="277" r:id="rId7"/>
    <p:sldId id="262" r:id="rId8"/>
    <p:sldId id="274" r:id="rId9"/>
    <p:sldId id="264" r:id="rId10"/>
    <p:sldId id="266" r:id="rId11"/>
    <p:sldId id="260" r:id="rId12"/>
    <p:sldId id="279" r:id="rId13"/>
    <p:sldId id="272" r:id="rId14"/>
    <p:sldId id="290" r:id="rId15"/>
    <p:sldId id="278" r:id="rId16"/>
    <p:sldId id="284" r:id="rId17"/>
    <p:sldId id="285" r:id="rId18"/>
    <p:sldId id="288" r:id="rId19"/>
    <p:sldId id="270" r:id="rId20"/>
    <p:sldId id="269" r:id="rId21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379BCD"/>
    <a:srgbClr val="3786CD"/>
    <a:srgbClr val="4EA9D6"/>
    <a:srgbClr val="3EA1D2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0275" autoAdjust="0"/>
    <p:restoredTop sz="77138" autoAdjust="0"/>
  </p:normalViewPr>
  <p:slideViewPr>
    <p:cSldViewPr>
      <p:cViewPr varScale="1">
        <p:scale>
          <a:sx n="85" d="100"/>
          <a:sy n="85" d="100"/>
        </p:scale>
        <p:origin x="-1998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/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>
            <a:extLst>
              <a:ext uri="{FF2B5EF4-FFF2-40B4-BE49-F238E27FC236}"/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4C844EA-93CE-470F-87A8-3A2A27678328}" type="datetimeFigureOut">
              <a:rPr lang="ru-RU"/>
              <a:pPr>
                <a:defRPr/>
              </a:pPr>
              <a:t>31.05.2020</a:t>
            </a:fld>
            <a:endParaRPr lang="ru-RU"/>
          </a:p>
        </p:txBody>
      </p:sp>
      <p:sp>
        <p:nvSpPr>
          <p:cNvPr id="4" name="Образ слайда 3">
            <a:extLst>
              <a:ext uri="{FF2B5EF4-FFF2-40B4-BE49-F238E27FC236}"/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925FF814-BDF0-489B-881F-DABB46A35E5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altLang="ru-RU" smtClean="0"/>
              <a:t>ом видео </a:t>
            </a:r>
            <a:r>
              <a:rPr lang="en-US" altLang="ru-RU" smtClean="0"/>
              <a:t>http://www.youtube.com/watch?v=9m6RMdnKWO4</a:t>
            </a:r>
            <a:r>
              <a:rPr lang="ru-RU" altLang="ru-RU" smtClean="0"/>
              <a:t> </a:t>
            </a:r>
          </a:p>
        </p:txBody>
      </p:sp>
      <p:sp>
        <p:nvSpPr>
          <p:cNvPr id="24580" name="Номер слайда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7474946-91D0-45C0-B05D-87A16C833D5A}" type="slidenum">
              <a:rPr lang="ru-RU" altLang="ru-RU" smtClean="0"/>
              <a:pPr/>
              <a:t>1</a:t>
            </a:fld>
            <a:endParaRPr lang="ru-RU" alt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5720" y="3643314"/>
            <a:ext cx="7772400" cy="857256"/>
          </a:xfrm>
        </p:spPr>
        <p:txBody>
          <a:bodyPr/>
          <a:lstStyle>
            <a:lvl1pPr algn="l">
              <a:defRPr b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itchFamily="34" charset="0"/>
                <a:ea typeface="Batang" pitchFamily="18" charset="-127"/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5720" y="4500570"/>
            <a:ext cx="6400800" cy="714380"/>
          </a:xfrm>
        </p:spPr>
        <p:txBody>
          <a:bodyPr/>
          <a:lstStyle>
            <a:lvl1pPr marL="0" indent="0" algn="l">
              <a:buNone/>
              <a:defRPr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8E7D91-E755-4158-9349-611012D84842}" type="datetimeFigureOut">
              <a:rPr lang="ru-RU"/>
              <a:pPr>
                <a:defRPr/>
              </a:pPr>
              <a:t>31.05.2020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97F11B-7926-43A4-8EAB-C78008E44F2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81649A-6967-4481-8F3A-A976549A29E2}" type="datetimeFigureOut">
              <a:rPr lang="ru-RU"/>
              <a:pPr>
                <a:defRPr/>
              </a:pPr>
              <a:t>31.05.2020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1D70C6-92F2-4E97-8E7A-7A834C67328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A4F369-B2C7-4FBD-9547-A1AA16A4D995}" type="datetimeFigureOut">
              <a:rPr lang="ru-RU"/>
              <a:pPr>
                <a:defRPr/>
              </a:pPr>
              <a:t>31.05.2020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2968E2-7C0E-4A9A-8E43-8F071B22CD9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2F3BC9-B837-4413-AFDC-284F97A79C26}" type="datetimeFigureOut">
              <a:rPr lang="ru-RU"/>
              <a:pPr>
                <a:defRPr/>
              </a:pPr>
              <a:t>31.05.2020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861553-C6E5-44CC-9933-6317BECD549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F19468-AFFB-4936-A613-58A63F3AC244}" type="datetimeFigureOut">
              <a:rPr lang="ru-RU"/>
              <a:pPr>
                <a:defRPr/>
              </a:pPr>
              <a:t>31.05.2020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976EDD-24E6-4102-9FC0-10F0081836D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A4D935-E697-47F5-B719-9B4FC3A6932D}" type="datetimeFigureOut">
              <a:rPr lang="ru-RU"/>
              <a:pPr>
                <a:defRPr/>
              </a:pPr>
              <a:t>31.05.2020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4A8914-4684-4CB5-862E-27E644B4C96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5DDCD8-1CBA-4680-88EF-BEAB7B2FD7CC}" type="datetimeFigureOut">
              <a:rPr lang="ru-RU"/>
              <a:pPr>
                <a:defRPr/>
              </a:pPr>
              <a:t>31.05.2020</a:t>
            </a:fld>
            <a:endParaRPr lang="ru-RU"/>
          </a:p>
        </p:txBody>
      </p:sp>
      <p:sp>
        <p:nvSpPr>
          <p:cNvPr id="8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7EC97C-2E99-44F3-A679-878D1BF0640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D961FD-292B-4B65-8B61-5BE85DEA5AEA}" type="datetimeFigureOut">
              <a:rPr lang="ru-RU"/>
              <a:pPr>
                <a:defRPr/>
              </a:pPr>
              <a:t>31.05.2020</a:t>
            </a:fld>
            <a:endParaRPr lang="ru-RU"/>
          </a:p>
        </p:txBody>
      </p:sp>
      <p:sp>
        <p:nvSpPr>
          <p:cNvPr id="4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B85C90-15D6-431C-BAEB-292014A5A43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41E811-13ED-42A1-904C-D8564875DBA2}" type="datetimeFigureOut">
              <a:rPr lang="ru-RU"/>
              <a:pPr>
                <a:defRPr/>
              </a:pPr>
              <a:t>31.05.2020</a:t>
            </a:fld>
            <a:endParaRPr lang="ru-RU"/>
          </a:p>
        </p:txBody>
      </p:sp>
      <p:sp>
        <p:nvSpPr>
          <p:cNvPr id="3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76E161-B3FE-4CCD-9CC2-AB19DC233B2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F5DE6A-5583-41D5-B4C5-28A493E885FC}" type="datetimeFigureOut">
              <a:rPr lang="ru-RU"/>
              <a:pPr>
                <a:defRPr/>
              </a:pPr>
              <a:t>31.05.2020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E8E5BD-669F-4538-8839-EF3D3C21B01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27C3C9-396C-4E32-9096-C00CDF9FA9AF}" type="datetimeFigureOut">
              <a:rPr lang="ru-RU"/>
              <a:pPr>
                <a:defRPr/>
              </a:pPr>
              <a:t>31.05.2020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DC4561-AC1C-4CC1-8D7A-DCBDF08877A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3F43442-ACB0-4408-BA51-ECDDBDA7E892}" type="datetimeFigureOut">
              <a:rPr lang="ru-RU"/>
              <a:pPr>
                <a:defRPr/>
              </a:pPr>
              <a:t>31.05.2020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BB340D1D-44E9-4111-8194-A4158D4F927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1" r:id="rId1"/>
    <p:sldLayoutId id="2147483961" r:id="rId2"/>
    <p:sldLayoutId id="2147483962" r:id="rId3"/>
    <p:sldLayoutId id="2147483963" r:id="rId4"/>
    <p:sldLayoutId id="2147483964" r:id="rId5"/>
    <p:sldLayoutId id="2147483965" r:id="rId6"/>
    <p:sldLayoutId id="2147483966" r:id="rId7"/>
    <p:sldLayoutId id="2147483967" r:id="rId8"/>
    <p:sldLayoutId id="2147483968" r:id="rId9"/>
    <p:sldLayoutId id="2147483969" r:id="rId10"/>
    <p:sldLayoutId id="2147483970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8EB4E3"/>
          </a:solidFill>
          <a:latin typeface="Century Gothic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8EB4E3"/>
          </a:solidFill>
          <a:latin typeface="Century Gothic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8EB4E3"/>
          </a:solidFill>
          <a:latin typeface="Century Gothic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8EB4E3"/>
          </a:solidFill>
          <a:latin typeface="Century Gothic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8EB4E3"/>
          </a:solidFill>
          <a:latin typeface="Century Gothic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8EB4E3"/>
          </a:solidFill>
          <a:latin typeface="Century Gothic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8EB4E3"/>
          </a:solidFill>
          <a:latin typeface="Century Gothic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8EB4E3"/>
          </a:solidFill>
          <a:latin typeface="Century Gothic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8EB4E3"/>
          </a:solidFill>
          <a:latin typeface="Century Gothic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rgbClr val="C6D9F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rgbClr val="C6D9F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C6D9F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C6D9F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C6D9F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~\Downloads\muzlome_Secret_Garden_-_Song_From_A_Secret_Garden_48180865.mp3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obd-memorial.ru/html/info.htm?id=61214468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0013" y="-55563"/>
            <a:ext cx="9144000" cy="1655763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5400" b="1" dirty="0">
                <a:solidFill>
                  <a:srgbClr val="B9CDE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Герои моей семьи-герои моей страны</a:t>
            </a:r>
          </a:p>
        </p:txBody>
      </p:sp>
      <p:sp>
        <p:nvSpPr>
          <p:cNvPr id="307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7950" y="5157788"/>
            <a:ext cx="9036050" cy="1700212"/>
          </a:xfrm>
        </p:spPr>
        <p:txBody>
          <a:bodyPr/>
          <a:lstStyle/>
          <a:p>
            <a:pPr eaLnBrk="1" hangingPunct="1"/>
            <a:r>
              <a:rPr lang="ru-RU" altLang="ru-RU" sz="2800" smtClean="0">
                <a:solidFill>
                  <a:srgbClr val="8EB4E3"/>
                </a:solidFill>
                <a:latin typeface="Times New Roman" pitchFamily="18" charset="0"/>
                <a:cs typeface="Times New Roman" pitchFamily="18" charset="0"/>
              </a:rPr>
              <a:t>Подготовила</a:t>
            </a:r>
            <a:r>
              <a:rPr lang="en-US" altLang="ru-RU" smtClean="0">
                <a:solidFill>
                  <a:srgbClr val="8EB4E3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altLang="ru-RU" smtClean="0">
                <a:solidFill>
                  <a:srgbClr val="8EB4E3"/>
                </a:solidFill>
                <a:latin typeface="Times New Roman" pitchFamily="18" charset="0"/>
                <a:cs typeface="Times New Roman" pitchFamily="18" charset="0"/>
              </a:rPr>
              <a:t> Стельникович Юлия ученица 11 класса МОУ-СОШ №6</a:t>
            </a:r>
          </a:p>
          <a:p>
            <a:pPr eaLnBrk="1" hangingPunct="1"/>
            <a:r>
              <a:rPr lang="ru-RU" altLang="ru-RU" sz="2800" smtClean="0">
                <a:solidFill>
                  <a:srgbClr val="8EB4E3"/>
                </a:solidFill>
                <a:latin typeface="Times New Roman" pitchFamily="18" charset="0"/>
                <a:cs typeface="Times New Roman" pitchFamily="18" charset="0"/>
              </a:rPr>
              <a:t>Преподаватель</a:t>
            </a:r>
            <a:r>
              <a:rPr lang="en-US" altLang="ru-RU" smtClean="0">
                <a:solidFill>
                  <a:srgbClr val="8EB4E3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altLang="ru-RU" smtClean="0">
                <a:solidFill>
                  <a:srgbClr val="8EB4E3"/>
                </a:solidFill>
                <a:latin typeface="Times New Roman" pitchFamily="18" charset="0"/>
                <a:cs typeface="Times New Roman" pitchFamily="18" charset="0"/>
              </a:rPr>
              <a:t> Жиналиева И.Н.</a:t>
            </a:r>
          </a:p>
        </p:txBody>
      </p:sp>
      <p:pic>
        <p:nvPicPr>
          <p:cNvPr id="3076" name="Picture 8" descr="https://i.mycdn.me/image?id=772609539007&amp;t=3&amp;plc=WEB&amp;ts=00&amp;tkn=*aZftAI1myc63N7pXHr59S_knbe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71563" y="1785938"/>
            <a:ext cx="7261225" cy="350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muzlome_Secret_Garden_-_Song_From_A_Secret_Garden_48180865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11072813" y="1214438"/>
            <a:ext cx="1928812" cy="192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Содержимое 2"/>
          <p:cNvSpPr>
            <a:spLocks noGrp="1"/>
          </p:cNvSpPr>
          <p:nvPr>
            <p:ph idx="1"/>
          </p:nvPr>
        </p:nvSpPr>
        <p:spPr>
          <a:xfrm>
            <a:off x="0" y="127000"/>
            <a:ext cx="4176713" cy="5246688"/>
          </a:xfrm>
        </p:spPr>
        <p:txBody>
          <a:bodyPr/>
          <a:lstStyle/>
          <a:p>
            <a:pPr marL="0" indent="0" algn="ctr" eaLnBrk="1" hangingPunct="1">
              <a:lnSpc>
                <a:spcPct val="80000"/>
              </a:lnSpc>
              <a:buFont typeface="Arial" charset="0"/>
              <a:buNone/>
            </a:pPr>
            <a:r>
              <a:rPr lang="ru-RU" altLang="ru-RU" smtClean="0">
                <a:cs typeface="Times New Roman" pitchFamily="18" charset="0"/>
              </a:rPr>
              <a:t>В 1957 году семья Громыко И.Д. из Белоруссии переехала в Дергачевский район Саратовской области на поднятие целины, где дедушка  также работал председателем колхоза, а в 1962 году  он всю  свою большую семью: жену, тещу, три дочери и сына перевез в с. Бобровка Марксовского района, где и прожил до 1994 года. </a:t>
            </a:r>
          </a:p>
        </p:txBody>
      </p:sp>
      <p:pic>
        <p:nvPicPr>
          <p:cNvPr id="12291" name="Picture 4"/>
          <p:cNvPicPr>
            <a:picLocks noChangeAspect="1" noChangeArrowheads="1"/>
          </p:cNvPicPr>
          <p:nvPr/>
        </p:nvPicPr>
        <p:blipFill>
          <a:blip r:embed="rId2"/>
          <a:srcRect l="17999" r="14799"/>
          <a:stretch>
            <a:fillRect/>
          </a:stretch>
        </p:blipFill>
        <p:spPr bwMode="auto">
          <a:xfrm>
            <a:off x="4445000" y="0"/>
            <a:ext cx="4699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Содержимое 2"/>
          <p:cNvSpPr>
            <a:spLocks noGrp="1"/>
          </p:cNvSpPr>
          <p:nvPr>
            <p:ph idx="1"/>
          </p:nvPr>
        </p:nvSpPr>
        <p:spPr>
          <a:xfrm>
            <a:off x="250825" y="1196975"/>
            <a:ext cx="4500563" cy="525621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altLang="ru-RU" sz="3000" smtClean="0"/>
              <a:t>Неоднократно моего дедушку приглашали в Ленинград для участия в памятных датах , связанных со снятием блокады, но он  так и не смог посетить Ленинград .</a:t>
            </a:r>
          </a:p>
          <a:p>
            <a:pPr eaLnBrk="1" hangingPunct="1">
              <a:lnSpc>
                <a:spcPct val="80000"/>
              </a:lnSpc>
            </a:pPr>
            <a:endParaRPr lang="ru-RU" altLang="ru-RU" sz="2500" smtClean="0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3800" y="692150"/>
            <a:ext cx="3498850" cy="4767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4339" name="Picture 2" descr="C:\Users\~\Downloads\презентация 2020\0000032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4832350" cy="6858000"/>
          </a:xfrm>
          <a:noFill/>
        </p:spPr>
      </p:pic>
      <p:pic>
        <p:nvPicPr>
          <p:cNvPr id="14340" name="Рисунок 4" descr="https://avatars.mds.yandex.net/get-pdb/1552679/05581187-bce2-438b-9380-c5222c43860f/s1200"/>
          <p:cNvPicPr>
            <a:picLocks noChangeAspect="1" noChangeArrowheads="1"/>
          </p:cNvPicPr>
          <p:nvPr/>
        </p:nvPicPr>
        <p:blipFill>
          <a:blip r:embed="rId3"/>
          <a:srcRect l="22133" r="15166" b="-4247"/>
          <a:stretch>
            <a:fillRect/>
          </a:stretch>
        </p:blipFill>
        <p:spPr bwMode="auto">
          <a:xfrm>
            <a:off x="4786313" y="0"/>
            <a:ext cx="4357687" cy="721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sp>
        <p:nvSpPr>
          <p:cNvPr id="15363" name="Объект 2"/>
          <p:cNvSpPr>
            <a:spLocks noGrp="1"/>
          </p:cNvSpPr>
          <p:nvPr>
            <p:ph idx="1"/>
          </p:nvPr>
        </p:nvSpPr>
        <p:spPr>
          <a:xfrm>
            <a:off x="-233363" y="895350"/>
            <a:ext cx="5237163" cy="4525963"/>
          </a:xfrm>
        </p:spPr>
        <p:txBody>
          <a:bodyPr/>
          <a:lstStyle/>
          <a:p>
            <a:r>
              <a:rPr lang="ru-RU" altLang="ru-RU" smtClean="0"/>
              <a:t>Старшая дочь Громыко И.Д.- Громыко (Мавлютова) Валентина Ивановна является  моей пра-бабушкой. Ее жизнь сложилась счастливо, она мама 3-х дочерей, бабушка 6 внуков и прабабушка 2-х правнуков. Она и сейчас много рассказывает о своем отце и маме. </a:t>
            </a:r>
          </a:p>
          <a:p>
            <a:endParaRPr lang="ru-RU" altLang="ru-RU" smtClean="0"/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2"/>
          <a:srcRect l="14500" t="316" r="14500" b="-316"/>
          <a:stretch>
            <a:fillRect/>
          </a:stretch>
        </p:blipFill>
        <p:spPr bwMode="auto">
          <a:xfrm>
            <a:off x="5003800" y="895350"/>
            <a:ext cx="4122738" cy="506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16387" name="Содержимое 2"/>
          <p:cNvSpPr>
            <a:spLocks noGrp="1"/>
          </p:cNvSpPr>
          <p:nvPr>
            <p:ph idx="1"/>
          </p:nvPr>
        </p:nvSpPr>
        <p:spPr>
          <a:xfrm>
            <a:off x="-285750" y="1143000"/>
            <a:ext cx="4500563" cy="5715000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ru-RU" smtClean="0"/>
              <a:t>   Старшая дочь Громыко (Готфрид) Валентины Ивановны- Готфрид Таисия Викторовна, является моей бабушкой. </a:t>
            </a:r>
          </a:p>
          <a:p>
            <a:endParaRPr lang="ru-RU" smtClean="0"/>
          </a:p>
        </p:txBody>
      </p:sp>
      <p:pic>
        <p:nvPicPr>
          <p:cNvPr id="16388" name="Picture 2" descr="https://64.xn--b1aew.xn--p1ai/upload/site65/a02e1e557c697c77763b023951a996b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6250" y="0"/>
            <a:ext cx="48577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ru-RU" b="1" smtClean="0"/>
              <a:t>Романов Борис Матвеевич</a:t>
            </a:r>
            <a:r>
              <a:rPr lang="ru-RU" smtClean="0"/>
              <a:t/>
            </a:r>
            <a:br>
              <a:rPr lang="ru-RU" smtClean="0"/>
            </a:br>
            <a:r>
              <a:rPr lang="ru-RU" smtClean="0"/>
              <a:t>дядя моей (пра-пра) бабушки</a:t>
            </a:r>
          </a:p>
        </p:txBody>
      </p:sp>
      <p:pic>
        <p:nvPicPr>
          <p:cNvPr id="17411" name="Picture 2" descr="C:\Users\~\Downloads\презентация 2020\b899d423-5908-4579-9560-43ac67e37dcb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071688" y="1600200"/>
            <a:ext cx="5143500" cy="547846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>
          <a:xfrm>
            <a:off x="-1071563" y="500063"/>
            <a:ext cx="11358563" cy="1143000"/>
          </a:xfrm>
        </p:spPr>
        <p:txBody>
          <a:bodyPr/>
          <a:lstStyle/>
          <a:p>
            <a:r>
              <a:rPr lang="ru-RU" b="1" smtClean="0"/>
              <a:t>Готфрид (Мавлютов) </a:t>
            </a:r>
            <a:br>
              <a:rPr lang="ru-RU" b="1" smtClean="0"/>
            </a:br>
            <a:r>
              <a:rPr lang="ru-RU" b="1" smtClean="0"/>
              <a:t>Виктор Яковлевич</a:t>
            </a:r>
            <a:br>
              <a:rPr lang="ru-RU" b="1" smtClean="0"/>
            </a:br>
            <a:r>
              <a:rPr lang="ru-RU" smtClean="0"/>
              <a:t>мой (пра) дедушка</a:t>
            </a:r>
          </a:p>
        </p:txBody>
      </p:sp>
      <p:pic>
        <p:nvPicPr>
          <p:cNvPr id="18435" name="Picture 4" descr="C:\Users\~\Downloads\IMG_056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23799" t="25522" r="20956" b="15288"/>
          <a:stretch>
            <a:fillRect/>
          </a:stretch>
        </p:blipFill>
        <p:spPr>
          <a:xfrm>
            <a:off x="3286125" y="2265363"/>
            <a:ext cx="3214688" cy="4592637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6866" name="Picture 2" descr="C:\Users\~\Downloads\IMG_0322 (1)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-535" t="11996" b="12241"/>
          <a:stretch>
            <a:fillRect/>
          </a:stretch>
        </p:blipFill>
        <p:spPr>
          <a:xfrm>
            <a:off x="2500313" y="285750"/>
            <a:ext cx="4356100" cy="5840413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0483" name="Содержимое 3" descr="1462988830_img_4210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4000" smtClean="0">
                <a:latin typeface="Arial" charset="0"/>
              </a:rPr>
              <a:t>Используемые источники</a:t>
            </a:r>
          </a:p>
        </p:txBody>
      </p:sp>
      <p:sp>
        <p:nvSpPr>
          <p:cNvPr id="21507" name="Rectangle 3"/>
          <p:cNvSpPr>
            <a:spLocks noGrp="1"/>
          </p:cNvSpPr>
          <p:nvPr>
            <p:ph type="body" idx="1"/>
          </p:nvPr>
        </p:nvSpPr>
        <p:spPr>
          <a:xfrm>
            <a:off x="395288" y="1628775"/>
            <a:ext cx="8229600" cy="4525963"/>
          </a:xfrm>
          <a:ln>
            <a:solidFill>
              <a:schemeClr val="accent1"/>
            </a:solidFill>
          </a:ln>
        </p:spPr>
        <p:txBody>
          <a:bodyPr/>
          <a:lstStyle/>
          <a:p>
            <a:pPr>
              <a:buFont typeface="Arial" charset="0"/>
              <a:buNone/>
            </a:pPr>
            <a:r>
              <a:rPr lang="ru-RU" smtClean="0">
                <a:solidFill>
                  <a:schemeClr val="tx1"/>
                </a:solidFill>
                <a:hlinkClick r:id="rId2"/>
              </a:rPr>
              <a:t>Воспоминание Мавлютовой (Громыко) </a:t>
            </a:r>
            <a:r>
              <a:rPr lang="ru-RU" u="sng" smtClean="0">
                <a:solidFill>
                  <a:schemeClr val="tx1"/>
                </a:solidFill>
                <a:hlinkClick r:id="rId2"/>
              </a:rPr>
              <a:t>Валентины Ивановны</a:t>
            </a:r>
            <a:endParaRPr lang="ru-RU" smtClean="0">
              <a:solidFill>
                <a:schemeClr val="tx1"/>
              </a:solidFill>
            </a:endParaRPr>
          </a:p>
          <a:p>
            <a:pPr>
              <a:buFont typeface="Arial" charset="0"/>
              <a:buNone/>
            </a:pPr>
            <a:r>
              <a:rPr lang="ru-RU" u="sng" smtClean="0">
                <a:solidFill>
                  <a:schemeClr val="tx1"/>
                </a:solidFill>
                <a:hlinkClick r:id="rId2"/>
              </a:rPr>
              <a:t>Готфрид Таисии Викторовны </a:t>
            </a:r>
            <a:endParaRPr lang="ru-RU" smtClean="0">
              <a:solidFill>
                <a:schemeClr val="tx1"/>
              </a:solidFill>
            </a:endParaRPr>
          </a:p>
          <a:p>
            <a:pPr>
              <a:buFont typeface="Arial" charset="0"/>
              <a:buNone/>
            </a:pPr>
            <a:r>
              <a:rPr lang="ru-RU" u="sng" smtClean="0">
                <a:solidFill>
                  <a:schemeClr val="tx1"/>
                </a:solidFill>
                <a:hlinkClick r:id="rId2"/>
              </a:rPr>
              <a:t>http://www.obd-memorial.ru/html/info.htm?id=61214468</a:t>
            </a:r>
            <a:endParaRPr lang="ru-RU" smtClean="0">
              <a:solidFill>
                <a:schemeClr val="tx1"/>
              </a:solidFill>
            </a:endParaRPr>
          </a:p>
          <a:p>
            <a:pPr>
              <a:buFont typeface="Arial" charset="0"/>
              <a:buNone/>
            </a:pPr>
            <a:r>
              <a:rPr lang="ru-RU" smtClean="0">
                <a:solidFill>
                  <a:schemeClr val="tx1"/>
                </a:solidFill>
              </a:rPr>
              <a:t>http://www.podvignaroda.ru/</a:t>
            </a:r>
          </a:p>
          <a:p>
            <a:pPr>
              <a:buFont typeface="Arial" charset="0"/>
              <a:buNone/>
            </a:pPr>
            <a:endParaRPr lang="ru-RU" altLang="ru-RU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38950"/>
          </a:xfrm>
        </p:spPr>
        <p:txBody>
          <a:bodyPr/>
          <a:lstStyle/>
          <a:p>
            <a:r>
              <a:rPr lang="ru-RU" sz="3600" b="1" smtClean="0"/>
              <a:t>Цель: </a:t>
            </a:r>
            <a:r>
              <a:rPr lang="ru-RU" sz="3600" smtClean="0"/>
              <a:t>Изучение истории военной летописи моей семьи</a:t>
            </a:r>
            <a:br>
              <a:rPr lang="ru-RU" sz="3600" smtClean="0"/>
            </a:br>
            <a:r>
              <a:rPr lang="ru-RU" sz="3600" b="1" smtClean="0"/>
              <a:t>Задачи</a:t>
            </a:r>
            <a:r>
              <a:rPr lang="ru-RU" sz="3600" smtClean="0"/>
              <a:t>:</a:t>
            </a:r>
          </a:p>
          <a:p>
            <a:r>
              <a:rPr lang="ru-RU" smtClean="0"/>
              <a:t>1.Воссоздать героические будни  моей большой и дружной семьи  во время защиты нашей Родины.</a:t>
            </a:r>
            <a:br>
              <a:rPr lang="ru-RU" smtClean="0"/>
            </a:br>
            <a:r>
              <a:rPr lang="ru-RU" smtClean="0"/>
              <a:t>2.Изучить и определить вклад моих родственников в Победу в Великой Отечественной войне и в развитие края.</a:t>
            </a:r>
            <a:br>
              <a:rPr lang="ru-RU" smtClean="0"/>
            </a:br>
            <a:r>
              <a:rPr lang="ru-RU" smtClean="0"/>
              <a:t>3.Сохранить преемственность поколений, способствовать передаче духовного опыта и нравственных ценностей</a:t>
            </a:r>
          </a:p>
          <a:p>
            <a:r>
              <a:rPr lang="ru-RU" smtClean="0"/>
              <a:t>4. Укрепить семейные связи.</a:t>
            </a:r>
          </a:p>
          <a:p>
            <a:endParaRPr lang="ru-RU" altLang="ru-RU" sz="40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3">
            <a:extLst>
              <a:ext uri="{FF2B5EF4-FFF2-40B4-BE49-F238E27FC236}"/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4375" y="1071563"/>
            <a:ext cx="8229600" cy="3024187"/>
          </a:xfrm>
        </p:spPr>
        <p:txBody>
          <a:bodyPr/>
          <a:lstStyle/>
          <a:p>
            <a:pPr eaLnBrk="1" hangingPunct="1">
              <a:defRPr/>
            </a:pPr>
            <a:endParaRPr lang="ru-RU" dirty="0">
              <a:latin typeface="Arial" charset="0"/>
            </a:endParaRPr>
          </a:p>
          <a:p>
            <a:pPr eaLnBrk="1" hangingPunct="1">
              <a:defRPr/>
            </a:pPr>
            <a:endParaRPr lang="ru-RU" dirty="0">
              <a:latin typeface="Arial" charset="0"/>
            </a:endParaRPr>
          </a:p>
          <a:p>
            <a:pPr eaLnBrk="1" hangingPunct="1">
              <a:defRPr/>
            </a:pPr>
            <a:endParaRPr lang="ru-RU" dirty="0">
              <a:latin typeface="Arial" charset="0"/>
            </a:endParaRPr>
          </a:p>
          <a:p>
            <a:pPr marL="0" indent="0" eaLnBrk="1" hangingPunct="1">
              <a:buFont typeface="Arial" charset="0"/>
              <a:buNone/>
              <a:defRPr/>
            </a:pPr>
            <a:r>
              <a:rPr lang="ru-RU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5123" name="Picture 4" descr="C:\Users\~\Downloads\IMG_042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5524500" cy="4143375"/>
          </a:xfrm>
          <a:noFill/>
        </p:spPr>
      </p:pic>
      <p:pic>
        <p:nvPicPr>
          <p:cNvPr id="5124" name="Рисунок 12" descr="IMG_0592.JPG"/>
          <p:cNvPicPr>
            <a:picLocks noChangeAspect="1"/>
          </p:cNvPicPr>
          <p:nvPr/>
        </p:nvPicPr>
        <p:blipFill>
          <a:blip r:embed="rId3"/>
          <a:srcRect l="-1190" t="22221"/>
          <a:stretch>
            <a:fillRect/>
          </a:stretch>
        </p:blipFill>
        <p:spPr bwMode="auto">
          <a:xfrm>
            <a:off x="3071813" y="3357563"/>
            <a:ext cx="6072187" cy="350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/>
            <a:r>
              <a:rPr lang="ru-RU" altLang="ru-RU" smtClean="0"/>
              <a:t> </a:t>
            </a:r>
            <a:r>
              <a:rPr lang="ru-RU" altLang="ru-RU" smtClean="0">
                <a:latin typeface="Times New Roman" pitchFamily="18" charset="0"/>
                <a:cs typeface="Times New Roman" pitchFamily="18" charset="0"/>
              </a:rPr>
              <a:t>Мой (пра-пра) дедушка</a:t>
            </a:r>
          </a:p>
        </p:txBody>
      </p:sp>
      <p:sp>
        <p:nvSpPr>
          <p:cNvPr id="6147" name="Содержимое 2"/>
          <p:cNvSpPr>
            <a:spLocks noGrp="1"/>
          </p:cNvSpPr>
          <p:nvPr>
            <p:ph idx="1"/>
          </p:nvPr>
        </p:nvSpPr>
        <p:spPr>
          <a:xfrm>
            <a:off x="468313" y="908050"/>
            <a:ext cx="8229600" cy="4525963"/>
          </a:xfrm>
        </p:spPr>
        <p:txBody>
          <a:bodyPr/>
          <a:lstStyle/>
          <a:p>
            <a:pPr marL="0" indent="0" algn="ctr" eaLnBrk="1" hangingPunct="1">
              <a:buFont typeface="Arial" charset="0"/>
              <a:buNone/>
            </a:pPr>
            <a:r>
              <a:rPr lang="ru-RU" altLang="ru-RU" sz="4400" b="1" smtClean="0">
                <a:latin typeface="Times New Roman" pitchFamily="18" charset="0"/>
                <a:cs typeface="Times New Roman" pitchFamily="18" charset="0"/>
              </a:rPr>
              <a:t>Громыко Иван Денисович</a:t>
            </a:r>
            <a:endParaRPr lang="ru-RU" altLang="ru-RU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/>
          <a:srcRect l="11404" t="2397" r="32281" b="71236"/>
          <a:stretch>
            <a:fillRect/>
          </a:stretch>
        </p:blipFill>
        <p:spPr bwMode="auto">
          <a:xfrm>
            <a:off x="1547813" y="1700213"/>
            <a:ext cx="5954712" cy="3951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Содержимое 2"/>
          <p:cNvSpPr>
            <a:spLocks noGrp="1"/>
          </p:cNvSpPr>
          <p:nvPr>
            <p:ph idx="1"/>
          </p:nvPr>
        </p:nvSpPr>
        <p:spPr>
          <a:xfrm>
            <a:off x="0" y="20638"/>
            <a:ext cx="9144000" cy="4525962"/>
          </a:xfrm>
        </p:spPr>
        <p:txBody>
          <a:bodyPr/>
          <a:lstStyle/>
          <a:p>
            <a:pPr marL="0" indent="0" algn="ctr" eaLnBrk="1" hangingPunct="1">
              <a:buFont typeface="Arial" charset="0"/>
              <a:buNone/>
            </a:pPr>
            <a:r>
              <a:rPr lang="ru-RU" altLang="ru-RU" smtClean="0">
                <a:latin typeface="Arial" charset="0"/>
              </a:rPr>
              <a:t>Зимой</a:t>
            </a:r>
            <a:r>
              <a:rPr lang="ru-RU" altLang="ru-RU" smtClean="0"/>
              <a:t> 1942 года ,</a:t>
            </a:r>
            <a:r>
              <a:rPr lang="ru-RU" altLang="ru-RU" sz="2800" smtClean="0">
                <a:latin typeface="Arial" charset="0"/>
              </a:rPr>
              <a:t>в качестве водителя автобуса</a:t>
            </a:r>
            <a:r>
              <a:rPr lang="ru-RU" altLang="ru-RU" smtClean="0">
                <a:latin typeface="Arial" charset="0"/>
              </a:rPr>
              <a:t>,</a:t>
            </a:r>
            <a:r>
              <a:rPr lang="ru-RU" altLang="ru-RU" smtClean="0"/>
              <a:t> по Ладожскому озеру вывозил детей из блокадного Ленинграда. </a:t>
            </a:r>
            <a:r>
              <a:rPr lang="ru-RU" altLang="ru-RU" smtClean="0">
                <a:latin typeface="Arial" charset="0"/>
              </a:rPr>
              <a:t>Данное задание поручалось наиболее опытным водителям. </a:t>
            </a:r>
          </a:p>
          <a:p>
            <a:pPr marL="0" indent="0" eaLnBrk="1" hangingPunct="1"/>
            <a:endParaRPr lang="ru-RU" altLang="ru-RU" sz="2800" smtClean="0"/>
          </a:p>
        </p:txBody>
      </p:sp>
      <p:pic>
        <p:nvPicPr>
          <p:cNvPr id="7171" name="Рисунок 1"/>
          <p:cNvPicPr>
            <a:picLocks noChangeAspect="1" noChangeArrowheads="1"/>
          </p:cNvPicPr>
          <p:nvPr/>
        </p:nvPicPr>
        <p:blipFill>
          <a:blip r:embed="rId2"/>
          <a:srcRect l="4816" t="5940" r="3203" b="3735"/>
          <a:stretch>
            <a:fillRect/>
          </a:stretch>
        </p:blipFill>
        <p:spPr bwMode="auto">
          <a:xfrm>
            <a:off x="1835150" y="2349500"/>
            <a:ext cx="5832475" cy="3671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8195" name="Объект 4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4429125" cy="6858000"/>
          </a:xfrm>
        </p:spPr>
      </p:pic>
      <p:pic>
        <p:nvPicPr>
          <p:cNvPr id="8196" name="Picture 5" descr="https://avatars.mds.yandex.net/get-zen_doc/1781308/pub_5dd25ca0af919452a14afef7_5dd25e7f3e9c2b75e1728679/scale_120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7688" y="0"/>
            <a:ext cx="47863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Содержимое 2"/>
          <p:cNvSpPr>
            <a:spLocks noGrp="1"/>
          </p:cNvSpPr>
          <p:nvPr>
            <p:ph idx="1"/>
          </p:nvPr>
        </p:nvSpPr>
        <p:spPr>
          <a:xfrm>
            <a:off x="0" y="15875"/>
            <a:ext cx="8964613" cy="2951163"/>
          </a:xfrm>
        </p:spPr>
        <p:txBody>
          <a:bodyPr/>
          <a:lstStyle/>
          <a:p>
            <a:pPr marL="0" indent="0" algn="ctr" eaLnBrk="1" hangingPunct="1">
              <a:lnSpc>
                <a:spcPct val="90000"/>
              </a:lnSpc>
              <a:buFont typeface="Arial" charset="0"/>
              <a:buNone/>
            </a:pPr>
            <a:r>
              <a:rPr lang="ru-RU" altLang="ru-RU" smtClean="0">
                <a:cs typeface="Times New Roman" pitchFamily="18" charset="0"/>
              </a:rPr>
              <a:t>08.02.1942  года в  оккупированной фашистами  Белоруссии  у него родилась  дочь -Валентина, о судьбе которой ему ничего не было известно до конца войны, а она до дня освобождения Белоруссии  от фашистов находилась  в партизанском отряде  со своей мамой и бабушкой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7088" y="2708275"/>
            <a:ext cx="7200900" cy="3976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sp>
        <p:nvSpPr>
          <p:cNvPr id="1024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3213100"/>
          </a:xfrm>
        </p:spPr>
        <p:txBody>
          <a:bodyPr/>
          <a:lstStyle/>
          <a:p>
            <a:r>
              <a:rPr lang="ru-RU" altLang="ru-RU" smtClean="0">
                <a:cs typeface="Times New Roman" pitchFamily="18" charset="0"/>
              </a:rPr>
              <a:t>У бабушки Федосии в партизанском отряде также находился старший сын – Иван Громыко, который, со своим другом, по приказу командира отряда, был направлен на задание - в разведку в село Александровка. Отвлекая фашистов, был схвачен  и заживо сожжен в сельском амбаре с жителями села. </a:t>
            </a:r>
            <a:endParaRPr lang="ru-RU" altLang="ru-RU" smtClean="0"/>
          </a:p>
        </p:txBody>
      </p:sp>
      <p:pic>
        <p:nvPicPr>
          <p:cNvPr id="10244" name="Picture 2"/>
          <p:cNvPicPr>
            <a:picLocks noChangeAspect="1" noChangeArrowheads="1"/>
          </p:cNvPicPr>
          <p:nvPr/>
        </p:nvPicPr>
        <p:blipFill>
          <a:blip r:embed="rId2"/>
          <a:srcRect l="-2" t="47723" r="-42725" b="-84085"/>
          <a:stretch>
            <a:fillRect/>
          </a:stretch>
        </p:blipFill>
        <p:spPr bwMode="auto">
          <a:xfrm>
            <a:off x="461963" y="3429000"/>
            <a:ext cx="12096750" cy="936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/>
          </p:cNvSpPr>
          <p:nvPr>
            <p:ph type="title"/>
          </p:nvPr>
        </p:nvSpPr>
        <p:spPr>
          <a:xfrm>
            <a:off x="539750" y="4763"/>
            <a:ext cx="8229600" cy="777875"/>
          </a:xfrm>
        </p:spPr>
        <p:txBody>
          <a:bodyPr/>
          <a:lstStyle/>
          <a:p>
            <a:pPr eaLnBrk="1" hangingPunct="1"/>
            <a:r>
              <a:rPr lang="ru-RU" altLang="ru-RU" smtClean="0">
                <a:latin typeface="Times New Roman" pitchFamily="18" charset="0"/>
                <a:cs typeface="Times New Roman" pitchFamily="18" charset="0"/>
              </a:rPr>
              <a:t>Жизнь после войны</a:t>
            </a:r>
          </a:p>
        </p:txBody>
      </p:sp>
      <p:sp>
        <p:nvSpPr>
          <p:cNvPr id="12291" name="Содержимое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>
          <a:xfrm>
            <a:off x="107950" y="765175"/>
            <a:ext cx="9036050" cy="3313113"/>
          </a:xfrm>
        </p:spPr>
        <p:txBody>
          <a:bodyPr/>
          <a:lstStyle/>
          <a:p>
            <a:pPr marL="0" indent="0" algn="ctr" eaLnBrk="1" hangingPunct="1">
              <a:lnSpc>
                <a:spcPct val="80000"/>
              </a:lnSpc>
              <a:buFont typeface="Arial" charset="0"/>
              <a:buNone/>
              <a:defRPr/>
            </a:pPr>
            <a:r>
              <a:rPr lang="ru-RU" sz="2800" dirty="0">
                <a:cs typeface="Times New Roman" pitchFamily="18" charset="0"/>
              </a:rPr>
              <a:t>Вернулся Иван Денисович с войны осенью 1945 года и был избран председателем колхоза. Был счастлив, его первенец - дочь Валентина и жена были живы и ждали его, жили в землянке, так как  все село было сожжено фашистами. Весной 1946 года мой дед построил деревянный дом, в котором у него родилось еще две дочери.</a:t>
            </a:r>
            <a:endParaRPr lang="ru-RU" sz="2000" dirty="0"/>
          </a:p>
          <a:p>
            <a:pPr eaLnBrk="1" hangingPunct="1">
              <a:lnSpc>
                <a:spcPct val="80000"/>
              </a:lnSpc>
              <a:defRPr/>
            </a:pPr>
            <a:endParaRPr lang="ru-RU" sz="2000" dirty="0">
              <a:latin typeface="Arial" charset="0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ru-RU" sz="2000" dirty="0">
              <a:latin typeface="Arial" charset="0"/>
            </a:endParaRPr>
          </a:p>
          <a:p>
            <a:pPr eaLnBrk="1" hangingPunct="1">
              <a:lnSpc>
                <a:spcPct val="80000"/>
              </a:lnSpc>
              <a:buFont typeface="Arial" charset="0"/>
              <a:buNone/>
              <a:defRPr/>
            </a:pPr>
            <a:endParaRPr lang="ru-RU" sz="2000" dirty="0">
              <a:latin typeface="Arial" charset="0"/>
            </a:endParaRPr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/>
          <a:srcRect l="4884" t="1199" r="9221" b="60571"/>
          <a:stretch>
            <a:fillRect/>
          </a:stretch>
        </p:blipFill>
        <p:spPr bwMode="auto">
          <a:xfrm>
            <a:off x="1403350" y="3175000"/>
            <a:ext cx="5867400" cy="368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S102617476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TS102617476</Template>
  <TotalTime>1481</TotalTime>
  <Words>400</Words>
  <Application>Microsoft Office PowerPoint</Application>
  <PresentationFormat>Экран (4:3)</PresentationFormat>
  <Paragraphs>31</Paragraphs>
  <Slides>20</Slides>
  <Notes>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6" baseType="lpstr">
      <vt:lpstr>Arial</vt:lpstr>
      <vt:lpstr>Century Gothic</vt:lpstr>
      <vt:lpstr>Calibri</vt:lpstr>
      <vt:lpstr>Times New Roman</vt:lpstr>
      <vt:lpstr>Batang</vt:lpstr>
      <vt:lpstr>TS102617476</vt:lpstr>
      <vt:lpstr>Герои моей семьи-герои моей страны</vt:lpstr>
      <vt:lpstr>Слайд 2</vt:lpstr>
      <vt:lpstr>Слайд 3</vt:lpstr>
      <vt:lpstr> Мой (пра-пра) дедушка</vt:lpstr>
      <vt:lpstr>Слайд 5</vt:lpstr>
      <vt:lpstr>Слайд 6</vt:lpstr>
      <vt:lpstr>Слайд 7</vt:lpstr>
      <vt:lpstr>Слайд 8</vt:lpstr>
      <vt:lpstr>Жизнь после войны</vt:lpstr>
      <vt:lpstr>Слайд 10</vt:lpstr>
      <vt:lpstr>Слайд 11</vt:lpstr>
      <vt:lpstr>Слайд 12</vt:lpstr>
      <vt:lpstr>Слайд 13</vt:lpstr>
      <vt:lpstr>Слайд 14</vt:lpstr>
      <vt:lpstr>Романов Борис Матвеевич дядя моей (пра-пра) бабушки</vt:lpstr>
      <vt:lpstr>Готфрид (Мавлютов)  Виктор Яковлевич мой (пра) дедушка</vt:lpstr>
      <vt:lpstr>Слайд 17</vt:lpstr>
      <vt:lpstr>Слайд 18</vt:lpstr>
      <vt:lpstr>Используемые источники</vt:lpstr>
      <vt:lpstr>Слайд 20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Заголовок презентации</dc:title>
  <dc:creator>Admin</dc:creator>
  <cp:lastModifiedBy>user</cp:lastModifiedBy>
  <cp:revision>80</cp:revision>
  <dcterms:created xsi:type="dcterms:W3CDTF">2014-02-22T15:41:25Z</dcterms:created>
  <dcterms:modified xsi:type="dcterms:W3CDTF">2020-05-31T17:27:51Z</dcterms:modified>
  <cp:version/>
</cp:coreProperties>
</file>