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01" r:id="rId1"/>
  </p:sldMasterIdLst>
  <p:notesMasterIdLst>
    <p:notesMasterId r:id="rId25"/>
  </p:notesMasterIdLst>
  <p:sldIdLst>
    <p:sldId id="263" r:id="rId2"/>
    <p:sldId id="267" r:id="rId3"/>
    <p:sldId id="264" r:id="rId4"/>
    <p:sldId id="268" r:id="rId5"/>
    <p:sldId id="262" r:id="rId6"/>
    <p:sldId id="258" r:id="rId7"/>
    <p:sldId id="283" r:id="rId8"/>
    <p:sldId id="285" r:id="rId9"/>
    <p:sldId id="286" r:id="rId10"/>
    <p:sldId id="270" r:id="rId11"/>
    <p:sldId id="271" r:id="rId12"/>
    <p:sldId id="272" r:id="rId13"/>
    <p:sldId id="277" r:id="rId14"/>
    <p:sldId id="278" r:id="rId15"/>
    <p:sldId id="273" r:id="rId16"/>
    <p:sldId id="274" r:id="rId17"/>
    <p:sldId id="275" r:id="rId18"/>
    <p:sldId id="276" r:id="rId19"/>
    <p:sldId id="279" r:id="rId20"/>
    <p:sldId id="280" r:id="rId21"/>
    <p:sldId id="284" r:id="rId22"/>
    <p:sldId id="281" r:id="rId23"/>
    <p:sldId id="282" r:id="rId24"/>
  </p:sldIdLst>
  <p:sldSz cx="14630400" cy="8229600"/>
  <p:notesSz cx="8229600" cy="146304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Wingdings 3" panose="05040102010807070707" pitchFamily="18" charset="2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5F563A2-BA1C-45FE-8D27-E6F1CF616DD9}">
          <p14:sldIdLst/>
        </p14:section>
        <p14:section name="Раздел без заголовка" id="{EB0F4EF3-FC52-436B-A9C3-5FFEEC393820}">
          <p14:sldIdLst>
            <p14:sldId id="263"/>
            <p14:sldId id="267"/>
            <p14:sldId id="264"/>
            <p14:sldId id="268"/>
            <p14:sldId id="262"/>
            <p14:sldId id="258"/>
            <p14:sldId id="283"/>
            <p14:sldId id="285"/>
            <p14:sldId id="286"/>
            <p14:sldId id="270"/>
            <p14:sldId id="271"/>
            <p14:sldId id="272"/>
            <p14:sldId id="277"/>
            <p14:sldId id="278"/>
            <p14:sldId id="273"/>
            <p14:sldId id="274"/>
            <p14:sldId id="275"/>
            <p14:sldId id="276"/>
            <p14:sldId id="279"/>
            <p14:sldId id="280"/>
            <p14:sldId id="284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2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2141" autoAdjust="0"/>
  </p:normalViewPr>
  <p:slideViewPr>
    <p:cSldViewPr snapToGrid="0" snapToObjects="1">
      <p:cViewPr varScale="1">
        <p:scale>
          <a:sx n="86" d="100"/>
          <a:sy n="86" d="100"/>
        </p:scale>
        <p:origin x="9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84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F3B59-C0AA-22C7-1C50-406D0A890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3F84DA-CB1A-3E0F-2EDD-AE283A8FF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C5B99-211A-6711-9828-003E3F326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F90E2-A873-25A5-6F68-8AE2C3F896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9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992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148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149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79355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3343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249079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06296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6530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2071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79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0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19363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6619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1368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924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0663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51017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3509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9674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707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20" r:id="rId17"/>
    <p:sldLayoutId id="2147483821" r:id="rId18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00CEA6-6E57-CFE1-9439-2BC7C051D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77936" y="1824918"/>
            <a:ext cx="11143618" cy="2203197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Фальшивые деньги –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незаконные свидетели истории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CC592A-6F60-1564-E20D-D631E62CF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447" y="72376"/>
            <a:ext cx="13760223" cy="1218542"/>
          </a:xfrm>
        </p:spPr>
        <p:txBody>
          <a:bodyPr/>
          <a:lstStyle/>
          <a:p>
            <a:pPr lvl="1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-</a:t>
            </a:r>
          </a:p>
          <a:p>
            <a:pPr lvl="1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№6 г. Маркс</a:t>
            </a: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8272B-A4CC-F3F6-6554-38086F98BE4D}"/>
              </a:ext>
            </a:extLst>
          </p:cNvPr>
          <p:cNvSpPr txBox="1"/>
          <p:nvPr/>
        </p:nvSpPr>
        <p:spPr>
          <a:xfrm>
            <a:off x="5577839" y="4466864"/>
            <a:ext cx="857683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 выполнила: ученица 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класса МОУ-СОШ №6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г.Маркс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Ибрашова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Данна Эдуардовна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Жиналиева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Ирина Николаевна</a:t>
            </a:r>
          </a:p>
          <a:p>
            <a:pPr algn="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и обществознания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6016C-D1C0-D0CB-DC9B-A163A29953DB}"/>
              </a:ext>
            </a:extLst>
          </p:cNvPr>
          <p:cNvSpPr txBox="1"/>
          <p:nvPr/>
        </p:nvSpPr>
        <p:spPr>
          <a:xfrm>
            <a:off x="4259320" y="7429381"/>
            <a:ext cx="7315200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85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74CCBE-E941-74BD-3409-0E73C8E9D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967" y="1111621"/>
            <a:ext cx="6952132" cy="60063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136C93-D05D-3E17-6DAB-01EE7E49B083}"/>
              </a:ext>
            </a:extLst>
          </p:cNvPr>
          <p:cNvSpPr txBox="1"/>
          <p:nvPr/>
        </p:nvSpPr>
        <p:spPr>
          <a:xfrm>
            <a:off x="6562165" y="375315"/>
            <a:ext cx="8068235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замену физическим наличным деньгам, все чаще приходят электронные средства платежа: банковские карты, мобильные приложения, QR коды и др. </a:t>
            </a:r>
          </a:p>
        </p:txBody>
      </p:sp>
    </p:spTree>
    <p:extLst>
      <p:ext uri="{BB962C8B-B14F-4D97-AF65-F5344CB8AC3E}">
        <p14:creationId xmlns:p14="http://schemas.microsoft.com/office/powerpoint/2010/main" val="381284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3882B6-1E86-272D-8D10-2E6C2089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44" y="0"/>
            <a:ext cx="14670244" cy="822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02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31E3FE-5915-AE65-C4E7-E373559D0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693" y="275502"/>
            <a:ext cx="13319245" cy="842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8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F20C87-6A8B-74AE-41D3-C0845C07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" y="0"/>
            <a:ext cx="6969443" cy="822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E9ED41-4939-FE93-0AA1-DD479A47D541}"/>
              </a:ext>
            </a:extLst>
          </p:cNvPr>
          <p:cNvSpPr txBox="1"/>
          <p:nvPr/>
        </p:nvSpPr>
        <p:spPr>
          <a:xfrm>
            <a:off x="7016816" y="268941"/>
            <a:ext cx="7272926" cy="7571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участковым уполномоченным полиции ОУУ </a:t>
            </a:r>
            <a:r>
              <a:rPr lang="ru-RU" sz="5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ПиПДН</a:t>
            </a:r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ОМВД России по Марксовскому району лейтенантом полиции Филипповой Варварой Владимировной.</a:t>
            </a:r>
          </a:p>
        </p:txBody>
      </p:sp>
    </p:spTree>
    <p:extLst>
      <p:ext uri="{BB962C8B-B14F-4D97-AF65-F5344CB8AC3E}">
        <p14:creationId xmlns:p14="http://schemas.microsoft.com/office/powerpoint/2010/main" val="307142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2535D8-ECD7-D970-2A1E-4F74EB935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86" y="52947"/>
            <a:ext cx="8133785" cy="40618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A9E690-394D-BAB3-B0F1-EE4C457B8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86" y="4114800"/>
            <a:ext cx="8133785" cy="40668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FF4A2-3383-1E29-8848-4702136F7986}"/>
              </a:ext>
            </a:extLst>
          </p:cNvPr>
          <p:cNvSpPr txBox="1"/>
          <p:nvPr/>
        </p:nvSpPr>
        <p:spPr>
          <a:xfrm>
            <a:off x="8766357" y="-35941"/>
            <a:ext cx="5864043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Чаще всего быть обманутым, приходится на граждан </a:t>
            </a:r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 60 лет</a:t>
            </a:r>
            <a:r>
              <a:rPr lang="ru-RU" sz="6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также </a:t>
            </a:r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подростков</a:t>
            </a:r>
            <a:endParaRPr lang="ru-RU" sz="6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510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7A908F1-3654-6E85-CBAA-5E280CA7F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552" y="974767"/>
            <a:ext cx="10076330" cy="7093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2201F7-83FA-01E3-61BA-78B204B21A3D}"/>
              </a:ext>
            </a:extLst>
          </p:cNvPr>
          <p:cNvSpPr txBox="1"/>
          <p:nvPr/>
        </p:nvSpPr>
        <p:spPr>
          <a:xfrm>
            <a:off x="3808366" y="0"/>
            <a:ext cx="70136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СМС - мошенничество </a:t>
            </a:r>
          </a:p>
        </p:txBody>
      </p:sp>
    </p:spTree>
    <p:extLst>
      <p:ext uri="{BB962C8B-B14F-4D97-AF65-F5344CB8AC3E}">
        <p14:creationId xmlns:p14="http://schemas.microsoft.com/office/powerpoint/2010/main" val="3768832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6CCAA5-3190-4B30-C9FF-3D0486F6DE02}"/>
              </a:ext>
            </a:extLst>
          </p:cNvPr>
          <p:cNvSpPr txBox="1"/>
          <p:nvPr/>
        </p:nvSpPr>
        <p:spPr>
          <a:xfrm>
            <a:off x="4034118" y="-125506"/>
            <a:ext cx="76379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СМС - мошенничество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BCD318-8BD7-0FDB-9F5A-9B9CF2F47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1267" y="833060"/>
            <a:ext cx="7810780" cy="73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74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8B47F35-A39F-0A72-72E6-43603FD9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81" y="1021977"/>
            <a:ext cx="11532117" cy="72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6F157C-FABD-0E8E-7AB6-1A552722B511}"/>
              </a:ext>
            </a:extLst>
          </p:cNvPr>
          <p:cNvSpPr txBox="1"/>
          <p:nvPr/>
        </p:nvSpPr>
        <p:spPr>
          <a:xfrm>
            <a:off x="1667435" y="-233082"/>
            <a:ext cx="1091901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Звонки</a:t>
            </a:r>
          </a:p>
        </p:txBody>
      </p:sp>
    </p:spTree>
    <p:extLst>
      <p:ext uri="{BB962C8B-B14F-4D97-AF65-F5344CB8AC3E}">
        <p14:creationId xmlns:p14="http://schemas.microsoft.com/office/powerpoint/2010/main" val="1974866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C16211-9692-9C56-5F6F-F79185E0BA36}"/>
              </a:ext>
            </a:extLst>
          </p:cNvPr>
          <p:cNvSpPr txBox="1"/>
          <p:nvPr/>
        </p:nvSpPr>
        <p:spPr>
          <a:xfrm>
            <a:off x="6710871" y="375315"/>
            <a:ext cx="7761909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Возбуждение уголовного дела по статье 159 УК РФ «Мошенничество»</a:t>
            </a:r>
          </a:p>
          <a:p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минимальной суммы ущерба – 5000 тыс. рублей</a:t>
            </a:r>
            <a:r>
              <a:rPr lang="ru-RU" sz="60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8A738-4B7C-BE93-2C19-AB4E4B76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20" y="1152615"/>
            <a:ext cx="6173112" cy="625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07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039B75-D5F8-E787-EA49-7EC648C2E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3" y="0"/>
            <a:ext cx="7270377" cy="8229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F5A53C-73AB-489D-C4FE-0BD79878B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129" y="0"/>
            <a:ext cx="729727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3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D01DEB9A-D9AB-6225-9EF2-AFD40F3E2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00" y="27998"/>
            <a:ext cx="9144000" cy="800695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9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</a:p>
          <a:p>
            <a:r>
              <a:rPr lang="ru-RU" sz="8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люди часто попадаются на мошеннические схемы.</a:t>
            </a:r>
            <a:endParaRPr lang="ru-RU" sz="8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D9920-DCB0-E55F-631E-4BEFAFF48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31576"/>
            <a:ext cx="5486399" cy="545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8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C5C51D-076C-7594-D87A-4E8CEF9AD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91" y="2402051"/>
            <a:ext cx="6920753" cy="5190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3AA94-82C9-423D-E6E6-1156DD141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2613" y="1416423"/>
            <a:ext cx="4840939" cy="64545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E4F535-4FAA-2638-F4B4-13ABD79475A2}"/>
              </a:ext>
            </a:extLst>
          </p:cNvPr>
          <p:cNvSpPr txBox="1"/>
          <p:nvPr/>
        </p:nvSpPr>
        <p:spPr>
          <a:xfrm>
            <a:off x="546848" y="0"/>
            <a:ext cx="1408355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 жителями г. Маркс о видах мошенничества </a:t>
            </a:r>
          </a:p>
        </p:txBody>
      </p:sp>
    </p:spTree>
    <p:extLst>
      <p:ext uri="{BB962C8B-B14F-4D97-AF65-F5344CB8AC3E}">
        <p14:creationId xmlns:p14="http://schemas.microsoft.com/office/powerpoint/2010/main" val="2129914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A512FE1-7814-B8E5-5B23-EFA8AB45D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4" y="249591"/>
            <a:ext cx="6393644" cy="77304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67AB08-276F-3E94-2128-64D2949E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152" y="323751"/>
            <a:ext cx="5540189" cy="738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141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5C6185-5214-2A6B-9626-999A17CD8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8314"/>
            <a:ext cx="14630400" cy="854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7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5884A-77B8-E378-26F6-F3A3B5580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8936"/>
            <a:ext cx="14820900" cy="1111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684CA7A9-94A7-986B-A5E5-88CED5076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06354" y="286872"/>
            <a:ext cx="8337176" cy="758414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1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algn="ctr"/>
            <a:r>
              <a:rPr lang="ru-RU" sz="1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и исследование основных способов защиты от мошенничества.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E69CB0-7806-63AB-739C-BB34456D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087"/>
            <a:ext cx="609600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07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421E77C0-829C-8365-3FA1-8FA7F05EC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68941" y="0"/>
            <a:ext cx="14899341" cy="8892988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ru-RU" sz="20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00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1.Изучить историю фальшивомонетчества</a:t>
            </a:r>
          </a:p>
          <a:p>
            <a:pPr algn="ctr"/>
            <a:r>
              <a:rPr lang="ru-RU" sz="1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2.Озанокомиться с основными видами мошенничества</a:t>
            </a:r>
          </a:p>
          <a:p>
            <a:pPr algn="ctr"/>
            <a:r>
              <a:rPr lang="ru-RU" sz="1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3.Подготовить буклет - рекомендацию к противодействию мошенничества. </a:t>
            </a:r>
          </a:p>
          <a:p>
            <a:pPr algn="ctr"/>
            <a:r>
              <a:rPr lang="ru-RU" sz="1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4.Ознакомить наиболее ведомые и подверженные лица с мошенничеством.</a:t>
            </a:r>
          </a:p>
          <a:p>
            <a:pPr algn="ctr"/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24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DDD70FB-492A-A336-7812-B37F260A4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2487B09B-936B-545D-CFDA-A97222D1D93D}"/>
              </a:ext>
            </a:extLst>
          </p:cNvPr>
          <p:cNvSpPr/>
          <p:nvPr/>
        </p:nvSpPr>
        <p:spPr>
          <a:xfrm>
            <a:off x="6770790" y="486153"/>
            <a:ext cx="7422777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endParaRPr lang="ru-RU" sz="48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BD3ECE46-C3B1-6F73-3728-CF2EF005540C}"/>
              </a:ext>
            </a:extLst>
          </p:cNvPr>
          <p:cNvSpPr/>
          <p:nvPr/>
        </p:nvSpPr>
        <p:spPr>
          <a:xfrm>
            <a:off x="5954520" y="1918916"/>
            <a:ext cx="8296442" cy="5378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5400" dirty="0">
                <a:latin typeface="Times New Roman" panose="02020603050405020304" pitchFamily="18" charset="0"/>
                <a:ea typeface="Raleway" pitchFamily="34" charset="-122"/>
                <a:cs typeface="Times New Roman" panose="02020603050405020304" pitchFamily="18" charset="0"/>
              </a:rPr>
              <a:t> </a:t>
            </a:r>
            <a:endParaRPr lang="ru-RU" sz="5400" dirty="0"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3100"/>
              </a:lnSpc>
              <a:buNone/>
            </a:pPr>
            <a:endParaRPr lang="ru-RU" sz="5400" dirty="0"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3100"/>
              </a:lnSpc>
              <a:buNone/>
            </a:pPr>
            <a:endParaRPr lang="ru-RU" sz="4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FF021-8D40-20AC-7FDD-5D660B2BE04D}"/>
              </a:ext>
            </a:extLst>
          </p:cNvPr>
          <p:cNvSpPr txBox="1"/>
          <p:nvPr/>
        </p:nvSpPr>
        <p:spPr>
          <a:xfrm>
            <a:off x="7315200" y="744646"/>
            <a:ext cx="742277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Мошенничество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хищение чужого имущества или приобретение права на чужое имущество путём обмана или злоупотребления доверием.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1E4929-A5A7-D17C-C44B-1F55A28E9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" y="1528678"/>
            <a:ext cx="6884893" cy="45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3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10495" y="322729"/>
            <a:ext cx="7919905" cy="32420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751249" y="1129553"/>
            <a:ext cx="7489599" cy="8157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endParaRPr lang="ru-RU" sz="5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Raleway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C55802-C03E-98A1-CECD-0B4D89027939}"/>
              </a:ext>
            </a:extLst>
          </p:cNvPr>
          <p:cNvSpPr txBox="1"/>
          <p:nvPr/>
        </p:nvSpPr>
        <p:spPr>
          <a:xfrm>
            <a:off x="6868615" y="761436"/>
            <a:ext cx="772512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Фальшивомонетчество 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изготовление, хранение, перевозка с целью сбыта или сбыт поддельных денежных знаков (монет, банкнот и т. д.) либо ценных бумаг.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E45980-DA0D-55CB-956C-626D9FC7A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76" y="1129553"/>
            <a:ext cx="6361697" cy="506550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DCFCF-B654-032C-9D49-4EF6595FD6B3}"/>
              </a:ext>
            </a:extLst>
          </p:cNvPr>
          <p:cNvSpPr txBox="1"/>
          <p:nvPr/>
        </p:nvSpPr>
        <p:spPr>
          <a:xfrm>
            <a:off x="5002307" y="10447"/>
            <a:ext cx="96280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«денежный вор» на Руси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11C266-471A-EA14-7678-C12AC10AA012}"/>
              </a:ext>
            </a:extLst>
          </p:cNvPr>
          <p:cNvSpPr txBox="1"/>
          <p:nvPr/>
        </p:nvSpPr>
        <p:spPr>
          <a:xfrm>
            <a:off x="5002305" y="1674447"/>
            <a:ext cx="9628095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 Жеребец лил слитки из менее качественного серебра, чем требовалось.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Изобличён в 1447 году. 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Приговорён к смертной казни.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F32B86-3563-B7D2-19BA-54308C0F9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90" t="45988" r="52926" b="7189"/>
          <a:stretch/>
        </p:blipFill>
        <p:spPr>
          <a:xfrm>
            <a:off x="484093" y="254917"/>
            <a:ext cx="4303059" cy="39521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8D27FE-944E-884B-EF32-2F7E8957FB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273" t="47027" r="18282" b="7330"/>
          <a:stretch/>
        </p:blipFill>
        <p:spPr>
          <a:xfrm>
            <a:off x="484093" y="4207062"/>
            <a:ext cx="4303059" cy="37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03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8B675-15B9-735C-0DE4-7DAA78F0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557" y="350198"/>
            <a:ext cx="7120647" cy="2704290"/>
          </a:xfrm>
        </p:spPr>
        <p:txBody>
          <a:bodyPr>
            <a:noAutofit/>
          </a:bodyPr>
          <a:lstStyle/>
          <a:p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  <a:b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Баранов </a:t>
            </a:r>
            <a:b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(27 апр. 1941г. – </a:t>
            </a:r>
            <a:r>
              <a:rPr lang="en-US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2016г.)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CAAD97-9BC7-7791-6CDF-711AAEA1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59" y="1245141"/>
            <a:ext cx="6828601" cy="48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20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2CA208-1EC3-998D-D24B-9E7277AB7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06" y="847725"/>
            <a:ext cx="8732196" cy="6534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BE42CE-8897-A8A1-27BD-F7D33C4776B6}"/>
              </a:ext>
            </a:extLst>
          </p:cNvPr>
          <p:cNvSpPr txBox="1"/>
          <p:nvPr/>
        </p:nvSpPr>
        <p:spPr>
          <a:xfrm>
            <a:off x="8968902" y="2237361"/>
            <a:ext cx="58949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Пресс</a:t>
            </a:r>
          </a:p>
          <a:p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изготовленный </a:t>
            </a:r>
            <a:r>
              <a:rPr lang="ru-RU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В.И.Барановым</a:t>
            </a: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123556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1250</TotalTime>
  <Words>298</Words>
  <Application>Microsoft Office PowerPoint</Application>
  <PresentationFormat>Произвольный</PresentationFormat>
  <Paragraphs>38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Wingdings 3</vt:lpstr>
      <vt:lpstr>Times New Roman</vt:lpstr>
      <vt:lpstr>Century Gothic</vt:lpstr>
      <vt:lpstr>Легкий дым</vt:lpstr>
      <vt:lpstr>Фальшивые деньги – незаконные свидетели истории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Виктор  Иванович Баранов  (27 апр. 1941г. –  2016г.)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Ольга</cp:lastModifiedBy>
  <cp:revision>17</cp:revision>
  <dcterms:created xsi:type="dcterms:W3CDTF">2025-03-05T19:13:32Z</dcterms:created>
  <dcterms:modified xsi:type="dcterms:W3CDTF">2025-07-25T07:19:30Z</dcterms:modified>
</cp:coreProperties>
</file>