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5" r:id="rId8"/>
    <p:sldId id="260" r:id="rId9"/>
    <p:sldId id="261" r:id="rId10"/>
    <p:sldId id="262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rogermany.ru/strana/istoriya-i-tradiczii/novyj-god-v-germanii/" TargetMode="External"/><Relationship Id="rId3" Type="http://schemas.openxmlformats.org/officeDocument/2006/relationships/hyperlink" Target="https://ds04.infourok.ru/uploads/ex/062e/000fd125-eb2a9dfe/img11.jpg" TargetMode="External"/><Relationship Id="rId7" Type="http://schemas.openxmlformats.org/officeDocument/2006/relationships/hyperlink" Target="https://progermany.ru/wp-content/uploads/2020/11/gadanie-na-svince-v-germanii-5a4b94b207542.jpg" TargetMode="External"/><Relationship Id="rId2" Type="http://schemas.openxmlformats.org/officeDocument/2006/relationships/hyperlink" Target="https://richwenews.com/images/rozhdestvenskie_yarmarki_v_germanii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plate.ru/images/article/thumb/715-0/2020/03/kogda-i-kak-prazdnuyut-novyj-god-v-germanii-24.jpg" TargetMode="External"/><Relationship Id="rId5" Type="http://schemas.openxmlformats.org/officeDocument/2006/relationships/hyperlink" Target="https://sveterra.ru/upload/iblock/cd8/cd8aff02143868871d4dc88619397508.jpg" TargetMode="External"/><Relationship Id="rId4" Type="http://schemas.openxmlformats.org/officeDocument/2006/relationships/hyperlink" Target="https://i.pinimg.com/736x/79/8f/75/798f752d8585b4df0878c272e71a9c7f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plate.ru/images/article/orig/2020/03/kogda-i-kak-prazdnuyut-novyj-god-v-germanii-22.jpg" TargetMode="External"/><Relationship Id="rId2" Type="http://schemas.openxmlformats.org/officeDocument/2006/relationships/hyperlink" Target="https://sveterra.ru/upload/iblock/cd8/cd8aff02143868871d4dc88619397508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germany.ru/wp-content/uploads/2020/11/gadanie-na-svince-v-germanii-5a4b94b20754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30932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    </a:t>
            </a:r>
            <a:r>
              <a:rPr lang="ru-RU" sz="4900" dirty="0" smtClean="0">
                <a:latin typeface="+mn-lt"/>
              </a:rPr>
              <a:t>НОВЫЙ </a:t>
            </a:r>
            <a:r>
              <a:rPr lang="ru-RU" sz="4900" dirty="0">
                <a:latin typeface="+mn-lt"/>
              </a:rPr>
              <a:t>ГОД </a:t>
            </a:r>
            <a:r>
              <a:rPr lang="ru-RU" sz="4900" dirty="0" smtClean="0">
                <a:latin typeface="+mn-lt"/>
              </a:rPr>
              <a:t>В</a:t>
            </a:r>
            <a:br>
              <a:rPr lang="ru-RU" sz="4900" dirty="0" smtClean="0">
                <a:latin typeface="+mn-lt"/>
              </a:rPr>
            </a:br>
            <a:r>
              <a:rPr lang="ru-RU" sz="4900" dirty="0" smtClean="0">
                <a:latin typeface="+mn-lt"/>
              </a:rPr>
              <a:t>Германии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                           </a:t>
            </a:r>
            <a:r>
              <a:rPr lang="ru-RU" sz="2800" dirty="0" smtClean="0"/>
              <a:t>Проект выполнила: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Александрова Марина,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ученица 8 класса.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Руководитель: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</a:t>
            </a:r>
            <a:r>
              <a:rPr lang="ru-RU" sz="2800" dirty="0" err="1" smtClean="0"/>
              <a:t>Полковниченко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Зинаида Викторовна,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учитель немецкого языка   </a:t>
            </a:r>
            <a:r>
              <a:rPr lang="ru-RU" sz="4800" dirty="0" smtClean="0"/>
              <a:t>        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1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atang" pitchFamily="18" charset="-127"/>
                <a:ea typeface="Batang" pitchFamily="18" charset="-127"/>
              </a:rPr>
              <a:t>МБОУ «СОШ № 2  имени В.Д. Ревякина р.п.     Самойловка»</a:t>
            </a:r>
          </a:p>
        </p:txBody>
      </p:sp>
      <p:sp>
        <p:nvSpPr>
          <p:cNvPr id="11266" name="AutoShape 2" descr="https://richwenews.com/images/rozhdestvenskie_yarmarki_v_germanii10.jpg"/>
          <p:cNvSpPr>
            <a:spLocks noGrp="1" noChangeAspect="1" noChangeArrowheads="1"/>
          </p:cNvSpPr>
          <p:nvPr>
            <p:ph type="subTitle" idx="1"/>
          </p:nvPr>
        </p:nvSpPr>
        <p:spPr bwMode="auto">
          <a:xfrm flipV="1">
            <a:off x="0" y="6857999"/>
            <a:ext cx="9144000" cy="457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268" name="AutoShape 4" descr="https://richwenews.com/images/rozhdestvenskie_yarmarki_v_germanii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9" name="Picture 5" descr="C:\Users\Microlab\Desktop\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3048000" cy="2286000"/>
          </a:xfrm>
          <a:prstGeom prst="rect">
            <a:avLst/>
          </a:prstGeom>
          <a:noFill/>
        </p:spPr>
      </p:pic>
      <p:pic>
        <p:nvPicPr>
          <p:cNvPr id="10" name="Picture 2" descr="https://ds04.infourok.ru/uploads/ex/062e/000fd125-eb2a9dfe/img11.jpg"/>
          <p:cNvPicPr>
            <a:picLocks noChangeAspect="1" noChangeArrowheads="1"/>
          </p:cNvPicPr>
          <p:nvPr/>
        </p:nvPicPr>
        <p:blipFill>
          <a:blip r:embed="rId3" cstate="print"/>
          <a:srcRect l="58662" t="47249" r="9051" b="2351"/>
          <a:stretch>
            <a:fillRect/>
          </a:stretch>
        </p:blipFill>
        <p:spPr bwMode="auto">
          <a:xfrm>
            <a:off x="6732240" y="404664"/>
            <a:ext cx="2091000" cy="24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3eo1b62d51bo0n7h6m678ho02n19md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941168"/>
            <a:ext cx="2171865" cy="2124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3717032"/>
            <a:ext cx="7992888" cy="231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А еще в Новогоднюю ночь немцы гадают на свинце. Небольшой кусочек расплавляют под пламенем свечи и выливают в чашку с водой. По образовавшимся узорам стараются понять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что сулит наступающий </a:t>
            </a:r>
            <a:r>
              <a:rPr lang="ru-RU" sz="2800" b="1" dirty="0" smtClean="0"/>
              <a:t>год.</a:t>
            </a:r>
            <a:endParaRPr lang="ru-RU" sz="2800" b="1" dirty="0"/>
          </a:p>
        </p:txBody>
      </p:sp>
      <p:sp>
        <p:nvSpPr>
          <p:cNvPr id="2052" name="AutoShape 4" descr="http://progermany.ru/wp-content/uploads/2020/11/gadanie-na-svince-v-germanii-5a4b94b2075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progermany.ru/wp-content/uploads/2020/11/gadanie-na-svince-v-germanii-5a4b94b2075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gadanie-na-svince-v-germanii-5a4b94b207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548680"/>
            <a:ext cx="3996847" cy="31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 - ресурсы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80728"/>
            <a:ext cx="7992888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Слайд </a:t>
            </a:r>
            <a:r>
              <a:rPr lang="ru-RU" sz="2000" b="1" dirty="0" smtClean="0"/>
              <a:t>1 -</a:t>
            </a:r>
            <a:r>
              <a:rPr lang="de-DE" sz="2000" b="1" dirty="0" smtClean="0"/>
              <a:t> </a:t>
            </a:r>
            <a:r>
              <a:rPr lang="de-DE" sz="2000" b="1" dirty="0" smtClean="0">
                <a:hlinkClick r:id="rId2"/>
              </a:rPr>
              <a:t>https://richwenews.com/images/rozhdestvenskie_yarmarki_v_germanii10.jpg</a:t>
            </a:r>
            <a:r>
              <a:rPr lang="ru-RU" sz="2000" b="1" dirty="0" smtClean="0"/>
              <a:t>,</a:t>
            </a:r>
          </a:p>
          <a:p>
            <a:r>
              <a:rPr lang="de-DE" sz="2000" b="1" dirty="0" smtClean="0">
                <a:hlinkClick r:id="rId3"/>
              </a:rPr>
              <a:t>https://ds04.infourok.ru/uploads/ex/062e/000fd125-eb2a9dfe/img11.jpg</a:t>
            </a:r>
            <a:endParaRPr lang="ru-RU" sz="2000" b="1" dirty="0" smtClean="0"/>
          </a:p>
          <a:p>
            <a:r>
              <a:rPr lang="ru-RU" sz="2000" b="1" dirty="0" smtClean="0"/>
              <a:t>Слайд - </a:t>
            </a:r>
            <a:r>
              <a:rPr lang="de-DE" sz="2000" b="1" dirty="0" smtClean="0">
                <a:hlinkClick r:id="rId4"/>
              </a:rPr>
              <a:t>https://i.pinimg.com/736x/79/8f/75/798f752d8585b4df0878c272e71a9c7f.jpg</a:t>
            </a:r>
            <a:endParaRPr lang="ru-RU" sz="2000" b="1" dirty="0" smtClean="0"/>
          </a:p>
          <a:p>
            <a:r>
              <a:rPr lang="ru-RU" sz="2000" b="1" dirty="0" smtClean="0"/>
              <a:t>Слайд 3 - </a:t>
            </a:r>
            <a:r>
              <a:rPr lang="de-DE" sz="2000" b="1" dirty="0" smtClean="0">
                <a:hlinkClick r:id="rId5"/>
              </a:rPr>
              <a:t>https://sveterra.ru/upload/iblock/cd8/cd8aff02143868871d4dc88619397508.jpg</a:t>
            </a:r>
            <a:endParaRPr lang="ru-RU" sz="2000" b="1" dirty="0" smtClean="0"/>
          </a:p>
          <a:p>
            <a:r>
              <a:rPr lang="ru-RU" sz="2000" b="1" dirty="0" smtClean="0"/>
              <a:t>Слайд 5 - </a:t>
            </a:r>
            <a:r>
              <a:rPr lang="de-DE" sz="2000" b="1" dirty="0" smtClean="0">
                <a:hlinkClick r:id="rId6"/>
              </a:rPr>
              <a:t>https://vplate.ru/images/article/thumb/715-0/2020/03/kogda-i-kak-prazdnuyut-novyj-god-v-germanii-24.jpg</a:t>
            </a:r>
            <a:endParaRPr lang="ru-RU" sz="2000" b="1" dirty="0" smtClean="0"/>
          </a:p>
          <a:p>
            <a:r>
              <a:rPr lang="ru-RU" sz="2000" b="1" dirty="0" smtClean="0"/>
              <a:t>Слайд </a:t>
            </a:r>
            <a:r>
              <a:rPr lang="de-DE" sz="2000" b="1" dirty="0" smtClean="0"/>
              <a:t>10</a:t>
            </a:r>
            <a:r>
              <a:rPr lang="ru-RU" sz="2000" b="1" dirty="0" smtClean="0"/>
              <a:t> - </a:t>
            </a:r>
            <a:r>
              <a:rPr lang="de-DE" sz="2000" b="1" dirty="0" smtClean="0">
                <a:hlinkClick r:id="rId7"/>
              </a:rPr>
              <a:t>https://progermany.ru/wp-content/uploads/2020/11/gadanie-na-svince-v-germanii-5a4b94b207542.jpg</a:t>
            </a:r>
            <a:endParaRPr lang="ru-RU" sz="2000" b="1" dirty="0" smtClean="0"/>
          </a:p>
          <a:p>
            <a:r>
              <a:rPr lang="de-DE" sz="2000" b="1" dirty="0" smtClean="0"/>
              <a:t> </a:t>
            </a:r>
            <a:r>
              <a:rPr lang="ru-RU" sz="2000" b="1" dirty="0" smtClean="0"/>
              <a:t>Информация взята с сайта –</a:t>
            </a:r>
            <a:r>
              <a:rPr lang="en-US" sz="2000" b="1" dirty="0" smtClean="0"/>
              <a:t> </a:t>
            </a:r>
            <a:r>
              <a:rPr lang="de-DE" sz="2000" b="1" dirty="0" err="1" smtClean="0">
                <a:hlinkClick r:id="rId8"/>
              </a:rPr>
              <a:t>progermany.ru</a:t>
            </a:r>
            <a:r>
              <a:rPr lang="de-DE" sz="2000" dirty="0" err="1" smtClean="0">
                <a:hlinkClick r:id="rId8"/>
              </a:rPr>
              <a:t>›strana</a:t>
            </a:r>
            <a:r>
              <a:rPr lang="de-DE" sz="2000" dirty="0" smtClean="0">
                <a:hlinkClick r:id="rId8"/>
              </a:rPr>
              <a:t>…i…</a:t>
            </a:r>
            <a:r>
              <a:rPr lang="de-DE" sz="2000" dirty="0" err="1" smtClean="0">
                <a:hlinkClick r:id="rId8"/>
              </a:rPr>
              <a:t>novyj</a:t>
            </a:r>
            <a:r>
              <a:rPr lang="de-DE" sz="2000" dirty="0" smtClean="0">
                <a:hlinkClick r:id="rId8"/>
              </a:rPr>
              <a:t>-</a:t>
            </a:r>
            <a:r>
              <a:rPr lang="de-DE" sz="2000" dirty="0" err="1" smtClean="0">
                <a:hlinkClick r:id="rId8"/>
              </a:rPr>
              <a:t>god</a:t>
            </a:r>
            <a:r>
              <a:rPr lang="de-DE" sz="2000" dirty="0" smtClean="0">
                <a:hlinkClick r:id="rId8"/>
              </a:rPr>
              <a:t>-v-</a:t>
            </a:r>
            <a:r>
              <a:rPr lang="de-DE" sz="2000" dirty="0" err="1" smtClean="0">
                <a:hlinkClick r:id="rId8"/>
              </a:rPr>
              <a:t>germanii</a:t>
            </a:r>
            <a:r>
              <a:rPr lang="de-DE" sz="2000" dirty="0" smtClean="0">
                <a:hlinkClick r:id="rId8"/>
              </a:rPr>
              <a:t>/</a:t>
            </a:r>
            <a:endParaRPr lang="de-DE" sz="2000" dirty="0" smtClean="0"/>
          </a:p>
          <a:p>
            <a:r>
              <a:rPr lang="de-DE" sz="2800" dirty="0" smtClean="0"/>
              <a:t/>
            </a:r>
            <a:br>
              <a:rPr lang="de-DE" sz="2800" dirty="0" smtClean="0"/>
            </a:br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 - ресурсы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980728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484784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Слайд 6  - </a:t>
            </a:r>
            <a:r>
              <a:rPr lang="de-DE" dirty="0" smtClean="0">
                <a:hlinkClick r:id="rId2"/>
              </a:rPr>
              <a:t>https://sveterra.ru/upload/iblock/cd8/cd8aff02143868871d4dc88619397508.jpg</a:t>
            </a:r>
            <a:endParaRPr lang="ru-RU" dirty="0" smtClean="0"/>
          </a:p>
          <a:p>
            <a:r>
              <a:rPr lang="ru-RU" dirty="0" smtClean="0"/>
              <a:t>Слайд 7 - </a:t>
            </a:r>
            <a:r>
              <a:rPr lang="de-DE" dirty="0" smtClean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vplate.ru/images/article/orig/2020/03/kogda-i-kak-prazdnuyut-novyj-god-v-germanii-22.jpg</a:t>
            </a:r>
            <a:endParaRPr lang="ru-RU" dirty="0" smtClean="0"/>
          </a:p>
          <a:p>
            <a:r>
              <a:rPr lang="ru-RU" dirty="0" smtClean="0"/>
              <a:t>Слайд 10 - </a:t>
            </a:r>
            <a:r>
              <a:rPr lang="de-DE" dirty="0" smtClean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progermany.ru/wp-content/uploads/2020/11/gadanie-na-svince-v-germanii-5a4b94b207542.jpg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5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936103"/>
          </a:xfrm>
        </p:spPr>
        <p:txBody>
          <a:bodyPr/>
          <a:lstStyle/>
          <a:p>
            <a:r>
              <a:rPr lang="ru-RU" dirty="0" smtClean="0"/>
              <a:t>Цели и задачи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u="sng" dirty="0" smtClean="0">
                <a:solidFill>
                  <a:schemeClr val="tx1"/>
                </a:solidFill>
              </a:rPr>
              <a:t>Цель: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познакомиться с особенностями и традициями празднования Нового года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Германии.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u="sng" dirty="0" smtClean="0">
                <a:solidFill>
                  <a:schemeClr val="tx1"/>
                </a:solidFill>
              </a:rPr>
              <a:t>Задачи</a:t>
            </a:r>
            <a:r>
              <a:rPr lang="ru-RU" b="1" u="sng" dirty="0" smtClean="0">
                <a:solidFill>
                  <a:schemeClr val="tx1"/>
                </a:solidFill>
              </a:rPr>
              <a:t>: </a:t>
            </a: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. Исследовать традиции и обычаи празднования Нового года  в Германии.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2.Показать </a:t>
            </a:r>
            <a:r>
              <a:rPr lang="ru-RU" dirty="0" smtClean="0">
                <a:solidFill>
                  <a:schemeClr val="tx1"/>
                </a:solidFill>
              </a:rPr>
              <a:t>своеобразие культуры </a:t>
            </a:r>
            <a:r>
              <a:rPr lang="ru-RU" dirty="0" smtClean="0">
                <a:solidFill>
                  <a:schemeClr val="tx1"/>
                </a:solidFill>
              </a:rPr>
              <a:t>Германии.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.  Представить результаты работы в виде презентации и познакомить с данным материалом одноклассников.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9914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88640"/>
            <a:ext cx="4080000" cy="306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42900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Как и </a:t>
            </a:r>
            <a:r>
              <a:rPr lang="ru-RU" sz="2800" b="1" dirty="0"/>
              <a:t>в России, Новый год в Германии отмечают в ночь с 31 декабря на 1 января. Его часто называют </a:t>
            </a:r>
            <a:r>
              <a:rPr lang="ru-RU" sz="2800" b="1" dirty="0" err="1"/>
              <a:t>Сильвестр</a:t>
            </a:r>
            <a:r>
              <a:rPr lang="ru-RU" sz="2800" b="1" dirty="0"/>
              <a:t> в честь святого, который умер 31 декабря 335 г. Монах был знаменит тем, что победил грозного Левиафана, который хотел уничтожить мир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115616" y="3356992"/>
            <a:ext cx="7571184" cy="2769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   Праздновать Новый год начинают с вечера. Апогей торжества приходится на полночь. Гуляния продолжаются до утра. Развлекательная программа на Новый год очень насыщенная, особенно в крупных городах.</a:t>
            </a:r>
            <a:endParaRPr lang="ru-RU" sz="2800" b="1" dirty="0"/>
          </a:p>
        </p:txBody>
      </p:sp>
      <p:sp>
        <p:nvSpPr>
          <p:cNvPr id="8196" name="AutoShape 4" descr="https://www.visitberlin.de/system/files/styles/visitberlin_teaser_search_visitberlin_mobile_1x/private/image/weihnachtsmarkt_gendarmenmarkt_09_c_Scholvien_DL_PPT_0.jpg?h=e5aec6c8&amp;itok=7qt5_bB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www.visitberlin.de/system/files/styles/visitberlin_teaser_search_visitberlin_mobile_1x/private/image/weihnachtsmarkt_gendarmenmarkt_09_c_Scholvien_DL_PPT_0.jpg?h=e5aec6c8&amp;itok=7qt5_bB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www.visitberlin.de/system/files/styles/visitberlin_teaser_search_visitberlin_mobile_1x/private/image/weihnachtsmarkt_gendarmenmarkt_09_c_Scholvien_DL_PPT_0.jpg?h=e5aec6c8&amp;itok=7qt5_bB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3" name="Picture 11" descr="https://i.pinimg.com/736x/79/8f/75/798f752d8585b4df0878c272e71a9c7f.jpg"/>
          <p:cNvPicPr>
            <a:picLocks noChangeAspect="1" noChangeArrowheads="1"/>
          </p:cNvPicPr>
          <p:nvPr/>
        </p:nvPicPr>
        <p:blipFill>
          <a:blip r:embed="rId2" cstate="print"/>
          <a:srcRect t="17302"/>
          <a:stretch>
            <a:fillRect/>
          </a:stretch>
        </p:blipFill>
        <p:spPr bwMode="auto">
          <a:xfrm>
            <a:off x="2915816" y="332656"/>
            <a:ext cx="2743481" cy="30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0"/>
            <a:ext cx="6228184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  </a:t>
            </a:r>
          </a:p>
          <a:p>
            <a:pPr>
              <a:buNone/>
            </a:pPr>
            <a:r>
              <a:rPr lang="ru-RU" sz="2800" b="1" dirty="0" smtClean="0"/>
              <a:t>    После </a:t>
            </a:r>
            <a:r>
              <a:rPr lang="ru-RU" sz="2800" b="1" dirty="0"/>
              <a:t>полуночи молодежь </a:t>
            </a:r>
            <a:r>
              <a:rPr lang="ru-RU" sz="2800" b="1" dirty="0" smtClean="0"/>
              <a:t>перемещается </a:t>
            </a:r>
            <a:r>
              <a:rPr lang="ru-RU" sz="2800" b="1" dirty="0"/>
              <a:t>в ночные клубы, где веселится до утра. Многие выбираются в ресторан, заранее бронируя на новогоднюю ночь столик. Популярностью у старшего поколения пользуются концерты, спектакли, новогодние балы. Кто-то предпочитает остаться дома и провести время за праздничным столом или у телевизора, по которому транслируют развлекательные программы.</a:t>
            </a:r>
          </a:p>
        </p:txBody>
      </p:sp>
      <p:sp>
        <p:nvSpPr>
          <p:cNvPr id="7172" name="AutoShape 4" descr="https://fsd.multiurok.ru/html/2017/02/09/s_589c1e4667663/img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s://vplate.ru/images/article/thumb/715-0/2020/03/kogda-i-kak-prazdnuyut-novyj-god-v-germanii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93096"/>
            <a:ext cx="3169485" cy="23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852936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Немцы очень трепетно относятся к традициям. Один из главных обычаев на Новый год – избавляться от старых вещей. Утром 31 декабря хозяйки наводят порядок дома, выкидывают все ненужные вещи. Считается, что таким образом освобождают место для хорошего, которое непременно придет в наступающем году. В этот день тщательно моют все в доме, перестилают постель, достают праздничную скатерть и ставят новую посуду.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146" name="AutoShape 2" descr="http://progermany.ru/wp-content/uploads/2020/11/5861776e13dca310643544_1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8" descr="https://sveterra.ru/upload/iblock/cd8/cd8aff02143868871d4dc88619397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6632"/>
            <a:ext cx="2843999" cy="28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10849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284984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Традиционное блюдо на новогоднем столе – запеченный карп. Его крупные круглые чешуйки напоминают маленькие монетки. У немцев есть обычай класть несколько рыбных чешуек в кошелек. Считается, что они сулят богатство в наступающем году и притягивают деньги.</a:t>
            </a:r>
          </a:p>
        </p:txBody>
      </p:sp>
      <p:pic>
        <p:nvPicPr>
          <p:cNvPr id="5122" name="Picture 2" descr="https://vplate.ru/images/article/orig/2020/03/kogda-i-kak-prazdnuyut-novyj-god-v-germanii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299005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-</a:t>
            </a:r>
          </a:p>
        </p:txBody>
      </p:sp>
      <p:pic>
        <p:nvPicPr>
          <p:cNvPr id="5" name="Рисунок 4" descr="tmb_279222_5295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548680"/>
            <a:ext cx="3670165" cy="244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3356992"/>
            <a:ext cx="8748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Обязательно  должна стоять корзина с яблоками и орехами. Она имеет символическое значение. Считается, что, отведав яблоко, человек постигает истину, а расколов орех, узнает способ справиться с возникшими трудностями.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8488670_50-phonoteka_org-p-serebristii-novogodnii-fon-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4424"/>
          <a:stretch>
            <a:fillRect/>
          </a:stretch>
        </p:blipFill>
        <p:spPr>
          <a:xfrm>
            <a:off x="1475656" y="188640"/>
            <a:ext cx="5472000" cy="2691224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2384884"/>
            <a:ext cx="885698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В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России под бой курантов пьют шампанское, загадывая желания. В Германии другой интересный обычай. Они забираются повыше – на стол, стул, диван. С последним ударом курантов надо успеть спрыгнуть на пол. По поверьям, таким образом человек «проскальзывает» в Новый год. Не случайно основное пожелание на праздник у немцев –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удачно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«въехать или проскользнуть»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в 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Новый год.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  </a:t>
            </a:r>
          </a:p>
        </p:txBody>
      </p:sp>
      <p:pic>
        <p:nvPicPr>
          <p:cNvPr id="7" name="Рисунок 6" descr="TenderMammothBubblefish-size_restric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229200"/>
            <a:ext cx="2566157" cy="1980000"/>
          </a:xfrm>
          <a:prstGeom prst="rect">
            <a:avLst/>
          </a:prstGeom>
        </p:spPr>
      </p:pic>
      <p:sp>
        <p:nvSpPr>
          <p:cNvPr id="5122" name="AutoShape 2" descr="http://progermany.ru/wp-content/uploads/2020/11/5861776e13dca310643544_1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523</Words>
  <Application>Microsoft Office PowerPoint</Application>
  <PresentationFormat>Экран (4:3)</PresentationFormat>
  <Paragraphs>39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НОВЫЙ ГОД В Германии                                Проект выполнила:                                                              Александрова Марина,                                                   ученица 8 класса.                                             Руководитель:                                               Полковниченко                                                            Зинаида Викторовна,                                                                   учитель немецкого языка            </vt:lpstr>
      <vt:lpstr>Цели и задачи работы</vt:lpstr>
      <vt:lpstr>Слайд 3</vt:lpstr>
      <vt:lpstr>Слайд 4</vt:lpstr>
      <vt:lpstr>Слайд 5</vt:lpstr>
      <vt:lpstr>Слайд 6</vt:lpstr>
      <vt:lpstr>Слайд 7</vt:lpstr>
      <vt:lpstr>-</vt:lpstr>
      <vt:lpstr>Слайд 9</vt:lpstr>
      <vt:lpstr>Слайд 10</vt:lpstr>
      <vt:lpstr>Интернет - ресурсы </vt:lpstr>
      <vt:lpstr>Интернет - ресурсы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В ГЕРМАНИИ</dc:title>
  <dc:creator>ДНС</dc:creator>
  <cp:lastModifiedBy>Microlab</cp:lastModifiedBy>
  <cp:revision>34</cp:revision>
  <dcterms:created xsi:type="dcterms:W3CDTF">2021-12-02T13:39:23Z</dcterms:created>
  <dcterms:modified xsi:type="dcterms:W3CDTF">2022-05-25T19:52:25Z</dcterms:modified>
</cp:coreProperties>
</file>