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6" r:id="rId2"/>
    <p:sldMasterId id="2147483730" r:id="rId3"/>
  </p:sldMasterIdLst>
  <p:notesMasterIdLst>
    <p:notesMasterId r:id="rId39"/>
  </p:notesMasterIdLst>
  <p:sldIdLst>
    <p:sldId id="329" r:id="rId4"/>
    <p:sldId id="335" r:id="rId5"/>
    <p:sldId id="336" r:id="rId6"/>
    <p:sldId id="331" r:id="rId7"/>
    <p:sldId id="338" r:id="rId8"/>
    <p:sldId id="356" r:id="rId9"/>
    <p:sldId id="328" r:id="rId10"/>
    <p:sldId id="340" r:id="rId11"/>
    <p:sldId id="332" r:id="rId12"/>
    <p:sldId id="333" r:id="rId13"/>
    <p:sldId id="334" r:id="rId14"/>
    <p:sldId id="327" r:id="rId15"/>
    <p:sldId id="330" r:id="rId16"/>
    <p:sldId id="325" r:id="rId17"/>
    <p:sldId id="286" r:id="rId18"/>
    <p:sldId id="272" r:id="rId19"/>
    <p:sldId id="305" r:id="rId20"/>
    <p:sldId id="264" r:id="rId21"/>
    <p:sldId id="361" r:id="rId22"/>
    <p:sldId id="324" r:id="rId23"/>
    <p:sldId id="280" r:id="rId24"/>
    <p:sldId id="375" r:id="rId25"/>
    <p:sldId id="349" r:id="rId26"/>
    <p:sldId id="351" r:id="rId27"/>
    <p:sldId id="369" r:id="rId28"/>
    <p:sldId id="376" r:id="rId29"/>
    <p:sldId id="274" r:id="rId30"/>
    <p:sldId id="373" r:id="rId31"/>
    <p:sldId id="359" r:id="rId32"/>
    <p:sldId id="357" r:id="rId33"/>
    <p:sldId id="276" r:id="rId34"/>
    <p:sldId id="290" r:id="rId35"/>
    <p:sldId id="309" r:id="rId36"/>
    <p:sldId id="313" r:id="rId37"/>
    <p:sldId id="31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9110" autoAdjust="0"/>
  </p:normalViewPr>
  <p:slideViewPr>
    <p:cSldViewPr>
      <p:cViewPr>
        <p:scale>
          <a:sx n="50" d="100"/>
          <a:sy n="50" d="100"/>
        </p:scale>
        <p:origin x="-1956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6A23E-E344-415D-BCE1-588296A332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C91E3B-44AC-4E0D-9186-3C35ED0661BA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pPr rtl="0"/>
          <a:r>
            <a:rPr lang="ru-RU" b="1" dirty="0" smtClean="0"/>
            <a:t>Скворечник, сделанный своими руками, мы с мамой отвезли в Министерство природных ресурсов и экологии Саратовской области, где его одобрили.</a:t>
          </a:r>
          <a:endParaRPr lang="ru-RU" b="1" dirty="0"/>
        </a:p>
      </dgm:t>
    </dgm:pt>
    <dgm:pt modelId="{BE7548D2-1227-4C0D-A002-54ABA1F62DE0}" type="parTrans" cxnId="{51008E8A-C26D-477D-966D-0BA952148E76}">
      <dgm:prSet/>
      <dgm:spPr/>
      <dgm:t>
        <a:bodyPr/>
        <a:lstStyle/>
        <a:p>
          <a:endParaRPr lang="ru-RU"/>
        </a:p>
      </dgm:t>
    </dgm:pt>
    <dgm:pt modelId="{91C9DCF0-55AE-4E08-B515-47E584005B2D}" type="sibTrans" cxnId="{51008E8A-C26D-477D-966D-0BA952148E76}">
      <dgm:prSet/>
      <dgm:spPr/>
      <dgm:t>
        <a:bodyPr/>
        <a:lstStyle/>
        <a:p>
          <a:endParaRPr lang="ru-RU"/>
        </a:p>
      </dgm:t>
    </dgm:pt>
    <dgm:pt modelId="{2AF186A9-B637-4F64-8F21-1AC9D0869B79}" type="pres">
      <dgm:prSet presAssocID="{00E6A23E-E344-415D-BCE1-588296A332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8597D7-22DD-47FE-B870-97BE7EE563C9}" type="pres">
      <dgm:prSet presAssocID="{9AC91E3B-44AC-4E0D-9186-3C35ED0661B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008E8A-C26D-477D-966D-0BA952148E76}" srcId="{00E6A23E-E344-415D-BCE1-588296A33233}" destId="{9AC91E3B-44AC-4E0D-9186-3C35ED0661BA}" srcOrd="0" destOrd="0" parTransId="{BE7548D2-1227-4C0D-A002-54ABA1F62DE0}" sibTransId="{91C9DCF0-55AE-4E08-B515-47E584005B2D}"/>
    <dgm:cxn modelId="{E461B576-FE30-4BFC-B886-9AD42CCE0418}" type="presOf" srcId="{9AC91E3B-44AC-4E0D-9186-3C35ED0661BA}" destId="{AE8597D7-22DD-47FE-B870-97BE7EE563C9}" srcOrd="0" destOrd="0" presId="urn:microsoft.com/office/officeart/2005/8/layout/vList2"/>
    <dgm:cxn modelId="{33F18F9A-8C36-4E8E-A5D7-2A216A480DBE}" type="presOf" srcId="{00E6A23E-E344-415D-BCE1-588296A33233}" destId="{2AF186A9-B637-4F64-8F21-1AC9D0869B79}" srcOrd="0" destOrd="0" presId="urn:microsoft.com/office/officeart/2005/8/layout/vList2"/>
    <dgm:cxn modelId="{CFBD16B8-83BC-4556-8B61-03B528D98D70}" type="presParOf" srcId="{2AF186A9-B637-4F64-8F21-1AC9D0869B79}" destId="{AE8597D7-22DD-47FE-B870-97BE7EE563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482B8-D8AC-4646-8C79-16875C362C6F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ru-RU"/>
        </a:p>
      </dgm:t>
    </dgm:pt>
    <dgm:pt modelId="{6A6087A6-9D9F-49B9-8541-683AEF51E42C}">
      <dgm:prSet/>
      <dgm:spPr/>
      <dgm:t>
        <a:bodyPr/>
        <a:lstStyle/>
        <a:p>
          <a:pPr rtl="0"/>
          <a:r>
            <a:rPr lang="ru-RU" dirty="0" smtClean="0"/>
            <a:t>Затем скворечник передали </a:t>
          </a:r>
          <a:r>
            <a:rPr lang="ru-RU" b="1" dirty="0" smtClean="0"/>
            <a:t>в</a:t>
          </a:r>
          <a:r>
            <a:rPr lang="ru-RU" dirty="0" smtClean="0"/>
            <a:t> Саратовскую  региональную детскую общественную организацию </a:t>
          </a:r>
          <a:r>
            <a:rPr lang="ru-RU" b="1" dirty="0" smtClean="0"/>
            <a:t>«Союз юных экологов Саратовской области». </a:t>
          </a:r>
          <a:endParaRPr lang="ru-RU" b="1" dirty="0"/>
        </a:p>
      </dgm:t>
    </dgm:pt>
    <dgm:pt modelId="{1A79BDB4-5786-44F7-9A03-98E945B9A9B7}" type="parTrans" cxnId="{2CAF2DC4-B1ED-404E-827D-C5ABEFBFA668}">
      <dgm:prSet/>
      <dgm:spPr/>
      <dgm:t>
        <a:bodyPr/>
        <a:lstStyle/>
        <a:p>
          <a:endParaRPr lang="ru-RU"/>
        </a:p>
      </dgm:t>
    </dgm:pt>
    <dgm:pt modelId="{93D1CF85-0E0B-4842-B62D-EE31C62B61D1}" type="sibTrans" cxnId="{2CAF2DC4-B1ED-404E-827D-C5ABEFBFA668}">
      <dgm:prSet/>
      <dgm:spPr/>
      <dgm:t>
        <a:bodyPr/>
        <a:lstStyle/>
        <a:p>
          <a:endParaRPr lang="ru-RU"/>
        </a:p>
      </dgm:t>
    </dgm:pt>
    <dgm:pt modelId="{6FDA0B2B-41FB-4EEE-966A-D7BF878F3C5C}" type="pres">
      <dgm:prSet presAssocID="{2DF482B8-D8AC-4646-8C79-16875C362C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85049F-5FEF-41AB-A0AD-4909EFF7FBB9}" type="pres">
      <dgm:prSet presAssocID="{6A6087A6-9D9F-49B9-8541-683AEF51E42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F2DC4-B1ED-404E-827D-C5ABEFBFA668}" srcId="{2DF482B8-D8AC-4646-8C79-16875C362C6F}" destId="{6A6087A6-9D9F-49B9-8541-683AEF51E42C}" srcOrd="0" destOrd="0" parTransId="{1A79BDB4-5786-44F7-9A03-98E945B9A9B7}" sibTransId="{93D1CF85-0E0B-4842-B62D-EE31C62B61D1}"/>
    <dgm:cxn modelId="{C0EDE9B7-557C-4C1A-AC77-D99A8E7F66FF}" type="presOf" srcId="{6A6087A6-9D9F-49B9-8541-683AEF51E42C}" destId="{D985049F-5FEF-41AB-A0AD-4909EFF7FBB9}" srcOrd="0" destOrd="0" presId="urn:microsoft.com/office/officeart/2005/8/layout/vList2"/>
    <dgm:cxn modelId="{9CD36F34-89EE-41C2-8EE0-9D5F823B0AB2}" type="presOf" srcId="{2DF482B8-D8AC-4646-8C79-16875C362C6F}" destId="{6FDA0B2B-41FB-4EEE-966A-D7BF878F3C5C}" srcOrd="0" destOrd="0" presId="urn:microsoft.com/office/officeart/2005/8/layout/vList2"/>
    <dgm:cxn modelId="{EF8916FE-FAA0-4DBC-9989-6449182CC843}" type="presParOf" srcId="{6FDA0B2B-41FB-4EEE-966A-D7BF878F3C5C}" destId="{D985049F-5FEF-41AB-A0AD-4909EFF7FB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B53ADE-6C9C-4EFC-BAB5-D261DCBFA3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2098D-6C60-4753-A965-62010499CBDE}">
      <dgm:prSet/>
      <dgm:spPr/>
      <dgm:t>
        <a:bodyPr/>
        <a:lstStyle/>
        <a:p>
          <a:pPr rtl="0"/>
          <a:r>
            <a:rPr lang="ru-RU" dirty="0" smtClean="0"/>
            <a:t>Строя скворечник, я получил очень хорошие навыки работы с инструментами </a:t>
          </a:r>
          <a:endParaRPr lang="ru-RU" dirty="0"/>
        </a:p>
      </dgm:t>
    </dgm:pt>
    <dgm:pt modelId="{A4B0C4E6-D150-4C3E-A6FD-7E69CE8D0A68}" type="parTrans" cxnId="{1F21113A-A098-49A6-B396-73DC7AE23F35}">
      <dgm:prSet/>
      <dgm:spPr/>
      <dgm:t>
        <a:bodyPr/>
        <a:lstStyle/>
        <a:p>
          <a:endParaRPr lang="ru-RU"/>
        </a:p>
      </dgm:t>
    </dgm:pt>
    <dgm:pt modelId="{94022CB9-ED01-4C53-B963-6E988212DD97}" type="sibTrans" cxnId="{1F21113A-A098-49A6-B396-73DC7AE23F35}">
      <dgm:prSet/>
      <dgm:spPr/>
      <dgm:t>
        <a:bodyPr/>
        <a:lstStyle/>
        <a:p>
          <a:endParaRPr lang="ru-RU"/>
        </a:p>
      </dgm:t>
    </dgm:pt>
    <dgm:pt modelId="{BB0E45B4-902C-48A0-8DF3-75D090301866}">
      <dgm:prSet/>
      <dgm:spPr/>
      <dgm:t>
        <a:bodyPr/>
        <a:lstStyle/>
        <a:p>
          <a:pPr rtl="0"/>
          <a:r>
            <a:rPr lang="ru-RU" dirty="0" smtClean="0"/>
            <a:t>Узнал требования, которым должен отвечать скворечник</a:t>
          </a:r>
          <a:endParaRPr lang="ru-RU" dirty="0"/>
        </a:p>
      </dgm:t>
    </dgm:pt>
    <dgm:pt modelId="{4A487745-EA60-41D2-BFF9-D5EC71347F13}" type="parTrans" cxnId="{FE5951FF-9739-4D4A-95B1-4F4073F557E9}">
      <dgm:prSet/>
      <dgm:spPr/>
      <dgm:t>
        <a:bodyPr/>
        <a:lstStyle/>
        <a:p>
          <a:endParaRPr lang="ru-RU"/>
        </a:p>
      </dgm:t>
    </dgm:pt>
    <dgm:pt modelId="{44291B6B-B130-4051-BD4F-3ACBA4B95BEF}" type="sibTrans" cxnId="{FE5951FF-9739-4D4A-95B1-4F4073F557E9}">
      <dgm:prSet/>
      <dgm:spPr/>
      <dgm:t>
        <a:bodyPr/>
        <a:lstStyle/>
        <a:p>
          <a:endParaRPr lang="ru-RU"/>
        </a:p>
      </dgm:t>
    </dgm:pt>
    <dgm:pt modelId="{3DA6E04A-EA1D-433B-B9AA-839549ECEB7F}">
      <dgm:prSet/>
      <dgm:spPr/>
      <dgm:t>
        <a:bodyPr/>
        <a:lstStyle/>
        <a:p>
          <a:pPr rtl="0"/>
          <a:r>
            <a:rPr lang="ru-RU" b="1" dirty="0" smtClean="0"/>
            <a:t>Понял, что могу своими руками сделать полезное общественное дело</a:t>
          </a:r>
          <a:endParaRPr lang="ru-RU" b="1" dirty="0"/>
        </a:p>
      </dgm:t>
    </dgm:pt>
    <dgm:pt modelId="{88B1C82E-2FE8-4925-B719-D0105BEEFAE4}" type="parTrans" cxnId="{1232BADD-E904-4EC6-AB7D-3AE33DD43D5D}">
      <dgm:prSet/>
      <dgm:spPr/>
      <dgm:t>
        <a:bodyPr/>
        <a:lstStyle/>
        <a:p>
          <a:endParaRPr lang="ru-RU"/>
        </a:p>
      </dgm:t>
    </dgm:pt>
    <dgm:pt modelId="{41F9B0D6-6210-4ED2-B0E9-EF3AB2637726}" type="sibTrans" cxnId="{1232BADD-E904-4EC6-AB7D-3AE33DD43D5D}">
      <dgm:prSet/>
      <dgm:spPr/>
      <dgm:t>
        <a:bodyPr/>
        <a:lstStyle/>
        <a:p>
          <a:endParaRPr lang="ru-RU"/>
        </a:p>
      </dgm:t>
    </dgm:pt>
    <dgm:pt modelId="{6C516360-620B-4B5E-BC19-EE445604ADD3}" type="pres">
      <dgm:prSet presAssocID="{7EB53ADE-6C9C-4EFC-BAB5-D261DCBFA3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36ADD8-EFF4-4E5E-BBF8-B7B87E8ED511}" type="pres">
      <dgm:prSet presAssocID="{3632098D-6C60-4753-A965-62010499CBDE}" presName="parentText" presStyleLbl="node1" presStyleIdx="0" presStyleCnt="3" custScaleY="76654" custLinFactY="-36423" custLinFactNeighborX="8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20A08-C851-497E-A7E0-771BC17383CD}" type="pres">
      <dgm:prSet presAssocID="{94022CB9-ED01-4C53-B963-6E988212DD97}" presName="spacer" presStyleCnt="0"/>
      <dgm:spPr/>
    </dgm:pt>
    <dgm:pt modelId="{32185F57-9DBE-48D8-A508-5AB7633DC12B}" type="pres">
      <dgm:prSet presAssocID="{BB0E45B4-902C-48A0-8DF3-75D090301866}" presName="parentText" presStyleLbl="node1" presStyleIdx="1" presStyleCnt="3" custScaleY="54053" custLinFactY="-11532" custLinFactNeighborX="-8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18176-2427-4922-8F5F-D146E7BE83EC}" type="pres">
      <dgm:prSet presAssocID="{44291B6B-B130-4051-BD4F-3ACBA4B95BEF}" presName="spacer" presStyleCnt="0"/>
      <dgm:spPr/>
    </dgm:pt>
    <dgm:pt modelId="{C06F159B-E77F-41AB-849D-C611D3B27935}" type="pres">
      <dgm:prSet presAssocID="{3DA6E04A-EA1D-433B-B9AA-839549ECEB7F}" presName="parentText" presStyleLbl="node1" presStyleIdx="2" presStyleCnt="3" custScaleY="75630" custLinFactY="-18802" custLinFactNeighborX="-8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2BADD-E904-4EC6-AB7D-3AE33DD43D5D}" srcId="{7EB53ADE-6C9C-4EFC-BAB5-D261DCBFA3AD}" destId="{3DA6E04A-EA1D-433B-B9AA-839549ECEB7F}" srcOrd="2" destOrd="0" parTransId="{88B1C82E-2FE8-4925-B719-D0105BEEFAE4}" sibTransId="{41F9B0D6-6210-4ED2-B0E9-EF3AB2637726}"/>
    <dgm:cxn modelId="{FBFEAA9C-6556-4C65-816F-04D9829CE518}" type="presOf" srcId="{3632098D-6C60-4753-A965-62010499CBDE}" destId="{6236ADD8-EFF4-4E5E-BBF8-B7B87E8ED511}" srcOrd="0" destOrd="0" presId="urn:microsoft.com/office/officeart/2005/8/layout/vList2"/>
    <dgm:cxn modelId="{809C12E0-CB28-4108-AE11-DE99E28589BA}" type="presOf" srcId="{3DA6E04A-EA1D-433B-B9AA-839549ECEB7F}" destId="{C06F159B-E77F-41AB-849D-C611D3B27935}" srcOrd="0" destOrd="0" presId="urn:microsoft.com/office/officeart/2005/8/layout/vList2"/>
    <dgm:cxn modelId="{FE5951FF-9739-4D4A-95B1-4F4073F557E9}" srcId="{7EB53ADE-6C9C-4EFC-BAB5-D261DCBFA3AD}" destId="{BB0E45B4-902C-48A0-8DF3-75D090301866}" srcOrd="1" destOrd="0" parTransId="{4A487745-EA60-41D2-BFF9-D5EC71347F13}" sibTransId="{44291B6B-B130-4051-BD4F-3ACBA4B95BEF}"/>
    <dgm:cxn modelId="{4F4D4CB0-0072-4EA9-891E-A4F17307094D}" type="presOf" srcId="{7EB53ADE-6C9C-4EFC-BAB5-D261DCBFA3AD}" destId="{6C516360-620B-4B5E-BC19-EE445604ADD3}" srcOrd="0" destOrd="0" presId="urn:microsoft.com/office/officeart/2005/8/layout/vList2"/>
    <dgm:cxn modelId="{1F21113A-A098-49A6-B396-73DC7AE23F35}" srcId="{7EB53ADE-6C9C-4EFC-BAB5-D261DCBFA3AD}" destId="{3632098D-6C60-4753-A965-62010499CBDE}" srcOrd="0" destOrd="0" parTransId="{A4B0C4E6-D150-4C3E-A6FD-7E69CE8D0A68}" sibTransId="{94022CB9-ED01-4C53-B963-6E988212DD97}"/>
    <dgm:cxn modelId="{BD1FE901-7905-4AA0-A409-9D60C986CEF7}" type="presOf" srcId="{BB0E45B4-902C-48A0-8DF3-75D090301866}" destId="{32185F57-9DBE-48D8-A508-5AB7633DC12B}" srcOrd="0" destOrd="0" presId="urn:microsoft.com/office/officeart/2005/8/layout/vList2"/>
    <dgm:cxn modelId="{136423A5-FEC6-4DC4-B989-29CD6699E260}" type="presParOf" srcId="{6C516360-620B-4B5E-BC19-EE445604ADD3}" destId="{6236ADD8-EFF4-4E5E-BBF8-B7B87E8ED511}" srcOrd="0" destOrd="0" presId="urn:microsoft.com/office/officeart/2005/8/layout/vList2"/>
    <dgm:cxn modelId="{AF16A4BE-7ECD-49D4-B217-6BA10B015637}" type="presParOf" srcId="{6C516360-620B-4B5E-BC19-EE445604ADD3}" destId="{5FC20A08-C851-497E-A7E0-771BC17383CD}" srcOrd="1" destOrd="0" presId="urn:microsoft.com/office/officeart/2005/8/layout/vList2"/>
    <dgm:cxn modelId="{92539171-C769-4AF4-836E-94FCC487E5F6}" type="presParOf" srcId="{6C516360-620B-4B5E-BC19-EE445604ADD3}" destId="{32185F57-9DBE-48D8-A508-5AB7633DC12B}" srcOrd="2" destOrd="0" presId="urn:microsoft.com/office/officeart/2005/8/layout/vList2"/>
    <dgm:cxn modelId="{5B55052A-74BB-4615-BB7E-103CB5F40862}" type="presParOf" srcId="{6C516360-620B-4B5E-BC19-EE445604ADD3}" destId="{22518176-2427-4922-8F5F-D146E7BE83EC}" srcOrd="3" destOrd="0" presId="urn:microsoft.com/office/officeart/2005/8/layout/vList2"/>
    <dgm:cxn modelId="{3160210A-EAAE-4BE6-BB87-4194FDB38F90}" type="presParOf" srcId="{6C516360-620B-4B5E-BC19-EE445604ADD3}" destId="{C06F159B-E77F-41AB-849D-C611D3B2793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597D7-22DD-47FE-B870-97BE7EE563C9}">
      <dsp:nvSpPr>
        <dsp:cNvPr id="0" name=""/>
        <dsp:cNvSpPr/>
      </dsp:nvSpPr>
      <dsp:spPr>
        <a:xfrm>
          <a:off x="0" y="1484"/>
          <a:ext cx="8568952" cy="4029480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Скворечник, сделанный своими руками, мы с мамой отвезли в Министерство природных ресурсов и экологии Саратовской области, где его одобрили.</a:t>
          </a:r>
          <a:endParaRPr lang="ru-RU" sz="4200" b="1" kern="1200" dirty="0"/>
        </a:p>
      </dsp:txBody>
      <dsp:txXfrm>
        <a:off x="196703" y="198187"/>
        <a:ext cx="8175546" cy="3636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5049F-5FEF-41AB-A0AD-4909EFF7FBB9}">
      <dsp:nvSpPr>
        <dsp:cNvPr id="0" name=""/>
        <dsp:cNvSpPr/>
      </dsp:nvSpPr>
      <dsp:spPr>
        <a:xfrm>
          <a:off x="0" y="27041"/>
          <a:ext cx="9144000" cy="25108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Затем скворечник передали </a:t>
          </a:r>
          <a:r>
            <a:rPr lang="ru-RU" sz="3700" b="1" kern="1200" dirty="0" smtClean="0"/>
            <a:t>в</a:t>
          </a:r>
          <a:r>
            <a:rPr lang="ru-RU" sz="3700" kern="1200" dirty="0" smtClean="0"/>
            <a:t> Саратовскую  региональную детскую общественную организацию </a:t>
          </a:r>
          <a:r>
            <a:rPr lang="ru-RU" sz="3700" b="1" kern="1200" dirty="0" smtClean="0"/>
            <a:t>«Союз юных экологов Саратовской области». </a:t>
          </a:r>
          <a:endParaRPr lang="ru-RU" sz="3700" b="1" kern="1200" dirty="0"/>
        </a:p>
      </dsp:txBody>
      <dsp:txXfrm>
        <a:off x="122568" y="149609"/>
        <a:ext cx="8898864" cy="2265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6ADD8-EFF4-4E5E-BBF8-B7B87E8ED511}">
      <dsp:nvSpPr>
        <dsp:cNvPr id="0" name=""/>
        <dsp:cNvSpPr/>
      </dsp:nvSpPr>
      <dsp:spPr>
        <a:xfrm>
          <a:off x="0" y="0"/>
          <a:ext cx="8229600" cy="1937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Строя скворечник, я получил очень хорошие навыки работы с инструментами </a:t>
          </a:r>
          <a:endParaRPr lang="ru-RU" sz="3600" kern="1200" dirty="0"/>
        </a:p>
      </dsp:txBody>
      <dsp:txXfrm>
        <a:off x="94566" y="94566"/>
        <a:ext cx="8040468" cy="1748067"/>
      </dsp:txXfrm>
    </dsp:sp>
    <dsp:sp modelId="{32185F57-9DBE-48D8-A508-5AB7633DC12B}">
      <dsp:nvSpPr>
        <dsp:cNvPr id="0" name=""/>
        <dsp:cNvSpPr/>
      </dsp:nvSpPr>
      <dsp:spPr>
        <a:xfrm>
          <a:off x="0" y="1780568"/>
          <a:ext cx="8229600" cy="1366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Узнал требования, которым должен отвечать скворечник</a:t>
          </a:r>
          <a:endParaRPr lang="ru-RU" sz="3600" kern="1200" dirty="0"/>
        </a:p>
      </dsp:txBody>
      <dsp:txXfrm>
        <a:off x="66684" y="1847252"/>
        <a:ext cx="8096232" cy="1232659"/>
      </dsp:txXfrm>
    </dsp:sp>
    <dsp:sp modelId="{C06F159B-E77F-41AB-849D-C611D3B27935}">
      <dsp:nvSpPr>
        <dsp:cNvPr id="0" name=""/>
        <dsp:cNvSpPr/>
      </dsp:nvSpPr>
      <dsp:spPr>
        <a:xfrm>
          <a:off x="0" y="3101108"/>
          <a:ext cx="8229600" cy="1911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Понял, что могу своими руками сделать полезное общественное дело</a:t>
          </a:r>
          <a:endParaRPr lang="ru-RU" sz="3600" b="1" kern="1200" dirty="0"/>
        </a:p>
      </dsp:txBody>
      <dsp:txXfrm>
        <a:off x="93303" y="3194411"/>
        <a:ext cx="8042994" cy="1724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010E0-3271-44A9-956E-E71E1D0C0731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D5905-DEF6-47A3-8E0C-8E7931435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6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8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3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8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9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5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07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73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6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94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5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80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67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96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53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64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94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29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4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33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61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2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9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3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6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691" r:id="rId14"/>
    <p:sldLayoutId id="2147483692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677" r:id="rId14"/>
    <p:sldLayoutId id="2147483678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4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3;&#1077;&#1089;&#1086;&#1084;&#1072;&#1085;&#1080;&#1103;.&#1088;&#1092;/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tiff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tiff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camir.ru/" TargetMode="External"/><Relationship Id="rId2" Type="http://schemas.openxmlformats.org/officeDocument/2006/relationships/hyperlink" Target="http://&#1083;&#1077;&#1089;&#1086;&#1084;&#1072;&#1085;&#1080;&#1103;.&#1088;&#1092;/" TargetMode="Externa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11" Type="http://schemas.microsoft.com/office/2007/relationships/hdphoto" Target="../media/hdphoto5.wdp"/><Relationship Id="rId5" Type="http://schemas.openxmlformats.org/officeDocument/2006/relationships/image" Target="../media/image80.jpeg"/><Relationship Id="rId10" Type="http://schemas.openxmlformats.org/officeDocument/2006/relationships/image" Target="../media/image84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microsoft.com/office/2007/relationships/hdphoto" Target="../media/hdphoto6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3;&#1077;&#1089;&#1086;&#1084;&#1072;&#1085;&#1080;&#1103;.&#1088;&#1092;/" TargetMode="External"/><Relationship Id="rId7" Type="http://schemas.openxmlformats.org/officeDocument/2006/relationships/hyperlink" Target="http://900igr.net/kartinki/literatura/Ekzjuperi/052-Vstal-poutru-umylsja-privel-sebja-v-porjadok-i-srazu-zhe-privedi-v.html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ildwildworld.net.ua/why/kak-byt-prirode-drugom" TargetMode="External"/><Relationship Id="rId5" Type="http://schemas.openxmlformats.org/officeDocument/2006/relationships/hyperlink" Target="https://ecoclass.me/lk/lessons/" TargetMode="External"/><Relationship Id="rId4" Type="http://schemas.openxmlformats.org/officeDocument/2006/relationships/hyperlink" Target="http://ecamir.r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image/2400px/svg_to_png/177972/1368310520.png" TargetMode="External"/><Relationship Id="rId2" Type="http://schemas.openxmlformats.org/officeDocument/2006/relationships/hyperlink" Target="http://ru.hereisfree.com/materials/download/13993.html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img-fotki.yandex.ru/get/6005/139440740.7/0_5e35a_107209a0_orig" TargetMode="External"/><Relationship Id="rId4" Type="http://schemas.openxmlformats.org/officeDocument/2006/relationships/hyperlink" Target="http://img-fotki.yandex.ru/get/4612/132352990.3/0_6e633_41976889_X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132856"/>
            <a:ext cx="6694512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Практико-ориентированный проект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«Как стать природе другом»</a:t>
            </a:r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220" y="260648"/>
            <a:ext cx="8532440" cy="19442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3300"/>
                </a:solidFill>
              </a:rPr>
              <a:t>интеллектуально-творческий марафон</a:t>
            </a:r>
          </a:p>
          <a:p>
            <a:r>
              <a:rPr lang="ru-RU" sz="2400" b="1" dirty="0" smtClean="0">
                <a:solidFill>
                  <a:srgbClr val="003300"/>
                </a:solidFill>
              </a:rPr>
              <a:t>обучающихся  </a:t>
            </a:r>
            <a:r>
              <a:rPr lang="ru-RU" sz="2400" b="1" dirty="0">
                <a:solidFill>
                  <a:srgbClr val="003300"/>
                </a:solidFill>
              </a:rPr>
              <a:t>1-4-х  классов</a:t>
            </a:r>
          </a:p>
          <a:p>
            <a:r>
              <a:rPr lang="ru-RU" sz="2400" b="1" dirty="0" smtClean="0">
                <a:solidFill>
                  <a:srgbClr val="003300"/>
                </a:solidFill>
              </a:rPr>
              <a:t>«</a:t>
            </a:r>
            <a:r>
              <a:rPr lang="ru-RU" sz="2400" b="1" dirty="0">
                <a:solidFill>
                  <a:srgbClr val="003300"/>
                </a:solidFill>
              </a:rPr>
              <a:t>Страна  Знаний</a:t>
            </a:r>
            <a:r>
              <a:rPr lang="ru-RU" sz="2400" b="1" dirty="0" smtClean="0">
                <a:solidFill>
                  <a:srgbClr val="003300"/>
                </a:solidFill>
              </a:rPr>
              <a:t>»</a:t>
            </a:r>
          </a:p>
          <a:p>
            <a:r>
              <a:rPr lang="ru-RU" sz="2400" b="1" dirty="0" smtClean="0">
                <a:solidFill>
                  <a:srgbClr val="003300"/>
                </a:solidFill>
              </a:rPr>
              <a:t>конкурс проектов «Всё обо всём!»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61220" y="5085184"/>
            <a:ext cx="8460432" cy="1470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автор: Полетаев Матвей, ученик 4 в класса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МБОУ «СОШ № 33» ЭМР Саратовской области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baseline="0" dirty="0" smtClean="0">
                <a:latin typeface="+mj-lt"/>
                <a:ea typeface="+mj-ea"/>
                <a:cs typeface="+mj-cs"/>
              </a:rPr>
              <a:t>учитель: </a:t>
            </a:r>
            <a:r>
              <a:rPr lang="ru-RU" sz="2800" b="1" baseline="0" dirty="0" err="1" smtClean="0">
                <a:latin typeface="+mj-lt"/>
                <a:ea typeface="+mj-ea"/>
                <a:cs typeface="+mj-cs"/>
              </a:rPr>
              <a:t>Митенкова</a:t>
            </a:r>
            <a:r>
              <a:rPr lang="ru-RU" sz="2800" b="1" baseline="0" dirty="0" smtClean="0">
                <a:latin typeface="+mj-lt"/>
                <a:ea typeface="+mj-ea"/>
                <a:cs typeface="+mj-cs"/>
              </a:rPr>
              <a:t> Елена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 Владимировна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0" y="4293096"/>
          <a:ext cx="9144000" cy="256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71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выводы после создания скворечника: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680956"/>
              </p:ext>
            </p:extLst>
          </p:nvPr>
        </p:nvGraphicFramePr>
        <p:xfrm>
          <a:off x="539552" y="1412776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1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Arial Narrow" pitchFamily="34" charset="0"/>
              </a:rPr>
              <a:t>Отчёт представлен на сайте «Страна экологическая»</a:t>
            </a:r>
            <a:endParaRPr lang="ru-RU" sz="32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6895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72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6725" y="260350"/>
            <a:ext cx="8677275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 результатами своей работы  я поделился с общественностью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86490"/>
            <a:ext cx="65287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502" y="404664"/>
            <a:ext cx="918156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1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2392" y="274638"/>
            <a:ext cx="3998080" cy="1786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/>
              <a:t>принял участие в других конкурсах</a:t>
            </a:r>
            <a:endParaRPr lang="ru-RU" sz="3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547982"/>
            <a:ext cx="8820472" cy="9089550"/>
            <a:chOff x="273191" y="260648"/>
            <a:chExt cx="4530624" cy="6408712"/>
          </a:xfrm>
        </p:grpSpPr>
        <p:pic>
          <p:nvPicPr>
            <p:cNvPr id="23554" name="Picture 2" descr="C:\Users\Elena-Pc\Downloads\dip (1)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91" y="260648"/>
              <a:ext cx="4530624" cy="64087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" name="Прямоугольник 3"/>
            <p:cNvSpPr/>
            <p:nvPr/>
          </p:nvSpPr>
          <p:spPr>
            <a:xfrm>
              <a:off x="522207" y="2564904"/>
              <a:ext cx="4248472" cy="2160240"/>
            </a:xfrm>
            <a:prstGeom prst="rect">
              <a:avLst/>
            </a:prstGeom>
            <a:solidFill>
              <a:srgbClr val="00B050">
                <a:alpha val="0"/>
              </a:srgbClr>
            </a:solidFill>
            <a:ln w="793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503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56654" y="2056341"/>
            <a:ext cx="8461084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4000" dirty="0" smtClean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437642" y="2133441"/>
            <a:ext cx="8326454" cy="279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660066"/>
              </a:buClr>
              <a:buFont typeface="Arial" charset="0"/>
              <a:buChar char="•"/>
            </a:pPr>
            <a:r>
              <a:rPr lang="ru-RU" sz="3200" dirty="0">
                <a:solidFill>
                  <a:srgbClr val="660066"/>
                </a:solidFill>
              </a:rPr>
              <a:t>Пункты об охране </a:t>
            </a:r>
            <a:r>
              <a:rPr lang="ru-RU" sz="3200" dirty="0" smtClean="0">
                <a:solidFill>
                  <a:srgbClr val="660066"/>
                </a:solidFill>
              </a:rPr>
              <a:t>бобров и  </a:t>
            </a:r>
            <a:r>
              <a:rPr lang="ru-RU" sz="3200" dirty="0">
                <a:solidFill>
                  <a:srgbClr val="660066"/>
                </a:solidFill>
              </a:rPr>
              <a:t>медоносных </a:t>
            </a:r>
            <a:r>
              <a:rPr lang="ru-RU" sz="3200" dirty="0" smtClean="0">
                <a:solidFill>
                  <a:srgbClr val="660066"/>
                </a:solidFill>
              </a:rPr>
              <a:t>пчел известны ещё из летописей со времён  </a:t>
            </a:r>
            <a:r>
              <a:rPr lang="ru-RU" sz="3200" dirty="0">
                <a:solidFill>
                  <a:srgbClr val="660066"/>
                </a:solidFill>
              </a:rPr>
              <a:t>Ярослава Мудрого</a:t>
            </a:r>
          </a:p>
          <a:p>
            <a:pPr eaLnBrk="1" hangingPunct="1">
              <a:spcBef>
                <a:spcPts val="800"/>
              </a:spcBef>
              <a:buClr>
                <a:srgbClr val="660066"/>
              </a:buClr>
              <a:buFont typeface="Arial" charset="0"/>
              <a:buChar char="•"/>
            </a:pPr>
            <a:endParaRPr lang="ru-RU" sz="3200" dirty="0">
              <a:solidFill>
                <a:srgbClr val="660066"/>
              </a:solidFill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196" y="3528244"/>
            <a:ext cx="4262514" cy="299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07129" y="332656"/>
            <a:ext cx="7128792" cy="14261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ИЗ ИСТОРИИ ОХРАНЫ ПРИРОДЫ В РОССИИ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42" y="210263"/>
            <a:ext cx="8498462" cy="6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" descr="https://ds04.infourok.ru/uploads/ex/0c3a/0005c511-96f5488b/640/img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94" y="323888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90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34280"/>
            <a:ext cx="8831627" cy="66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7544" y="61248"/>
            <a:ext cx="8352928" cy="713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Просмотр учебных видеороликов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Практикум </a:t>
            </a:r>
            <a:r>
              <a:rPr lang="ru-RU" dirty="0" smtClean="0"/>
              <a:t>по окружающему миру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4210" name="Picture 2" descr="E:\РАБОТА\фото с телефона до 20 марта 2017\20170121_1915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06635"/>
            <a:ext cx="9109332" cy="51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ФОТО из папки Изображения диск C\фото школа и другое\20170410_1507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42" y="1268761"/>
            <a:ext cx="9109332" cy="55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20"/>
            <a:ext cx="8189480" cy="559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7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Helvetica"/>
                <a:ea typeface="Times New Roman"/>
              </a:rPr>
              <a:t>Найди экологические ошибки</a:t>
            </a:r>
          </a:p>
          <a:p>
            <a:pPr indent="450215" algn="ctr">
              <a:spcAft>
                <a:spcPts val="675"/>
              </a:spcAft>
            </a:pPr>
            <a:r>
              <a:rPr lang="ru-RU" sz="2300" dirty="0" smtClean="0">
                <a:solidFill>
                  <a:srgbClr val="333333"/>
                </a:solidFill>
                <a:latin typeface="Helvetica"/>
                <a:ea typeface="Times New Roman"/>
              </a:rPr>
              <a:t>Воскресенье 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в лесу</a:t>
            </a:r>
            <a:endParaRPr lang="ru-RU" sz="23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675"/>
              </a:spcAft>
            </a:pP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Решили мы с одноклассниками в воскресенье поехать в лес. Дорогу мы уже знали, запаслись продуктами, взяли компас и магнитофон. </a:t>
            </a:r>
            <a:r>
              <a:rPr lang="ru-RU" sz="2300" dirty="0">
                <a:solidFill>
                  <a:srgbClr val="FF0000"/>
                </a:solidFill>
                <a:latin typeface="Helvetica"/>
                <a:ea typeface="Times New Roman"/>
              </a:rPr>
              <a:t>Весёлой и громкой музыкой мы оповестили лес - мы прибыли! 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Знакомая дорога привела нас к берёзовой роще. По дороге нам часто попадались </a:t>
            </a:r>
            <a:r>
              <a:rPr lang="ru-RU" sz="2300" dirty="0">
                <a:solidFill>
                  <a:srgbClr val="FF0000"/>
                </a:solidFill>
                <a:latin typeface="Helvetica"/>
                <a:ea typeface="Times New Roman"/>
              </a:rPr>
              <a:t>грибы: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 белые, подберёзовики, сыроежки. Кто срезал упругие ножки, кто выкручивал их, </a:t>
            </a:r>
            <a:r>
              <a:rPr lang="ru-RU" sz="2300" dirty="0">
                <a:solidFill>
                  <a:srgbClr val="FF0000"/>
                </a:solidFill>
                <a:latin typeface="Helvetica"/>
                <a:ea typeface="Times New Roman"/>
              </a:rPr>
              <a:t>а кто и вырывал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. Все грибы, которые мы не знали, сбивали палками. В кустах мы нашли гнездо какой-то птицы. </a:t>
            </a:r>
            <a:r>
              <a:rPr lang="ru-RU" sz="2300" dirty="0">
                <a:solidFill>
                  <a:srgbClr val="FF0000"/>
                </a:solidFill>
                <a:latin typeface="Helvetica"/>
                <a:ea typeface="Times New Roman"/>
              </a:rPr>
              <a:t>Подержали тёплые голубоватые яички и положили их обратно. 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Мы полюбовались красотой муравейника и понаблюдали за семьёй лесных ежей. </a:t>
            </a:r>
            <a:r>
              <a:rPr lang="ru-RU" sz="2300" dirty="0">
                <a:solidFill>
                  <a:srgbClr val="FF0000"/>
                </a:solidFill>
                <a:latin typeface="Helvetica"/>
                <a:ea typeface="Times New Roman"/>
              </a:rPr>
              <a:t>С охапками лесных цветов мы отправились домой. </a:t>
            </a:r>
            <a:r>
              <a:rPr lang="ru-RU" sz="2300" dirty="0">
                <a:solidFill>
                  <a:srgbClr val="333333"/>
                </a:solidFill>
                <a:latin typeface="Helvetica"/>
                <a:ea typeface="Times New Roman"/>
              </a:rPr>
              <a:t>Прогулка удалась на славу!</a:t>
            </a:r>
            <a:endParaRPr lang="ru-RU" sz="23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61249"/>
            <a:ext cx="8352928" cy="559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Решение экологических задач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Сочинение по теме «Спорт и экология»</a:t>
            </a:r>
          </a:p>
          <a:p>
            <a:r>
              <a:rPr lang="ru-RU" sz="1600" dirty="0"/>
              <a:t>Есть особая наука, которая изучает, как растения и животные связаны с воздухом, водой, землей, человеком, как человек зависит от природы и как влияет на нее. Наука эта зовется ЭКОЛОГИЯ. Ее название произошло от древнего греческого слова «</a:t>
            </a:r>
            <a:r>
              <a:rPr lang="ru-RU" sz="1600" dirty="0" err="1"/>
              <a:t>ойкос</a:t>
            </a:r>
            <a:r>
              <a:rPr lang="ru-RU" sz="1600" dirty="0"/>
              <a:t>», что значит «дом». Ведь природа — это общий дом и для растений, и для животных, и для людей. Эта наука учит, как беречь  природу. Ведь здоровая экология - это здоровый человек!</a:t>
            </a:r>
          </a:p>
          <a:p>
            <a:r>
              <a:rPr lang="ru-RU" sz="1600" dirty="0"/>
              <a:t>Мне кажется, спорт - это сила, здоровье, дисциплина.  Спорт высоко ценили поэты, писатели, ученые. Из истории известно, каким закаленным был великий русский полководец Александр Суворов. А вот в Древней Греции был закон, по которому все жители должны были следить за своим телом. Если юноша был силен и крепок, его хвалили, а если тело было дряблым, то он подвергался наказанию. Поэтому всё свободное время юноши проводили в спортивных состязаниях.</a:t>
            </a:r>
          </a:p>
          <a:p>
            <a:r>
              <a:rPr lang="ru-RU" sz="1600" dirty="0"/>
              <a:t>На мой взгляд, спорт тесно связан с природой.  Окружающая среда оказывает воздействие на здоровье и безопасность спортсмена. Нездоровая окружающая среда отбивает у людей охоту заниматься спортом.</a:t>
            </a:r>
          </a:p>
          <a:p>
            <a:r>
              <a:rPr lang="ru-RU" sz="1600" dirty="0"/>
              <a:t>Спорт также влияет на окружающую среду. Например: поддержание зеленых игровых спортивных площадок требует применения пестицидов – химикатов для борьбы с вредителями растений, а также миллионов литров воды в год. Плавательные бассейны используют хлор для обеззараживания воды. Крупные спортивные мероприятия оставляют после себя большое количество отходов. Только после обычного футбольного матча выбрасывается в мусор около 50 тысяч пластиковых стаканчиков. </a:t>
            </a:r>
          </a:p>
          <a:p>
            <a:r>
              <a:rPr lang="ru-RU" sz="1600" b="1" dirty="0"/>
              <a:t>Поэтому, я считаю, нужно жить в гармонии с природой, соблюдать законы экологии, а значит сохранять свое здоровье!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  </a:t>
            </a:r>
            <a:r>
              <a:rPr lang="ru-RU" sz="1600" b="1" dirty="0" smtClean="0"/>
              <a:t>Выполнил</a:t>
            </a:r>
            <a:r>
              <a:rPr lang="ru-RU" sz="1600" b="1" dirty="0"/>
              <a:t>: ученик 3 в класса</a:t>
            </a:r>
          </a:p>
          <a:p>
            <a:r>
              <a:rPr lang="ru-RU" sz="1600" b="1" dirty="0"/>
              <a:t>Полетаев </a:t>
            </a:r>
            <a:r>
              <a:rPr lang="ru-RU" sz="1600" b="1" dirty="0" smtClean="0"/>
              <a:t>Матвей</a:t>
            </a:r>
            <a:endParaRPr lang="ru-RU" sz="1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010" y="260648"/>
            <a:ext cx="8439972" cy="594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026" y="260648"/>
            <a:ext cx="8827940" cy="594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5400600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b="1" dirty="0" smtClean="0"/>
              <a:t>Актуальность: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4824536" cy="5479107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ru-RU" dirty="0" smtClean="0"/>
              <a:t> </a:t>
            </a:r>
            <a:r>
              <a:rPr lang="ru-RU" sz="6000" dirty="0" smtClean="0"/>
              <a:t>Всё, что есть у человека так или иначе ему дала природа . </a:t>
            </a:r>
          </a:p>
          <a:p>
            <a:pPr algn="just">
              <a:buNone/>
            </a:pPr>
            <a:r>
              <a:rPr lang="ru-RU" sz="6000" dirty="0" smtClean="0"/>
              <a:t>Человек – сам часть природы. </a:t>
            </a:r>
          </a:p>
          <a:p>
            <a:pPr algn="just">
              <a:buNone/>
            </a:pPr>
            <a:r>
              <a:rPr lang="ru-RU" sz="6000" dirty="0" smtClean="0"/>
              <a:t>Природа  -  </a:t>
            </a:r>
            <a:r>
              <a:rPr lang="ru-RU" sz="6000" dirty="0"/>
              <a:t>мастерская, где создаются все блага, необходимые для существования человека. </a:t>
            </a:r>
            <a:endParaRPr lang="ru-RU" sz="6000" dirty="0" smtClean="0"/>
          </a:p>
          <a:p>
            <a:pPr algn="just">
              <a:buNone/>
            </a:pPr>
            <a:r>
              <a:rPr lang="ru-RU" sz="6000" dirty="0" smtClean="0"/>
              <a:t>   Но природа </a:t>
            </a:r>
            <a:r>
              <a:rPr lang="ru-RU" sz="6000" dirty="0"/>
              <a:t>требует бережного отношения к своим богатствам, которые, как известно, далеко не </a:t>
            </a:r>
            <a:r>
              <a:rPr lang="ru-RU" sz="6000" dirty="0" smtClean="0"/>
              <a:t>бесконечны. </a:t>
            </a:r>
          </a:p>
          <a:p>
            <a:pPr algn="just">
              <a:buNone/>
            </a:pPr>
            <a:r>
              <a:rPr lang="ru-RU" sz="6000" dirty="0" smtClean="0"/>
              <a:t>Всё чаще и чаще мы слышим: </a:t>
            </a:r>
          </a:p>
          <a:p>
            <a:pPr algn="just">
              <a:buNone/>
            </a:pPr>
            <a:r>
              <a:rPr lang="ru-RU" sz="6000" dirty="0" smtClean="0"/>
              <a:t>– Природа в опасности!</a:t>
            </a:r>
          </a:p>
          <a:p>
            <a:pPr algn="just">
              <a:buNone/>
            </a:pPr>
            <a:r>
              <a:rPr lang="ru-RU" sz="6000" dirty="0" smtClean="0"/>
              <a:t>–  Надо беречь природу!</a:t>
            </a:r>
          </a:p>
          <a:p>
            <a:pPr algn="just">
              <a:buNone/>
            </a:pPr>
            <a:r>
              <a:rPr lang="ru-RU" sz="6000" dirty="0"/>
              <a:t>– </a:t>
            </a:r>
            <a:r>
              <a:rPr lang="ru-RU" sz="6000" dirty="0" smtClean="0"/>
              <a:t>Человечество ждёт экологическая катастрофа!</a:t>
            </a:r>
          </a:p>
        </p:txBody>
      </p:sp>
      <p:pic>
        <p:nvPicPr>
          <p:cNvPr id="25608" name="Picture 8" descr="C:\Users\Elena-Pc\AppData\Local\Microsoft\Windows\INetCache\IE\U0TDR6C2\post-29816-1295799715_thumb[1]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8227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Elena-Pc\AppData\Local\Microsoft\Windows\INetCache\IE\5OKV2S0C\250px-Lightmatter_pand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587" y="5013176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loclo1.datacloudmail.ru/view/%D0%9F%D0%BE%D1%87%D1%82%D0%BE%D0%B2%D1%8B%D0%B5%20%D0%B2%D0%BB%D0%BE%D0%B6%D0%B5%D0%BD%D0%B8%D1%8F/bbd15d12c096a0019dd49f4a8b2ae84c.png?etag=2DF21343B7CA755857500EDF980A1720252FED81&amp;x-email=mitenkova.e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4" descr="E:\Митенкова\3 в 2017-2018\ОЛИМПИАДЫ\Митенкова Час Земли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78073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E:\Митенкова\3 в 2017-2018\ОЛИМПИАДЫ\Митенкова  Час Земли 2017 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79" y="3120231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E:\Митенкова\3 в 2017-2018\ОЛИМПИАДЫ\Иванова  Час Земли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285" y="3120231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Митенкова\3 в 2017-2018\ОЛИМПИАДЫ\Белохвостова Час Земли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469" y="3066792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Митенкова\3 в 2017-2018\ОЛИМПИАДЫ\Токарева   Час Земли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262" y="190152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Митенкова\3 в 2017-2018\ОЛИМПИАДЫ\Еськов  Час Земли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916" y="1556792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Митенкова\3 в 2017-2018\ОЛИМПИАДЫ\Карягина Час Земли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90" y="260648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итенкова\3 в 2017-2018\ОЛИМПИАДЫ\Лунькина Час Земли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767" y="160338"/>
            <a:ext cx="2542914" cy="35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68" y="478073"/>
            <a:ext cx="4239651" cy="62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01586" y="492026"/>
            <a:ext cx="4464497" cy="61863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Ежегодная </a:t>
            </a:r>
          </a:p>
          <a:p>
            <a:pPr algn="ctr"/>
            <a:r>
              <a:rPr lang="ru-RU" sz="3600" b="1" dirty="0" smtClean="0"/>
              <a:t>Всемирная акция </a:t>
            </a:r>
          </a:p>
          <a:p>
            <a:pPr algn="ctr"/>
            <a:r>
              <a:rPr lang="ru-RU" sz="3600" b="1" dirty="0" smtClean="0"/>
              <a:t>«Час Земли»</a:t>
            </a:r>
          </a:p>
          <a:p>
            <a:pPr algn="ctr"/>
            <a:r>
              <a:rPr lang="ru-RU" sz="3600" b="1" dirty="0" smtClean="0"/>
              <a:t>24 марта </a:t>
            </a:r>
          </a:p>
          <a:p>
            <a:pPr algn="ctr"/>
            <a:r>
              <a:rPr lang="ru-RU" sz="3600" b="1" dirty="0" smtClean="0"/>
              <a:t>ровно </a:t>
            </a:r>
            <a:r>
              <a:rPr lang="ru-RU" sz="3600" b="1" dirty="0"/>
              <a:t>в 20:30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выключим </a:t>
            </a:r>
            <a:r>
              <a:rPr lang="ru-RU" sz="3600" b="1" dirty="0"/>
              <a:t>свет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на </a:t>
            </a:r>
            <a:r>
              <a:rPr lang="ru-RU" sz="3600" b="1" dirty="0"/>
              <a:t>60 минут </a:t>
            </a:r>
            <a:endParaRPr lang="ru-RU" sz="3600" b="1" dirty="0" smtClean="0"/>
          </a:p>
          <a:p>
            <a:pPr algn="ctr"/>
            <a:r>
              <a:rPr lang="ru-RU" sz="3600" b="1" u="sng" dirty="0" smtClean="0"/>
              <a:t>в </a:t>
            </a:r>
            <a:r>
              <a:rPr lang="ru-RU" sz="3600" b="1" u="sng" dirty="0"/>
              <a:t>знак неравнодушия </a:t>
            </a:r>
            <a:endParaRPr lang="ru-RU" sz="3600" b="1" u="sng" dirty="0" smtClean="0"/>
          </a:p>
          <a:p>
            <a:pPr algn="ctr"/>
            <a:r>
              <a:rPr lang="ru-RU" sz="3600" b="1" u="sng" dirty="0" smtClean="0"/>
              <a:t>к </a:t>
            </a:r>
            <a:r>
              <a:rPr lang="ru-RU" sz="3600" b="1" u="sng" dirty="0"/>
              <a:t>будущему планеты.</a:t>
            </a:r>
          </a:p>
        </p:txBody>
      </p:sp>
    </p:spTree>
    <p:extLst>
      <p:ext uri="{BB962C8B-B14F-4D97-AF65-F5344CB8AC3E}">
        <p14:creationId xmlns:p14="http://schemas.microsoft.com/office/powerpoint/2010/main" val="7976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8990" y="133661"/>
            <a:ext cx="2935277" cy="387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6137" y="1916832"/>
            <a:ext cx="263211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260648"/>
            <a:ext cx="4067944" cy="61863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Всероссийские экологические</a:t>
            </a:r>
            <a:r>
              <a:rPr lang="ru-RU" sz="3600" b="1" dirty="0"/>
              <a:t> </a:t>
            </a:r>
            <a:endParaRPr lang="ru-RU" sz="3600" b="1" dirty="0" smtClean="0"/>
          </a:p>
          <a:p>
            <a:r>
              <a:rPr lang="ru-RU" sz="3600" b="1" dirty="0" smtClean="0"/>
              <a:t>уроки</a:t>
            </a:r>
          </a:p>
          <a:p>
            <a:r>
              <a:rPr lang="ru-RU" sz="3600" b="1" dirty="0" smtClean="0"/>
              <a:t>для </a:t>
            </a:r>
            <a:r>
              <a:rPr lang="ru-RU" sz="3600" b="1" dirty="0"/>
              <a:t>школьников </a:t>
            </a:r>
            <a:endParaRPr lang="ru-RU" sz="3600" b="1" dirty="0" smtClean="0"/>
          </a:p>
          <a:p>
            <a:r>
              <a:rPr lang="ru-RU" sz="3600" b="1" dirty="0" smtClean="0"/>
              <a:t>1–11-х </a:t>
            </a:r>
            <a:r>
              <a:rPr lang="ru-RU" sz="3600" b="1" dirty="0"/>
              <a:t>классов</a:t>
            </a:r>
            <a:r>
              <a:rPr lang="ru-RU" sz="3600" b="1" dirty="0" smtClean="0"/>
              <a:t> </a:t>
            </a:r>
          </a:p>
          <a:p>
            <a:r>
              <a:rPr lang="ru-RU" sz="3600" b="1" dirty="0" smtClean="0"/>
              <a:t>«Лес и климат»  апрель 2018 г.</a:t>
            </a:r>
          </a:p>
          <a:p>
            <a:r>
              <a:rPr lang="ru-RU" sz="3600" b="1" dirty="0" smtClean="0"/>
              <a:t>«</a:t>
            </a:r>
            <a:r>
              <a:rPr lang="ru-RU" sz="3600" b="1" dirty="0" err="1" smtClean="0"/>
              <a:t>Лесомания</a:t>
            </a:r>
            <a:r>
              <a:rPr lang="ru-RU" sz="3600" b="1" dirty="0"/>
              <a:t>» </a:t>
            </a:r>
            <a:r>
              <a:rPr lang="ru-RU" sz="3600" b="1" dirty="0" smtClean="0"/>
              <a:t> и </a:t>
            </a:r>
          </a:p>
          <a:p>
            <a:r>
              <a:rPr lang="ru-RU" sz="3600" b="1" dirty="0" smtClean="0"/>
              <a:t>конкурс «Вторая жизнь мусора»</a:t>
            </a:r>
            <a:r>
              <a:rPr lang="ru-RU" sz="3600" b="1" dirty="0"/>
              <a:t> ноябрь 2018 г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pic>
        <p:nvPicPr>
          <p:cNvPr id="6" name="Picture 2" descr="E:\Митенкова\4в 2018-2019 и ПОДГОТОВКА\4в 2018-2019\грамоты и другие наградные документы 4в\4 в грамоты детей 1 полугодие 2018-2019\4в Полетаев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53" y="2890572"/>
            <a:ext cx="2636284" cy="372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339" y="79215"/>
            <a:ext cx="8669384" cy="765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9607" y="0"/>
            <a:ext cx="4204888" cy="23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:\Лес и климат 3 в\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53" y="1094700"/>
            <a:ext cx="9114913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-419954" y="-4936"/>
            <a:ext cx="9376405" cy="7683491"/>
            <a:chOff x="-733101" y="188641"/>
            <a:chExt cx="9845920" cy="8430335"/>
          </a:xfrm>
        </p:grpSpPr>
        <p:pic>
          <p:nvPicPr>
            <p:cNvPr id="11" name="Picture 3" descr="E:\Лес и климат 3 в\1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733101" y="3767815"/>
              <a:ext cx="9036496" cy="485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00340" y="188641"/>
              <a:ext cx="2112479" cy="302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 descr="E:\Лес и климат 3 в\3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492" y="1281488"/>
            <a:ext cx="9332492" cy="54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3668" y="836082"/>
            <a:ext cx="8852783" cy="5878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Отзыв об </a:t>
            </a:r>
            <a:r>
              <a:rPr lang="ru-RU" sz="2400" b="1" dirty="0" smtClean="0"/>
              <a:t>экологическом уроке «Лес и климат» </a:t>
            </a:r>
          </a:p>
          <a:p>
            <a:pPr algn="ctr"/>
            <a:r>
              <a:rPr lang="ru-RU" sz="2400" b="1" dirty="0" smtClean="0"/>
              <a:t>по материалам Центра экономии ресурсов движения ЭКА при участии группы экспертов </a:t>
            </a:r>
            <a:r>
              <a:rPr lang="en-US" sz="2400" b="1" dirty="0" smtClean="0"/>
              <a:t>WWF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(Всемирного фонда дикой природы) </a:t>
            </a:r>
            <a:endParaRPr lang="ru-RU" sz="2400" dirty="0" smtClean="0"/>
          </a:p>
          <a:p>
            <a:r>
              <a:rPr lang="ru-RU" sz="2800" dirty="0" smtClean="0"/>
              <a:t>Главное, что мы поняли по окончанию урока, что надо беречь лес, потому что его можно назвать «лёгкими нашей планеты». </a:t>
            </a:r>
          </a:p>
          <a:p>
            <a:r>
              <a:rPr lang="ru-RU" sz="2800" dirty="0" smtClean="0"/>
              <a:t>делились </a:t>
            </a:r>
            <a:r>
              <a:rPr lang="ru-RU" sz="2800" dirty="0"/>
              <a:t>на группы,  </a:t>
            </a:r>
            <a:endParaRPr lang="ru-RU" sz="2800" dirty="0" smtClean="0"/>
          </a:p>
          <a:p>
            <a:r>
              <a:rPr lang="ru-RU" sz="2800" dirty="0" smtClean="0"/>
              <a:t>Провели  игру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составляли  экологические цепочки   </a:t>
            </a:r>
          </a:p>
          <a:p>
            <a:r>
              <a:rPr lang="ru-RU" sz="2800" dirty="0" smtClean="0"/>
              <a:t>Мы  </a:t>
            </a:r>
            <a:r>
              <a:rPr lang="ru-RU" sz="2800" dirty="0"/>
              <a:t>выяснили, что нужно беречь леса, а не вырубать их, так как углекислого газа будет становиться больше, и это навредит </a:t>
            </a:r>
            <a:r>
              <a:rPr lang="ru-RU" sz="2800" dirty="0" smtClean="0"/>
              <a:t>животным, растениям и человеку и может привести к гибели  планеты.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623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84" y="1484784"/>
            <a:ext cx="8460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Если </a:t>
            </a:r>
            <a:r>
              <a:rPr lang="ru-RU" sz="3600" dirty="0"/>
              <a:t>сложить все законные и незаконные рубки в России за год, все равно количество леса, которое ежегодно сгорает в лесных пожарах, будет в два раза больше! </a:t>
            </a:r>
            <a:br>
              <a:rPr lang="ru-RU" sz="3600" dirty="0"/>
            </a:br>
            <a:r>
              <a:rPr lang="ru-RU" sz="3600" dirty="0"/>
              <a:t>‍</a:t>
            </a:r>
            <a:r>
              <a:rPr lang="ru-RU" sz="3600" i="1" dirty="0"/>
              <a:t>Более чем в 95% случаев лесные пожары начинаются по вине человека</a:t>
            </a:r>
            <a:r>
              <a:rPr lang="ru-RU" sz="3600" i="1" dirty="0" smtClean="0"/>
              <a:t>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796774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http://</a:t>
            </a:r>
            <a:r>
              <a:rPr lang="ru-RU" sz="2800" dirty="0" err="1">
                <a:hlinkClick r:id="rId2"/>
              </a:rPr>
              <a:t>лесомания.рф</a:t>
            </a:r>
            <a:r>
              <a:rPr lang="ru-RU" sz="2800" dirty="0" smtClean="0">
                <a:hlinkClick r:id="rId2"/>
              </a:rPr>
              <a:t>/</a:t>
            </a:r>
            <a:r>
              <a:rPr lang="ru-RU" sz="2800" dirty="0" smtClean="0"/>
              <a:t>  сайт для тех, кому не безразлична природа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391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88641"/>
            <a:ext cx="8491301" cy="6368321"/>
            <a:chOff x="179512" y="188641"/>
            <a:chExt cx="8491301" cy="6368321"/>
          </a:xfrm>
        </p:grpSpPr>
        <p:pic>
          <p:nvPicPr>
            <p:cNvPr id="2051" name="Picture 3" descr="E:\Митенкова\4в 2018-2019 и ПОДГОТОВКА\4в 2018-2019\4в К УРОКАМ\Лесомания\Младшие классы\Приложение 3.1 - Карточки для задания %U00ABЛесная газета-молния%U00BB 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60648"/>
              <a:ext cx="2664296" cy="3768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:\Митенкова\4в 2018-2019 и ПОДГОТОВКА\4в 2018-2019\4в К УРОКАМ\Лесомания\Младшие классы\Приложение 3.2 - Карточки для задания %U00ABЛесная газета-молния%U00BB 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877" y="1844824"/>
              <a:ext cx="2450356" cy="346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E:\Митенкова\4в 2018-2019 и ПОДГОТОВКА\4в 2018-2019\4в К УРОКАМ\Лесомания\Младшие классы\Приложение 3.3 - Карточки для задания %U00ABЛесная газета-молния%U00BB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055" y="3028571"/>
              <a:ext cx="2494758" cy="352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E:\Митенкова\4в 2018-2019 и ПОДГОТОВКА\4в 2018-2019\4в К УРОКАМ\Лесомания\Младшие классы\Приложение 3.4 - Карточки для задания %U00ABЛесная газета-молния%U00BB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641"/>
              <a:ext cx="2952328" cy="4175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Митенкова\4в 2018-2019 и ПОДГОТОВКА\4в 2018-2019\4в К УРОКАМ\Лесомания\Младшие классы\Приложение 3.5 - Карточки для задания %U00ABЛесная газета-молния%U00BB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512" y="4332393"/>
              <a:ext cx="2952328" cy="222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197004-B259-A94C-94CC-DE77C9ED3C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F09F89-4CE9-434C-BD05-C782BE5CFA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DF309B2-8288-CA49-8D54-6F544E6E4C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7A2263-40D4-1944-AF26-7832F8A0F7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  <p:pic>
        <p:nvPicPr>
          <p:cNvPr id="13" name="Изображение 1">
            <a:extLst>
              <a:ext uri="{FF2B5EF4-FFF2-40B4-BE49-F238E27FC236}">
                <a16:creationId xmlns:a16="http://schemas.microsoft.com/office/drawing/2014/main" xmlns="" id="{F55AA43A-EFCD-5947-A218-551190216C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612560" cy="71014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44FDA74-D054-7545-94A0-463055CC7D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366" y="4997302"/>
            <a:ext cx="6862283" cy="1860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162B6B-A413-434F-9543-05E227A005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26" y="4997302"/>
            <a:ext cx="7047023" cy="1860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E3CAE2-F5BF-EE4F-BE05-45BE00B91F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0"/>
            <a:ext cx="7770151" cy="4945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D1FCA-40EC-734E-9F24-A5597F4146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27" y="4747732"/>
            <a:ext cx="1714500" cy="1955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14" y="188640"/>
            <a:ext cx="3212773" cy="240958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16048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6D6913-CF96-944D-AD29-7C02E06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382" y="1297599"/>
            <a:ext cx="8488320" cy="20937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xmlns="" id="{9A117A0A-32AA-A64F-A84C-CC3F98B1D0B5}"/>
              </a:ext>
            </a:extLst>
          </p:cNvPr>
          <p:cNvSpPr/>
          <p:nvPr/>
        </p:nvSpPr>
        <p:spPr>
          <a:xfrm>
            <a:off x="-2481838" y="-95070"/>
            <a:ext cx="14107675" cy="6953069"/>
          </a:xfrm>
          <a:prstGeom prst="triangle">
            <a:avLst>
              <a:gd name="adj" fmla="val 50000"/>
            </a:avLst>
          </a:prstGeom>
          <a:solidFill>
            <a:srgbClr val="5AB031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36CFF7-0316-0B4B-AB74-10263F942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5" y="116632"/>
            <a:ext cx="7927883" cy="1656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574C19-FA27-4D4A-B92F-4F490A5A4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3048203"/>
            <a:ext cx="3073242" cy="1412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406298" y="4509120"/>
            <a:ext cx="8331404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dirty="0"/>
              <a:t>За </a:t>
            </a:r>
            <a:r>
              <a:rPr lang="ru-RU" sz="3000" dirty="0" smtClean="0"/>
              <a:t>1 год </a:t>
            </a:r>
            <a:r>
              <a:rPr lang="ru-RU" sz="3000" dirty="0"/>
              <a:t>один класс в среднем тратит 1500 кг бумаги. А собирая и передавая на переработку использованную бумагу, мы снижаем выбросы вредных веществ от работающих заводов на 74</a:t>
            </a:r>
            <a:r>
              <a:rPr lang="ru-RU" sz="3000" dirty="0" smtClean="0"/>
              <a:t>%.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4FCD6D-9CEA-6F4C-98AC-E375F21C1E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004" y="4941168"/>
            <a:ext cx="4968552" cy="16062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/>
              <a:t>Игра «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</a:rPr>
              <a:t>РАВНО</a:t>
            </a:r>
            <a:r>
              <a:rPr lang="ru-RU" b="1" smtClean="0">
                <a:solidFill>
                  <a:srgbClr val="00B050"/>
                </a:solidFill>
              </a:rPr>
              <a:t>ЛЕСИЕ</a:t>
            </a:r>
            <a:r>
              <a:rPr lang="ru-RU" b="1" smtClean="0"/>
              <a:t>»</a:t>
            </a:r>
            <a:endParaRPr lang="ru-RU" b="1" dirty="0"/>
          </a:p>
        </p:txBody>
      </p:sp>
      <p:pic>
        <p:nvPicPr>
          <p:cNvPr id="10" name="Picture 2" descr="E:\Митенкова\4в 2018-2019 и ПОДГОТОВКА\4в 2018-2019\4в К УРОКАМ\Лесомания\Младшие классы\Приложение 4 - Карточки для игры %U00ABРавнолесие%U00BB 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855" y="283960"/>
            <a:ext cx="4394190" cy="62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49382" y="116633"/>
            <a:ext cx="8649133" cy="6741366"/>
            <a:chOff x="1182702" y="323594"/>
            <a:chExt cx="7715813" cy="622159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DE6E32CE-B07D-144A-8623-9D6B7AD4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788" y="4854339"/>
              <a:ext cx="2350402" cy="16908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6B2437D-41D2-064C-80C8-754C9D4C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3042" y="4888721"/>
              <a:ext cx="2258753" cy="15924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2E6CE4D4-B29D-0A44-B029-92B6E5E6C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9081" y="4892224"/>
              <a:ext cx="2325957" cy="16529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B4DA59E7-E20B-694B-AA16-9DC50A2D2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702" y="1058429"/>
              <a:ext cx="2361026" cy="16797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CED997A3-9BCC-784A-90A2-D2624017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2142" y="1058429"/>
              <a:ext cx="2479385" cy="17368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31DC220C-12F5-554B-9513-7D9136E0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9130" y="1099742"/>
              <a:ext cx="2336247" cy="16602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0E3AA249-D6E6-3346-B580-B866005E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90" y="2996946"/>
              <a:ext cx="2454712" cy="16975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D3FD335C-7F36-8E42-8126-E3D6CEC05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5670" y="3003634"/>
              <a:ext cx="2426002" cy="16908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CE66F9AA-C326-3C49-861F-0762E914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0553" y="3022258"/>
              <a:ext cx="2407853" cy="16975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1259545" y="323594"/>
              <a:ext cx="7638970" cy="80314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smtClean="0"/>
                <a:t>Это поможет сохранить леса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36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0080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Если </a:t>
            </a:r>
            <a:r>
              <a:rPr lang="ru-RU" sz="3600" dirty="0"/>
              <a:t>Вы видите на упаковках товаров значок с подписью «FSC», это значит, что древесина для их производства добыта легально и производитель делает все возможное для сохранения и восстановления леса.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257619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http://</a:t>
            </a:r>
            <a:r>
              <a:rPr lang="ru-RU" sz="2800" dirty="0" err="1" smtClean="0">
                <a:hlinkClick r:id="rId2"/>
              </a:rPr>
              <a:t>лесомания.рф</a:t>
            </a:r>
            <a:r>
              <a:rPr lang="ru-RU" sz="2800" dirty="0" smtClean="0">
                <a:hlinkClick r:id="rId2"/>
              </a:rPr>
              <a:t>/</a:t>
            </a:r>
            <a:endParaRPr lang="ru-RU" sz="2800" dirty="0" smtClean="0"/>
          </a:p>
          <a:p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://ecamir.ru</a:t>
            </a:r>
            <a:r>
              <a:rPr lang="en-US" sz="2800" dirty="0" smtClean="0">
                <a:hlinkClick r:id="rId3"/>
              </a:rPr>
              <a:t>/</a:t>
            </a:r>
            <a:r>
              <a:rPr lang="ru-RU" sz="2800" dirty="0" smtClean="0"/>
              <a:t>   сайты  для тех, кому не безразлична природа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96090" y="298282"/>
            <a:ext cx="7638970" cy="8031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Это поможет сохранить леса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486" y="1118093"/>
            <a:ext cx="8892480" cy="53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9"/>
            <a:ext cx="770485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Всероссийский конкурс </a:t>
            </a:r>
          </a:p>
          <a:p>
            <a:r>
              <a:rPr lang="ru-RU" sz="2800" b="1" dirty="0" smtClean="0"/>
              <a:t>«</a:t>
            </a:r>
            <a:r>
              <a:rPr lang="ru-RU" sz="2800" b="1" dirty="0"/>
              <a:t>Вторая жизнь мусора» ноябрь 2018 г.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570" y="209582"/>
            <a:ext cx="8568952" cy="64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РАБОТА\фото с телефона до 20 марта 2017\0-02-05-6a2cd50c316e42b6f30f0539ce536467b40845c1b334df24bc01e1f188f7a52f_ful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179" y="1147586"/>
            <a:ext cx="5135216" cy="38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06998" y="27194"/>
            <a:ext cx="7160301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«Вторая жизнь мусора»</a:t>
            </a:r>
            <a:endParaRPr lang="ru-RU" dirty="0"/>
          </a:p>
        </p:txBody>
      </p:sp>
      <p:pic>
        <p:nvPicPr>
          <p:cNvPr id="8" name="Picture 3" descr="E:\РАБОТА\фото с телефона до 20 марта 2017\20170313_14581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73434" y="3872477"/>
            <a:ext cx="2653140" cy="28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РАБОТА\фото с телефона до 20 марта 2017\20170313_14573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958541" y="3868016"/>
            <a:ext cx="3100674" cy="23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640" y="281627"/>
            <a:ext cx="6984776" cy="63066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08283" y="5516959"/>
            <a:ext cx="415184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Он получил </a:t>
            </a:r>
          </a:p>
          <a:p>
            <a:pPr algn="ctr"/>
            <a:r>
              <a:rPr lang="ru-RU" sz="3200" dirty="0" smtClean="0"/>
              <a:t>экологические призы 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20956" y="306689"/>
            <a:ext cx="403244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Захаров Стас </a:t>
            </a:r>
          </a:p>
          <a:p>
            <a:pPr algn="ctr"/>
            <a:r>
              <a:rPr lang="ru-RU" sz="3200" b="1" dirty="0" smtClean="0"/>
              <a:t>стал  победителем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05607" y="227094"/>
            <a:ext cx="8963084" cy="6628916"/>
            <a:chOff x="71438" y="188913"/>
            <a:chExt cx="8963084" cy="6628916"/>
          </a:xfrm>
        </p:grpSpPr>
        <p:pic>
          <p:nvPicPr>
            <p:cNvPr id="12" name="Picture 3" descr="E:\ФОТОГРАФИИ\фото в контакт и ок\20171219_074801.jp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430552" y="1401981"/>
              <a:ext cx="8352928" cy="541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E:\ФОТОГРАФИИ\фото в контакт и ок\20171219_074801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275166" y="476672"/>
              <a:ext cx="5759356" cy="2831616"/>
            </a:xfrm>
            <a:prstGeom prst="rect">
              <a:avLst/>
            </a:prstGeom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71438" y="188913"/>
              <a:ext cx="8963084" cy="84137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b="1" dirty="0" smtClean="0"/>
                <a:t>Мастерская Деда Мороза сохраняет жизнь живым ёлкам</a:t>
              </a:r>
              <a:endParaRPr lang="ru-RU" sz="2800" b="1" dirty="0"/>
            </a:p>
          </p:txBody>
        </p:sp>
        <p:sp>
          <p:nvSpPr>
            <p:cNvPr id="15" name="Стрелка вправо с вырезом 14"/>
            <p:cNvSpPr/>
            <p:nvPr/>
          </p:nvSpPr>
          <p:spPr>
            <a:xfrm rot="20679749">
              <a:off x="772608" y="2778650"/>
              <a:ext cx="3987275" cy="360376"/>
            </a:xfrm>
            <a:prstGeom prst="notch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228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260648"/>
            <a:ext cx="8687858" cy="6453338"/>
            <a:chOff x="251520" y="260648"/>
            <a:chExt cx="8687858" cy="6453338"/>
          </a:xfrm>
        </p:grpSpPr>
        <p:pic>
          <p:nvPicPr>
            <p:cNvPr id="16387" name="Picture 3" descr="E:\фото с телефона от 15 января 2018\DCIM\.thumbnails\1513692092828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2080" y="260648"/>
              <a:ext cx="3647298" cy="645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E:\фото с телефона от 15 января 2018\DCIM\.thumbnails\151369209861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3635896" cy="645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E:\фото с телефона от 15 января 2018\DCIM\.thumbnails\151239575781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094" y="260648"/>
              <a:ext cx="2862318" cy="381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179512" y="260648"/>
            <a:ext cx="8676456" cy="6356606"/>
            <a:chOff x="179512" y="260648"/>
            <a:chExt cx="8676456" cy="6356606"/>
          </a:xfrm>
        </p:grpSpPr>
        <p:pic>
          <p:nvPicPr>
            <p:cNvPr id="9" name="Picture 5" descr="E:\ФОТОГРАФИИ\фото в контакт и ок\20171209_002958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838551" y="1278711"/>
              <a:ext cx="6356606" cy="432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E:\ФОТОГРАФИИ\фото в контакт и ок\20171210_191144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3810645" y="1526059"/>
              <a:ext cx="6310733" cy="377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Стрелка вправо с вырезом 10"/>
            <p:cNvSpPr/>
            <p:nvPr/>
          </p:nvSpPr>
          <p:spPr>
            <a:xfrm>
              <a:off x="3563888" y="2990605"/>
              <a:ext cx="2304256" cy="43204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59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481" y="5217945"/>
            <a:ext cx="838433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3123" y="404664"/>
            <a:ext cx="3905692" cy="481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808667" y="479407"/>
            <a:ext cx="4104456" cy="47385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В нашей школе  со 2 класса ежегодно проводится тест «Твоё эмоциональное отношение к природе»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25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15668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1" y="1044116"/>
            <a:ext cx="4588717" cy="562524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Если КАЖДЫЙ человек, задумается, ЧТО он  может сделать полезного для сохранения окружающего мира и будет  призывать к этому других – это поможет  сохранить жизнь на всей планете, как можно дольше. </a:t>
            </a:r>
            <a:r>
              <a:rPr lang="ru-RU" b="1" dirty="0" smtClean="0"/>
              <a:t>Природе  нужно стать другом, потому что человек  и есть природа</a:t>
            </a:r>
            <a:r>
              <a:rPr lang="ru-RU" b="1" dirty="0" smtClean="0"/>
              <a:t>! </a:t>
            </a:r>
          </a:p>
          <a:p>
            <a:pPr>
              <a:buNone/>
            </a:pPr>
            <a:r>
              <a:rPr lang="ru-RU" b="1" dirty="0" smtClean="0"/>
              <a:t>    Но КАК это сделать? </a:t>
            </a:r>
          </a:p>
          <a:p>
            <a:pPr>
              <a:buNone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b="1" dirty="0" smtClean="0"/>
              <a:t>С ЧЕГО начать?</a:t>
            </a:r>
            <a:endParaRPr lang="ru-RU" sz="8000" b="1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83568" y="260648"/>
            <a:ext cx="7344816" cy="6034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4400" b="1" dirty="0" smtClean="0"/>
              <a:t>Проблема (идея) проекта</a:t>
            </a:r>
            <a:endParaRPr lang="ru-RU" sz="4400" dirty="0"/>
          </a:p>
        </p:txBody>
      </p:sp>
      <p:pic>
        <p:nvPicPr>
          <p:cNvPr id="26628" name="Picture 4" descr="https://pptcloud3.ams3.digitaloceanspaces.com/slides/pics/000/356/853/original/Slide19.jpg?148026763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6357" y="1052736"/>
            <a:ext cx="4112345" cy="56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2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9057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класс тест «Твоё эмоциональное отношение к природе» 2016-2017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11" y="3077343"/>
            <a:ext cx="8784977" cy="34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09599" y="260647"/>
            <a:ext cx="8229600" cy="1930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 класс тест «Твоё эмоциональное отношение к природе» 2017-2018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2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Программа  краеведческого экологического проекта «Эко-</a:t>
            </a:r>
            <a:r>
              <a:rPr lang="ru-RU" sz="2000" b="1" i="1" dirty="0" err="1" smtClean="0"/>
              <a:t>человеки</a:t>
            </a:r>
            <a:r>
              <a:rPr lang="ru-RU" sz="2000" b="1" i="1" dirty="0" smtClean="0"/>
              <a:t>» </a:t>
            </a:r>
          </a:p>
          <a:p>
            <a:r>
              <a:rPr lang="ru-RU" sz="2000" b="1" i="1" dirty="0" smtClean="0"/>
              <a:t>в рамках сотрудничества с ГУК «Государственный музей К.А. Федина» </a:t>
            </a:r>
          </a:p>
          <a:p>
            <a:pPr algn="ctr"/>
            <a:r>
              <a:rPr lang="ru-RU" sz="2000" b="1" i="1" dirty="0" smtClean="0"/>
              <a:t>на 2018-2019 учебный год </a:t>
            </a:r>
            <a:endParaRPr lang="ru-RU" sz="2000" dirty="0"/>
          </a:p>
          <a:p>
            <a:r>
              <a:rPr lang="ru-RU" sz="2000" b="1" i="1" dirty="0"/>
              <a:t> </a:t>
            </a:r>
            <a:endParaRPr lang="ru-RU" sz="2000" dirty="0"/>
          </a:p>
          <a:p>
            <a:r>
              <a:rPr lang="ru-RU" sz="2000" b="1" i="1" dirty="0"/>
              <a:t>1.«Ищите радость. Отправляйтесь в рощи…»</a:t>
            </a:r>
            <a:r>
              <a:rPr lang="ru-RU" sz="2000" dirty="0"/>
              <a:t> </a:t>
            </a:r>
            <a:r>
              <a:rPr lang="ru-RU" sz="2000" dirty="0" smtClean="0"/>
              <a:t>  Природа </a:t>
            </a:r>
            <a:r>
              <a:rPr lang="ru-RU" sz="2000" dirty="0"/>
              <a:t>родного края.</a:t>
            </a:r>
          </a:p>
          <a:p>
            <a:r>
              <a:rPr lang="ru-RU" sz="2000" b="1" i="1" dirty="0"/>
              <a:t>2. «Жили-были птицы»</a:t>
            </a:r>
            <a:r>
              <a:rPr lang="ru-RU" sz="2000" i="1" dirty="0"/>
              <a:t> </a:t>
            </a:r>
            <a:r>
              <a:rPr lang="ru-RU" sz="2000" dirty="0" smtClean="0"/>
              <a:t>Музейное </a:t>
            </a:r>
            <a:r>
              <a:rPr lang="ru-RU" sz="2000" dirty="0"/>
              <a:t>занятие о птицах. </a:t>
            </a:r>
          </a:p>
          <a:p>
            <a:r>
              <a:rPr lang="ru-RU" sz="2000" b="1" i="1" dirty="0" smtClean="0"/>
              <a:t>3</a:t>
            </a:r>
            <a:r>
              <a:rPr lang="ru-RU" sz="2000" b="1" i="1" dirty="0"/>
              <a:t>. «Синяя птица</a:t>
            </a:r>
            <a:r>
              <a:rPr lang="ru-RU" sz="2000" i="1" dirty="0" smtClean="0"/>
              <a:t>»        </a:t>
            </a:r>
            <a:r>
              <a:rPr lang="ru-RU" sz="2000" dirty="0"/>
              <a:t>Выставка детского рисунка.</a:t>
            </a:r>
            <a:r>
              <a:rPr lang="ru-RU" sz="2000" i="1" dirty="0"/>
              <a:t>                                                                                       </a:t>
            </a:r>
            <a:r>
              <a:rPr lang="ru-RU" sz="2000" dirty="0"/>
              <a:t>             </a:t>
            </a:r>
            <a:r>
              <a:rPr lang="ru-RU" sz="2000" b="1" i="1" dirty="0"/>
              <a:t> 4. «Покормите птиц зимой</a:t>
            </a:r>
            <a:r>
              <a:rPr lang="ru-RU" sz="2000" b="1" i="1" dirty="0" smtClean="0"/>
              <a:t>»  </a:t>
            </a:r>
            <a:r>
              <a:rPr lang="ru-RU" sz="2000" dirty="0" smtClean="0"/>
              <a:t>      </a:t>
            </a:r>
            <a:r>
              <a:rPr lang="ru-RU" sz="2000" dirty="0"/>
              <a:t>Экологическая акция.                                                                                </a:t>
            </a:r>
          </a:p>
          <a:p>
            <a:r>
              <a:rPr lang="ru-RU" sz="2000" b="1" i="1" dirty="0"/>
              <a:t>5. «Письмо аргентинского дога</a:t>
            </a:r>
            <a:r>
              <a:rPr lang="ru-RU" sz="2000" b="1" i="1" dirty="0" smtClean="0"/>
              <a:t>»  </a:t>
            </a:r>
            <a:endParaRPr lang="ru-RU" sz="2000" dirty="0"/>
          </a:p>
          <a:p>
            <a:r>
              <a:rPr lang="ru-RU" sz="2000" dirty="0"/>
              <a:t>Литературно-музыкальная программа для учащихся  младших и средних       классов. Разговор о бездомных собаках и домашних питомцах. </a:t>
            </a:r>
          </a:p>
          <a:p>
            <a:r>
              <a:rPr lang="ru-RU" sz="2000" b="1" i="1" dirty="0"/>
              <a:t>6. «Мадам Баттерфляй</a:t>
            </a:r>
            <a:r>
              <a:rPr lang="ru-RU" sz="2000" b="1" i="1" dirty="0" smtClean="0"/>
              <a:t>» </a:t>
            </a:r>
            <a:r>
              <a:rPr lang="ru-RU" sz="2000" dirty="0" smtClean="0"/>
              <a:t>Музейное </a:t>
            </a:r>
            <a:r>
              <a:rPr lang="ru-RU" sz="2000" dirty="0"/>
              <a:t>занятие о насекомых.</a:t>
            </a:r>
          </a:p>
          <a:p>
            <a:r>
              <a:rPr lang="ru-RU" sz="2000" b="1" i="1" dirty="0" smtClean="0"/>
              <a:t>7</a:t>
            </a:r>
            <a:r>
              <a:rPr lang="ru-RU" sz="2000" b="1" i="1" dirty="0"/>
              <a:t>. «Я пою: герой мой – полевой кузнечик…» </a:t>
            </a:r>
            <a:endParaRPr lang="ru-RU" sz="2000" dirty="0"/>
          </a:p>
          <a:p>
            <a:r>
              <a:rPr lang="ru-RU" sz="2000" dirty="0"/>
              <a:t>      </a:t>
            </a:r>
            <a:r>
              <a:rPr lang="ru-RU" sz="2000" dirty="0" smtClean="0"/>
              <a:t>Легенды </a:t>
            </a:r>
            <a:r>
              <a:rPr lang="ru-RU" sz="2000" dirty="0"/>
              <a:t>и притчи  Леонардо да Винчи о  насекомых.</a:t>
            </a:r>
            <a:r>
              <a:rPr lang="ru-RU" sz="2000" b="1" dirty="0"/>
              <a:t>                 </a:t>
            </a:r>
            <a:endParaRPr lang="ru-RU" sz="2000" dirty="0"/>
          </a:p>
          <a:p>
            <a:r>
              <a:rPr lang="ru-RU" sz="2000" b="1" i="1" dirty="0" smtClean="0"/>
              <a:t>8</a:t>
            </a:r>
            <a:r>
              <a:rPr lang="ru-RU" sz="2000" b="1" i="1" dirty="0"/>
              <a:t>. «Стрекочут жалобно вечерние цикады…»</a:t>
            </a:r>
            <a:endParaRPr lang="ru-RU" sz="2000" dirty="0"/>
          </a:p>
          <a:p>
            <a:r>
              <a:rPr lang="ru-RU" sz="2000" dirty="0"/>
              <a:t>      Насекомые в русской и японской прозе и поэзии.</a:t>
            </a:r>
          </a:p>
          <a:p>
            <a:r>
              <a:rPr lang="ru-RU" sz="2000" b="1" i="1" dirty="0" smtClean="0"/>
              <a:t>9</a:t>
            </a:r>
            <a:r>
              <a:rPr lang="ru-RU" sz="2000" b="1" i="1" dirty="0"/>
              <a:t>.  «Под защитой Франциска Ассизского» </a:t>
            </a:r>
            <a:endParaRPr lang="ru-RU" sz="2000" dirty="0"/>
          </a:p>
          <a:p>
            <a:r>
              <a:rPr lang="ru-RU" sz="2000" dirty="0"/>
              <a:t>     Основные заветы Святого Франциска о братьях наших меньших.</a:t>
            </a:r>
          </a:p>
          <a:p>
            <a:r>
              <a:rPr lang="ru-RU" sz="2000" b="1" i="1" dirty="0" smtClean="0"/>
              <a:t>10</a:t>
            </a:r>
            <a:r>
              <a:rPr lang="ru-RU" sz="2000" b="1" i="1" dirty="0"/>
              <a:t>. «Выселение из Вселенной</a:t>
            </a:r>
            <a:r>
              <a:rPr lang="ru-RU" sz="2000" b="1" i="1" dirty="0" smtClean="0"/>
              <a:t>»     </a:t>
            </a:r>
            <a:r>
              <a:rPr lang="ru-RU" sz="2000" dirty="0" smtClean="0"/>
              <a:t>Экологическая </a:t>
            </a:r>
            <a:r>
              <a:rPr lang="ru-RU" sz="2000" dirty="0"/>
              <a:t>акция по благоустройству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1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ctrTitle"/>
          </p:nvPr>
        </p:nvSpPr>
        <p:spPr>
          <a:xfrm>
            <a:off x="4139952" y="332656"/>
            <a:ext cx="4676056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sna" pitchFamily="2" charset="0"/>
              </a:rPr>
              <a:t>Рефлексия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sna" pitchFamily="2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211961" y="1484784"/>
            <a:ext cx="4464496" cy="49685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Вместе со взрослыми и одноклассниками мне  удалось принять участие и систематизировать элементарные практические мероприятия, которые помогают сохранить природу и привлечь окружающих нас людей последовать нашему примеру.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90495" y="404664"/>
            <a:ext cx="8519467" cy="5851525"/>
            <a:chOff x="323528" y="836712"/>
            <a:chExt cx="8519467" cy="585152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836712"/>
              <a:ext cx="7799387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941168"/>
              <a:ext cx="2182763" cy="163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39" y="404664"/>
            <a:ext cx="7799387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53397" y="257845"/>
            <a:ext cx="8235470" cy="6178698"/>
            <a:chOff x="539552" y="274638"/>
            <a:chExt cx="8235470" cy="617869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74638"/>
              <a:ext cx="8235470" cy="617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581128"/>
              <a:ext cx="2182763" cy="163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53397" y="404664"/>
            <a:ext cx="8062161" cy="6048672"/>
            <a:chOff x="671512" y="476672"/>
            <a:chExt cx="8062161" cy="6048672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" y="476672"/>
              <a:ext cx="8062161" cy="604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653136"/>
              <a:ext cx="2182763" cy="163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165494" y="366079"/>
            <a:ext cx="8667420" cy="6394722"/>
            <a:chOff x="251520" y="274638"/>
            <a:chExt cx="8667420" cy="6394722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74638"/>
              <a:ext cx="8667420" cy="6394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139952" y="4581128"/>
              <a:ext cx="4392488" cy="6480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5373216"/>
              <a:ext cx="1390675" cy="104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578874" y="510095"/>
            <a:ext cx="8139492" cy="6106690"/>
            <a:chOff x="644425" y="404664"/>
            <a:chExt cx="8139492" cy="6106690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5" y="404664"/>
              <a:ext cx="8139492" cy="610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124744"/>
              <a:ext cx="2038747" cy="1529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521363" y="567815"/>
            <a:ext cx="8254514" cy="6192986"/>
            <a:chOff x="467544" y="332656"/>
            <a:chExt cx="8254514" cy="6192986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8254514" cy="619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653136"/>
              <a:ext cx="2182763" cy="163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456711" y="493979"/>
            <a:ext cx="8352929" cy="6266822"/>
            <a:chOff x="467543" y="296688"/>
            <a:chExt cx="8352929" cy="6266822"/>
          </a:xfrm>
        </p:grpSpPr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296688"/>
              <a:ext cx="8352929" cy="6266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4139952" y="5229200"/>
              <a:ext cx="4392488" cy="108012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080" y="548680"/>
              <a:ext cx="1535649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55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Стать природе другом </a:t>
            </a:r>
          </a:p>
          <a:p>
            <a:pPr marL="0" indent="0" algn="ctr">
              <a:buNone/>
            </a:pPr>
            <a:r>
              <a:rPr lang="ru-RU" b="1" dirty="0" smtClean="0"/>
              <a:t>может  и должен каждый человек! </a:t>
            </a:r>
          </a:p>
          <a:p>
            <a:pPr marL="0" indent="0" algn="ctr">
              <a:buNone/>
            </a:pPr>
            <a:r>
              <a:rPr lang="ru-RU" b="1" dirty="0" smtClean="0"/>
              <a:t>Главное, иметь для этого желание и помнить, что </a:t>
            </a:r>
          </a:p>
          <a:p>
            <a:pPr marL="0" indent="0" algn="ctr">
              <a:buNone/>
            </a:pPr>
            <a:r>
              <a:rPr lang="ru-RU" b="1" dirty="0" smtClean="0"/>
              <a:t>человек и природа – </a:t>
            </a:r>
          </a:p>
          <a:p>
            <a:pPr marL="0" indent="0" algn="ctr">
              <a:buNone/>
            </a:pPr>
            <a:r>
              <a:rPr lang="ru-RU" b="1" dirty="0" smtClean="0"/>
              <a:t>единое целое!</a:t>
            </a:r>
            <a:endParaRPr lang="ru-RU" b="1" dirty="0"/>
          </a:p>
        </p:txBody>
      </p:sp>
      <p:pic>
        <p:nvPicPr>
          <p:cNvPr id="8" name="Picture 2" descr="E:\СОБРАНО временно ОЧЕНЬ ВАЖНЫЙ АРХИВ РАБОТЫ 2013-2018 ГГ\в лесу родилась ёлочка проект\фото 2 в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38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5877272"/>
            <a:ext cx="8640960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</a:rPr>
              <a:t>Мы должны беречь планету, ведь другой подобной нет!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http://900igr.net/datas/literatura/Ekzjuperi/0034-034-Vstal-poutru-umylsja-privel-sebja-v-porjadok-i-srazu-zhe-privedi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42" y="332656"/>
            <a:ext cx="825691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5143220" y="1340768"/>
            <a:ext cx="3621088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dirty="0" smtClean="0"/>
              <a:t>Антуан Сент-Экзюпери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3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Ссылки сайтов  </a:t>
            </a:r>
            <a:r>
              <a:rPr lang="ru-RU" dirty="0"/>
              <a:t>для тех,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кому не </a:t>
            </a:r>
            <a:r>
              <a:rPr lang="ru-RU" dirty="0"/>
              <a:t>безразлична природа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328" y="1772816"/>
            <a:ext cx="87849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http://</a:t>
            </a:r>
            <a:r>
              <a:rPr lang="ru-RU" sz="3600" dirty="0" err="1" smtClean="0">
                <a:hlinkClick r:id="rId3"/>
              </a:rPr>
              <a:t>лесомания.рф</a:t>
            </a:r>
            <a:r>
              <a:rPr lang="ru-RU" sz="3600" dirty="0" smtClean="0">
                <a:hlinkClick r:id="rId3"/>
              </a:rPr>
              <a:t>/</a:t>
            </a:r>
            <a:r>
              <a:rPr lang="ru-RU" sz="3600" dirty="0" smtClean="0"/>
              <a:t> урок «</a:t>
            </a:r>
            <a:r>
              <a:rPr lang="ru-RU" sz="3600" dirty="0" err="1" smtClean="0"/>
              <a:t>Лесомания</a:t>
            </a:r>
            <a:r>
              <a:rPr lang="ru-RU" sz="3600" dirty="0" smtClean="0"/>
              <a:t>» </a:t>
            </a:r>
          </a:p>
          <a:p>
            <a:r>
              <a:rPr lang="en-US" sz="3600" dirty="0" smtClean="0">
                <a:hlinkClick r:id="rId4"/>
              </a:rPr>
              <a:t>http</a:t>
            </a:r>
            <a:r>
              <a:rPr lang="en-US" sz="3600" dirty="0">
                <a:hlinkClick r:id="rId4"/>
              </a:rPr>
              <a:t>://ecamir.ru</a:t>
            </a:r>
            <a:r>
              <a:rPr lang="en-US" sz="3600" dirty="0" smtClean="0">
                <a:hlinkClick r:id="rId4"/>
              </a:rPr>
              <a:t>/</a:t>
            </a:r>
            <a:r>
              <a:rPr lang="ru-RU" sz="3600" dirty="0" smtClean="0"/>
              <a:t>  </a:t>
            </a:r>
          </a:p>
          <a:p>
            <a:r>
              <a:rPr lang="ru-RU" sz="3600" dirty="0" smtClean="0"/>
              <a:t>Зелёное движение России  ЭКА</a:t>
            </a:r>
          </a:p>
          <a:p>
            <a:r>
              <a:rPr lang="en-US" sz="3600" dirty="0">
                <a:hlinkClick r:id="rId5"/>
              </a:rPr>
              <a:t>https://ecoclass.me/lk/lessons</a:t>
            </a:r>
            <a:r>
              <a:rPr lang="en-US" sz="3600" dirty="0" smtClean="0">
                <a:hlinkClick r:id="rId5"/>
              </a:rPr>
              <a:t>/</a:t>
            </a:r>
            <a:r>
              <a:rPr lang="ru-RU" sz="3600" dirty="0" smtClean="0"/>
              <a:t> </a:t>
            </a:r>
          </a:p>
          <a:p>
            <a:r>
              <a:rPr lang="ru-RU" sz="3600" dirty="0" err="1" smtClean="0"/>
              <a:t>Экокласс</a:t>
            </a:r>
            <a:r>
              <a:rPr lang="ru-RU" sz="3600" dirty="0" smtClean="0"/>
              <a:t> России </a:t>
            </a:r>
          </a:p>
          <a:p>
            <a:r>
              <a:rPr lang="en-US" sz="3600" dirty="0">
                <a:hlinkClick r:id="rId6"/>
              </a:rPr>
              <a:t>http://</a:t>
            </a:r>
            <a:r>
              <a:rPr lang="en-US" sz="3600" dirty="0" smtClean="0">
                <a:hlinkClick r:id="rId6"/>
              </a:rPr>
              <a:t>wildwildworld.net.ua/why/kak-byt-prirode-drugom</a:t>
            </a:r>
            <a:r>
              <a:rPr lang="ru-RU" sz="3600" dirty="0" smtClean="0"/>
              <a:t> Этот дикий </a:t>
            </a:r>
            <a:r>
              <a:rPr lang="ru-RU" sz="3600" dirty="0" err="1" smtClean="0"/>
              <a:t>дикий</a:t>
            </a:r>
            <a:r>
              <a:rPr lang="ru-RU" sz="3600" dirty="0" smtClean="0"/>
              <a:t> мир</a:t>
            </a:r>
          </a:p>
          <a:p>
            <a:r>
              <a:rPr lang="en-US" sz="2000" dirty="0">
                <a:hlinkClick r:id="rId7"/>
              </a:rPr>
              <a:t>http://</a:t>
            </a:r>
            <a:r>
              <a:rPr lang="en-US" sz="2000" dirty="0" smtClean="0">
                <a:hlinkClick r:id="rId7"/>
              </a:rPr>
              <a:t>900igr.net/kartinki/literatura/Ekzjuperi/052-Vstal-poutru-umylsja-privel-sebja-v-porjadok-i-srazu-zhe-privedi-v.html</a:t>
            </a:r>
            <a:r>
              <a:rPr lang="ru-RU" sz="2000" dirty="0" smtClean="0"/>
              <a:t> иллюстрация «Маленький Принц»</a:t>
            </a:r>
          </a:p>
        </p:txBody>
      </p:sp>
    </p:spTree>
    <p:extLst>
      <p:ext uri="{BB962C8B-B14F-4D97-AF65-F5344CB8AC3E}">
        <p14:creationId xmlns:p14="http://schemas.microsoft.com/office/powerpoint/2010/main" val="10128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156" y="332656"/>
            <a:ext cx="84603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sna" pitchFamily="2" charset="0"/>
                <a:cs typeface="Arial" pitchFamily="34" charset="0"/>
              </a:rPr>
              <a:t>Интернет –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i="1" dirty="0" smtClean="0"/>
          </a:p>
          <a:p>
            <a:pPr algn="ctr"/>
            <a:endParaRPr lang="ru-RU" sz="800" i="1" dirty="0" smtClean="0"/>
          </a:p>
          <a:p>
            <a:pPr algn="just"/>
            <a:r>
              <a:rPr lang="ru-RU" sz="2400" b="1" i="1" dirty="0" smtClean="0"/>
              <a:t>Фон с листьями:</a:t>
            </a:r>
            <a:endParaRPr lang="ru-RU" sz="2400" b="1" i="1" dirty="0"/>
          </a:p>
          <a:p>
            <a:pPr lvl="0" algn="just"/>
            <a:r>
              <a:rPr lang="ru-RU" sz="2000" dirty="0">
                <a:hlinkClick r:id="rId2"/>
              </a:rPr>
              <a:t>http://</a:t>
            </a:r>
            <a:r>
              <a:rPr lang="ru-RU" sz="2000" dirty="0" smtClean="0">
                <a:hlinkClick r:id="rId2"/>
              </a:rPr>
              <a:t>ru.hereisfree.com/materials/download/13993.html</a:t>
            </a:r>
            <a:r>
              <a:rPr lang="ru-RU" sz="2000" dirty="0" smtClean="0"/>
              <a:t>  </a:t>
            </a:r>
            <a:endParaRPr lang="ru-RU" sz="2000" dirty="0"/>
          </a:p>
          <a:p>
            <a:pPr algn="just"/>
            <a:r>
              <a:rPr lang="ru-RU" sz="2000" i="1" dirty="0" smtClean="0"/>
              <a:t> </a:t>
            </a:r>
            <a:r>
              <a:rPr lang="ru-RU" sz="2400" b="1" i="1" dirty="0" smtClean="0"/>
              <a:t>Божья коровка:</a:t>
            </a:r>
            <a:endParaRPr lang="ru-RU" sz="2400" b="1" i="1" dirty="0" smtClean="0">
              <a:hlinkClick r:id="rId3"/>
            </a:endParaRPr>
          </a:p>
          <a:p>
            <a:pPr algn="just"/>
            <a:r>
              <a:rPr lang="en-US" sz="2000" i="1" dirty="0" smtClean="0">
                <a:hlinkClick r:id="rId3"/>
              </a:rPr>
              <a:t>http://openclipart.org/image/2400px/svg_to_png/177972/1368310520.png</a:t>
            </a:r>
            <a:r>
              <a:rPr lang="ru-RU" sz="2000" i="1" dirty="0" smtClean="0"/>
              <a:t> </a:t>
            </a:r>
          </a:p>
          <a:p>
            <a:pPr algn="just"/>
            <a:r>
              <a:rPr lang="ru-RU" sz="2400" b="1" i="1" dirty="0" smtClean="0"/>
              <a:t>Божья коровка на листе:</a:t>
            </a:r>
          </a:p>
          <a:p>
            <a:pPr algn="just"/>
            <a:r>
              <a:rPr lang="en-US" sz="2000" i="1" dirty="0">
                <a:hlinkClick r:id="rId4"/>
              </a:rPr>
              <a:t>http://</a:t>
            </a:r>
            <a:r>
              <a:rPr lang="en-US" sz="2000" i="1" dirty="0" smtClean="0">
                <a:hlinkClick r:id="rId4"/>
              </a:rPr>
              <a:t>img-fotki.yandex.ru/get/4612/132352990.3/0_6e633_41976889_XL</a:t>
            </a:r>
            <a:r>
              <a:rPr lang="ru-RU" sz="2000" i="1" dirty="0" smtClean="0"/>
              <a:t> </a:t>
            </a:r>
          </a:p>
          <a:p>
            <a:pPr algn="just"/>
            <a:r>
              <a:rPr lang="ru-RU" sz="2400" b="1" i="1" dirty="0" smtClean="0"/>
              <a:t>Зелёный и синий «человечки»:</a:t>
            </a:r>
          </a:p>
          <a:p>
            <a:pPr algn="just"/>
            <a:r>
              <a:rPr lang="en-US" sz="2000" i="1" dirty="0">
                <a:hlinkClick r:id="rId5"/>
              </a:rPr>
              <a:t>https://</a:t>
            </a:r>
            <a:r>
              <a:rPr lang="en-US" sz="2000" i="1" dirty="0" smtClean="0">
                <a:hlinkClick r:id="rId5"/>
              </a:rPr>
              <a:t>img-fotki.yandex.ru/get/6005/139440740.7/0_5e35a_107209a0_orig</a:t>
            </a:r>
            <a:endParaRPr lang="ru-RU" sz="2000" i="1" dirty="0" smtClean="0"/>
          </a:p>
          <a:p>
            <a:pPr algn="just"/>
            <a:r>
              <a:rPr lang="ru-RU" sz="2000" i="1" dirty="0"/>
              <a:t>автора </a:t>
            </a:r>
            <a:r>
              <a:rPr lang="ru-RU" sz="2000" i="1" dirty="0" smtClean="0"/>
              <a:t>шаблона презентации: </a:t>
            </a:r>
            <a:endParaRPr lang="ru-RU" sz="2000" i="1" dirty="0"/>
          </a:p>
          <a:p>
            <a:pPr algn="just"/>
            <a:r>
              <a:rPr lang="ru-RU" sz="2000" i="1" dirty="0" err="1" smtClean="0"/>
              <a:t>Ранько</a:t>
            </a:r>
            <a:r>
              <a:rPr lang="ru-RU" sz="2000" i="1" dirty="0" smtClean="0"/>
              <a:t> </a:t>
            </a:r>
            <a:r>
              <a:rPr lang="ru-RU" sz="2000" i="1" dirty="0"/>
              <a:t>Елена Алексеевна </a:t>
            </a:r>
            <a:r>
              <a:rPr lang="ru-RU" sz="2000" i="1" dirty="0" smtClean="0"/>
              <a:t> учитель </a:t>
            </a:r>
            <a:r>
              <a:rPr lang="ru-RU" sz="2000" i="1" dirty="0"/>
              <a:t>начальных классов  </a:t>
            </a:r>
            <a:r>
              <a:rPr lang="ru-RU" sz="2000" i="1" dirty="0" smtClean="0"/>
              <a:t>МАОУ </a:t>
            </a:r>
            <a:r>
              <a:rPr lang="ru-RU" sz="2000" i="1" dirty="0"/>
              <a:t>лицей №21</a:t>
            </a:r>
          </a:p>
          <a:p>
            <a:pPr algn="just"/>
            <a:r>
              <a:rPr lang="ru-RU" sz="2000" i="1" dirty="0"/>
              <a:t>  г. </a:t>
            </a:r>
            <a:r>
              <a:rPr lang="ru-RU" sz="2000" i="1" dirty="0" smtClean="0"/>
              <a:t>Иваново </a:t>
            </a:r>
            <a:r>
              <a:rPr lang="ru-RU" sz="2000" i="1" dirty="0"/>
              <a:t>Сайт: http://elenaranko.ucoz.ru/   </a:t>
            </a:r>
            <a:endParaRPr lang="ru-RU" sz="2000" i="1" dirty="0" smtClean="0"/>
          </a:p>
          <a:p>
            <a:pPr algn="just"/>
            <a:r>
              <a:rPr lang="ru-RU" sz="2000" i="1" dirty="0" smtClean="0"/>
              <a:t>Фото из личного архива  и архива  класса</a:t>
            </a:r>
            <a:endParaRPr lang="ru-RU" sz="2000" i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91680" y="5041637"/>
            <a:ext cx="6192688" cy="1470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32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27168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857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помочь составить каждому человеку элементарные представления </a:t>
            </a:r>
          </a:p>
          <a:p>
            <a:pPr marL="0" indent="0" algn="ctr">
              <a:buNone/>
            </a:pPr>
            <a:r>
              <a:rPr lang="ru-RU" sz="3600" b="1" dirty="0" smtClean="0"/>
              <a:t>о системе  экологических мероприятий, </a:t>
            </a:r>
          </a:p>
          <a:p>
            <a:pPr marL="0" indent="0" algn="ctr">
              <a:buNone/>
            </a:pPr>
            <a:r>
              <a:rPr lang="ru-RU" sz="3600" b="1" dirty="0" smtClean="0"/>
              <a:t>которые могут</a:t>
            </a:r>
          </a:p>
          <a:p>
            <a:pPr marL="0" indent="0" algn="ctr">
              <a:buNone/>
            </a:pPr>
            <a:r>
              <a:rPr lang="ru-RU" sz="3600" b="1" dirty="0" smtClean="0"/>
              <a:t>практическим путём  </a:t>
            </a:r>
          </a:p>
          <a:p>
            <a:pPr marL="0" indent="0" algn="ctr">
              <a:buNone/>
            </a:pPr>
            <a:r>
              <a:rPr lang="ru-RU" sz="3600" b="1" dirty="0" smtClean="0"/>
              <a:t>сохранить природу  и  помочь восстановлению  её ресурсов.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047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27168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Изучить</a:t>
            </a:r>
            <a:r>
              <a:rPr lang="ru-RU" sz="2800" dirty="0" smtClean="0"/>
              <a:t>:  какие действия людей чаще всего приносят вред природе, почему это происходит и  что можно изменить.   </a:t>
            </a:r>
          </a:p>
          <a:p>
            <a:pPr marL="0" indent="0">
              <a:buNone/>
            </a:pPr>
            <a:r>
              <a:rPr lang="ru-RU" sz="2800" b="1" dirty="0" smtClean="0"/>
              <a:t>Узнать: </a:t>
            </a:r>
            <a:r>
              <a:rPr lang="ru-RU" sz="2800" dirty="0" smtClean="0"/>
              <a:t>какие практические дела и поступки людей могут помочь сохранить природные ресурсы.</a:t>
            </a:r>
          </a:p>
          <a:p>
            <a:pPr marL="0" indent="0">
              <a:buNone/>
            </a:pPr>
            <a:r>
              <a:rPr lang="ru-RU" sz="2800" b="1" dirty="0" smtClean="0"/>
              <a:t>Принять</a:t>
            </a:r>
            <a:r>
              <a:rPr lang="ru-RU" sz="2800" dirty="0" smtClean="0"/>
              <a:t> участие в общественно-полезных и познавательных мероприятиях, которые приносят пользу природе.</a:t>
            </a:r>
          </a:p>
          <a:p>
            <a:pPr marL="0" indent="0">
              <a:buNone/>
            </a:pPr>
            <a:r>
              <a:rPr lang="ru-RU" sz="2800" b="1" dirty="0" smtClean="0"/>
              <a:t>Провести</a:t>
            </a:r>
            <a:r>
              <a:rPr lang="ru-RU" sz="2800" dirty="0" smtClean="0"/>
              <a:t> </a:t>
            </a:r>
            <a:r>
              <a:rPr lang="ru-RU" sz="2800" b="1" dirty="0" smtClean="0"/>
              <a:t>наблюдения и сделать выводы. Поделиться</a:t>
            </a:r>
            <a:r>
              <a:rPr lang="ru-RU" sz="2800" dirty="0" smtClean="0"/>
              <a:t> с окружающими своими наблюдениями.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441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0661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Вид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 типу проекта: практико-ориентированный</a:t>
            </a:r>
          </a:p>
          <a:p>
            <a:endParaRPr lang="ru-RU" dirty="0" smtClean="0"/>
          </a:p>
          <a:p>
            <a:r>
              <a:rPr lang="ru-RU" dirty="0" smtClean="0"/>
              <a:t>По длительности: долгосрочный</a:t>
            </a:r>
          </a:p>
          <a:p>
            <a:endParaRPr lang="ru-RU" dirty="0" smtClean="0"/>
          </a:p>
          <a:p>
            <a:r>
              <a:rPr lang="ru-RU" dirty="0" smtClean="0"/>
              <a:t>По количеству участников: коллективный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Представление проекта: индивидуальное выступление с презентацией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9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33375"/>
            <a:ext cx="8229600" cy="7048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 чего всё началось?</a:t>
            </a:r>
            <a:endParaRPr lang="ru-RU" dirty="0"/>
          </a:p>
        </p:txBody>
      </p:sp>
      <p:pic>
        <p:nvPicPr>
          <p:cNvPr id="6" name="Рисунок 5" descr="P1010655.JPG"/>
          <p:cNvPicPr>
            <a:picLocks noChangeAspect="1"/>
          </p:cNvPicPr>
          <p:nvPr/>
        </p:nvPicPr>
        <p:blipFill>
          <a:blip r:embed="rId2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4894" y="1124744"/>
            <a:ext cx="3204688" cy="4235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2894" y="134076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В конце 2 класса </a:t>
            </a:r>
            <a:r>
              <a:rPr lang="ru-RU" sz="2800" dirty="0"/>
              <a:t>объявили конкурс «Лучший домик для птиц» </a:t>
            </a:r>
            <a:r>
              <a:rPr lang="ru-RU" sz="2800" dirty="0" smtClean="0"/>
              <a:t>и </a:t>
            </a:r>
            <a:r>
              <a:rPr lang="ru-RU" sz="2800" dirty="0"/>
              <a:t>мой учитель, Елена Владимировна, предложила поучаствовать в этом конкурсе.</a:t>
            </a:r>
          </a:p>
          <a:p>
            <a:r>
              <a:rPr lang="ru-RU" sz="2800" dirty="0" smtClean="0"/>
              <a:t>Я </a:t>
            </a:r>
            <a:r>
              <a:rPr lang="ru-RU" sz="2800" dirty="0"/>
              <a:t>решил построить </a:t>
            </a:r>
            <a:r>
              <a:rPr lang="ru-RU" sz="2800" dirty="0" smtClean="0"/>
              <a:t>для птиц своими </a:t>
            </a:r>
            <a:r>
              <a:rPr lang="ru-RU" sz="2800" dirty="0"/>
              <a:t>руками уютный домик, интересный скворечник из досок. </a:t>
            </a:r>
          </a:p>
        </p:txBody>
      </p:sp>
      <p:pic>
        <p:nvPicPr>
          <p:cNvPr id="24579" name="Picture 3" descr="P10106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419" y="3541370"/>
            <a:ext cx="2533650" cy="315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Instrumenty-dlja-izgotovlenija-divana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495" y="245660"/>
            <a:ext cx="6229489" cy="37258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2060848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Как изготовить скворечник привлекательным и полезным для птиц, я прочитал об этом в Интернете. Оказывается, строить для птиц жилище, является давним обычаем на Руси. 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24937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5112568" cy="5940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800" dirty="0" smtClean="0"/>
              <a:t>За </a:t>
            </a:r>
            <a:r>
              <a:rPr lang="ru-RU" sz="3800" dirty="0"/>
              <a:t>помощью в этой работе я обратился к доброму пожилому человеку, который очень любит птиц и всегда, в трудный для них период, подкармливает их. Это был учитель, который учил ещё мою маму.</a:t>
            </a:r>
          </a:p>
        </p:txBody>
      </p:sp>
      <p:pic>
        <p:nvPicPr>
          <p:cNvPr id="4" name="Рисунок 3" descr="P1010655.JPG"/>
          <p:cNvPicPr>
            <a:picLocks noChangeAspect="1"/>
          </p:cNvPicPr>
          <p:nvPr/>
        </p:nvPicPr>
        <p:blipFill>
          <a:blip r:embed="rId2" cstate="email"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2328" y="2564904"/>
            <a:ext cx="364525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70427" y="4869160"/>
            <a:ext cx="252027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ОТВЕРСТИЕ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79098" y="5964967"/>
            <a:ext cx="213702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ЛЕТОК</a:t>
            </a:r>
            <a:endParaRPr lang="ru-RU" sz="2800" b="1" dirty="0"/>
          </a:p>
        </p:txBody>
      </p:sp>
      <p:pic>
        <p:nvPicPr>
          <p:cNvPr id="10" name="Picture 4" descr="http://dou141.ru/sites/default/files/field/image/skv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371103" cy="2340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6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323528" y="2636912"/>
          <a:ext cx="856895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1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кология 3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небо и ромашки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Экология 3</Template>
  <TotalTime>972</TotalTime>
  <Words>1419</Words>
  <Application>Microsoft Office PowerPoint</Application>
  <PresentationFormat>Экран (4:3)</PresentationFormat>
  <Paragraphs>171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2_Тема Office</vt:lpstr>
      <vt:lpstr>Экология 3</vt:lpstr>
      <vt:lpstr>небо и ромашки</vt:lpstr>
      <vt:lpstr>Практико-ориентированный проект  «Как стать природе другом»</vt:lpstr>
      <vt:lpstr>Актуальность:</vt:lpstr>
      <vt:lpstr> </vt:lpstr>
      <vt:lpstr>Цель проекта:</vt:lpstr>
      <vt:lpstr>Задачи проекта:</vt:lpstr>
      <vt:lpstr>Вид проекта:</vt:lpstr>
      <vt:lpstr>С чего всё началось?</vt:lpstr>
      <vt:lpstr>Презентация PowerPoint</vt:lpstr>
      <vt:lpstr>Презентация PowerPoint</vt:lpstr>
      <vt:lpstr>Презентация PowerPoint</vt:lpstr>
      <vt:lpstr>выводы после создания скворечника:</vt:lpstr>
      <vt:lpstr>Отчёт представлен на сайте «Страна экологическая»</vt:lpstr>
      <vt:lpstr>С результатами своей работы  я поделился с общественностью</vt:lpstr>
      <vt:lpstr>принял участие в других конкурсах</vt:lpstr>
      <vt:lpstr>ИЗ ИСТОРИИ ОХРАНЫ ПРИРОДЫ В РОССИИ</vt:lpstr>
      <vt:lpstr>Презентация PowerPoint</vt:lpstr>
      <vt:lpstr>Практикум по окружающему миру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класс тест «Твоё эмоциональное отношение к природе» 2016-2017</vt:lpstr>
      <vt:lpstr>Презентация PowerPoint</vt:lpstr>
      <vt:lpstr>Рефлексия</vt:lpstr>
      <vt:lpstr>Вывод:</vt:lpstr>
      <vt:lpstr>Ссылки сайтов  для тех,  кому не безразлична природа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Пользователь Windows</cp:lastModifiedBy>
  <cp:revision>190</cp:revision>
  <dcterms:created xsi:type="dcterms:W3CDTF">2019-02-27T14:00:20Z</dcterms:created>
  <dcterms:modified xsi:type="dcterms:W3CDTF">2020-05-24T12:12:37Z</dcterms:modified>
</cp:coreProperties>
</file>