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0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5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5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8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0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5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4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5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3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38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8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A562E-E85A-4D6D-B606-70291FCD133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08D6-BC9E-4BAC-8A8C-1AB359D3E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6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52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Дипломная работа по истории искусств о флорентийском мастере </a:t>
            </a:r>
            <a:r>
              <a:rPr lang="en-US" dirty="0" smtClean="0"/>
              <a:t>XV</a:t>
            </a:r>
            <a:r>
              <a:rPr lang="ru-RU" dirty="0" smtClean="0"/>
              <a:t> века фра Филиппо Липпи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/>
          <a:lstStyle/>
          <a:p>
            <a:pPr algn="r"/>
            <a:r>
              <a:rPr lang="ru-RU" dirty="0" smtClean="0"/>
              <a:t>Выполнила Шишкова Татьяна</a:t>
            </a:r>
          </a:p>
          <a:p>
            <a:pPr algn="r"/>
            <a:r>
              <a:rPr lang="ru-RU" dirty="0" smtClean="0"/>
              <a:t>Руководитель </a:t>
            </a:r>
            <a:r>
              <a:rPr lang="ru-RU" dirty="0" err="1" smtClean="0"/>
              <a:t>Славнова</a:t>
            </a:r>
            <a:r>
              <a:rPr lang="ru-RU" dirty="0" smtClean="0"/>
              <a:t> М. 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1633" y="2996293"/>
            <a:ext cx="3932237" cy="60820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Конная статуя кондотьера </a:t>
            </a:r>
            <a:r>
              <a:rPr lang="ru-RU" sz="1700" dirty="0" err="1" smtClean="0">
                <a:latin typeface="+mn-lt"/>
              </a:rPr>
              <a:t>Гаттамелаты</a:t>
            </a:r>
            <a:r>
              <a:rPr lang="ru-RU" sz="1700" dirty="0" smtClean="0">
                <a:latin typeface="+mn-lt"/>
              </a:rPr>
              <a:t> </a:t>
            </a:r>
            <a:r>
              <a:rPr lang="ru-RU" sz="1700" dirty="0" err="1">
                <a:latin typeface="+mn-lt"/>
              </a:rPr>
              <a:t>Эразмо</a:t>
            </a:r>
            <a:r>
              <a:rPr lang="ru-RU" sz="1700" dirty="0">
                <a:latin typeface="+mn-lt"/>
              </a:rPr>
              <a:t> де </a:t>
            </a:r>
            <a:r>
              <a:rPr lang="ru-RU" sz="1700" dirty="0" err="1" smtClean="0">
                <a:latin typeface="+mn-lt"/>
              </a:rPr>
              <a:t>Нарни</a:t>
            </a:r>
            <a:r>
              <a:rPr lang="ru-RU" sz="1700" dirty="0" smtClean="0">
                <a:latin typeface="+mn-lt"/>
              </a:rPr>
              <a:t>, 1453 г, Донателло</a:t>
            </a:r>
            <a:endParaRPr lang="ru-RU" sz="17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450326" y="6232302"/>
            <a:ext cx="3255602" cy="5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/>
              <a:t>Статуя «Мраморный Давид», 1408 – 1416 г, Донателло</a:t>
            </a:r>
            <a:endParaRPr lang="ru-RU" sz="1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3871762" y="6287647"/>
            <a:ext cx="2959100" cy="473075"/>
          </a:xfrm>
        </p:spPr>
        <p:txBody>
          <a:bodyPr>
            <a:normAutofit fontScale="92500" lnSpcReduction="20000"/>
          </a:bodyPr>
          <a:lstStyle/>
          <a:p>
            <a:r>
              <a:rPr lang="ru-RU" sz="1700" dirty="0" smtClean="0"/>
              <a:t>Статуя «Пророк», 1423 – 1425 г, Донателло</a:t>
            </a:r>
            <a:endParaRPr lang="ru-RU" sz="1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43" y="270780"/>
            <a:ext cx="2959817" cy="5906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25" y="270780"/>
            <a:ext cx="3255601" cy="5906180"/>
          </a:xfrm>
          <a:prstGeom prst="rect">
            <a:avLst/>
          </a:prstGeom>
        </p:spPr>
      </p:pic>
      <p:pic>
        <p:nvPicPr>
          <p:cNvPr id="4100" name="Picture 4" descr="Статуя Донателло &quot;Эразмо де Нарн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34" y="270781"/>
            <a:ext cx="3864500" cy="25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1633" y="3604495"/>
            <a:ext cx="3883441" cy="257246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981632" y="6220082"/>
            <a:ext cx="3883441" cy="608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Надгробие для гробницы папы Иоанна </a:t>
            </a:r>
            <a:r>
              <a:rPr lang="ru-RU" sz="1700" dirty="0" smtClean="0">
                <a:latin typeface="+mn-lt"/>
              </a:rPr>
              <a:t>XXIII, 1419 г, Донателло</a:t>
            </a:r>
            <a:endParaRPr lang="ru-RU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8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-1" y="6506936"/>
            <a:ext cx="12192001" cy="351064"/>
          </a:xfrm>
        </p:spPr>
        <p:txBody>
          <a:bodyPr>
            <a:normAutofit/>
          </a:bodyPr>
          <a:lstStyle/>
          <a:p>
            <a:r>
              <a:rPr lang="ru-RU" sz="1700" dirty="0" err="1" smtClean="0"/>
              <a:t>Кантория</a:t>
            </a:r>
            <a:r>
              <a:rPr lang="ru-RU" sz="1700" dirty="0" smtClean="0"/>
              <a:t>, 1431 – 1438 г, Лука </a:t>
            </a:r>
            <a:r>
              <a:rPr lang="ru-RU" sz="1700" dirty="0" err="1" smtClean="0"/>
              <a:t>делла</a:t>
            </a:r>
            <a:r>
              <a:rPr lang="ru-RU" sz="1700" dirty="0" smtClean="0"/>
              <a:t> </a:t>
            </a:r>
            <a:r>
              <a:rPr lang="ru-RU" sz="1700" dirty="0" err="1" smtClean="0"/>
              <a:t>Роббиа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pic>
        <p:nvPicPr>
          <p:cNvPr id="1026" name="Picture 2" descr="https://ic.pics.livejournal.com/das_gift/3355003/42233/42233_9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9792" l="0" r="99889">
                        <a14:backgroundMark x1="1333" y1="15625" x2="1333" y2="15625"/>
                        <a14:backgroundMark x1="38889" y1="2500" x2="38889" y2="2500"/>
                        <a14:backgroundMark x1="98556" y1="31667" x2="98556" y2="31667"/>
                        <a14:backgroundMark x1="98222" y1="77917" x2="98222" y2="77917"/>
                        <a14:backgroundMark x1="2444" y1="87708" x2="2444" y2="8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1" y="236764"/>
            <a:ext cx="11389180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67" y="4335235"/>
            <a:ext cx="6008462" cy="2261508"/>
          </a:xfrm>
        </p:spPr>
        <p:txBody>
          <a:bodyPr>
            <a:noAutofit/>
          </a:bodyPr>
          <a:lstStyle/>
          <a:p>
            <a:r>
              <a:rPr lang="ru-RU" sz="1700" dirty="0" smtClean="0"/>
              <a:t>Фреска «Благовещение», 1450 г, фра </a:t>
            </a:r>
            <a:r>
              <a:rPr lang="ru-RU" sz="1700" dirty="0" err="1" smtClean="0"/>
              <a:t>Беато</a:t>
            </a:r>
            <a:r>
              <a:rPr lang="ru-RU" sz="1700" dirty="0" smtClean="0"/>
              <a:t> </a:t>
            </a:r>
            <a:r>
              <a:rPr lang="ru-RU" sz="1700" dirty="0" err="1" smtClean="0"/>
              <a:t>Анджелико</a:t>
            </a:r>
            <a:endParaRPr lang="ru-RU" sz="1700" dirty="0" smtClean="0"/>
          </a:p>
          <a:p>
            <a:endParaRPr lang="ru-RU" sz="1700" dirty="0"/>
          </a:p>
          <a:p>
            <a:r>
              <a:rPr lang="ru-RU" sz="1700" dirty="0" smtClean="0"/>
              <a:t>Работы </a:t>
            </a:r>
            <a:r>
              <a:rPr lang="ru-RU" sz="1700" dirty="0" err="1" smtClean="0"/>
              <a:t>Анджелико</a:t>
            </a:r>
            <a:r>
              <a:rPr lang="ru-RU" sz="1700" dirty="0" smtClean="0"/>
              <a:t> были созданы для монастыря Сан Марко во Флоренции</a:t>
            </a:r>
          </a:p>
          <a:p>
            <a:endParaRPr lang="ru-RU" sz="1700" dirty="0"/>
          </a:p>
          <a:p>
            <a:r>
              <a:rPr lang="ru-RU" sz="1700" dirty="0" smtClean="0"/>
              <a:t>«Распятие со святым Домиником», 1440 г, фра </a:t>
            </a:r>
            <a:r>
              <a:rPr lang="ru-RU" sz="1700" dirty="0" err="1" smtClean="0"/>
              <a:t>Беато</a:t>
            </a:r>
            <a:r>
              <a:rPr lang="ru-RU" sz="1700" dirty="0" smtClean="0"/>
              <a:t> </a:t>
            </a:r>
            <a:r>
              <a:rPr lang="ru-RU" sz="1700" dirty="0" err="1" smtClean="0"/>
              <a:t>Анджелико</a:t>
            </a:r>
            <a:endParaRPr lang="ru-RU" sz="1700" dirty="0"/>
          </a:p>
        </p:txBody>
      </p:sp>
      <p:pic>
        <p:nvPicPr>
          <p:cNvPr id="2050" name="Picture 2" descr="Фрески Сан Мар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0" y="277586"/>
            <a:ext cx="5813250" cy="40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Фрески Сан Мар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66" y="277586"/>
            <a:ext cx="4430062" cy="631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3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482443"/>
            <a:ext cx="11410950" cy="37555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«Мадонна </a:t>
            </a:r>
            <a:r>
              <a:rPr lang="ru-RU" sz="1700" dirty="0"/>
              <a:t>с младенцем и святыми </a:t>
            </a:r>
            <a:r>
              <a:rPr lang="ru-RU" sz="1700" dirty="0" err="1" smtClean="0"/>
              <a:t>Фредианом</a:t>
            </a:r>
            <a:r>
              <a:rPr lang="ru-RU" sz="1700" dirty="0" smtClean="0"/>
              <a:t> </a:t>
            </a:r>
            <a:r>
              <a:rPr lang="ru-RU" sz="1700" dirty="0"/>
              <a:t>и </a:t>
            </a:r>
            <a:r>
              <a:rPr lang="ru-RU" sz="1700" dirty="0" smtClean="0"/>
              <a:t>Августином», 1437 – 1438 г, фра </a:t>
            </a:r>
            <a:r>
              <a:rPr lang="ru-RU" sz="1700" dirty="0"/>
              <a:t>Филиппо </a:t>
            </a:r>
            <a:r>
              <a:rPr lang="ru-RU" sz="1700" dirty="0" smtClean="0"/>
              <a:t>Липпи</a:t>
            </a:r>
            <a:endParaRPr lang="ru-RU" sz="1700" dirty="0"/>
          </a:p>
        </p:txBody>
      </p:sp>
      <p:pic>
        <p:nvPicPr>
          <p:cNvPr id="4102" name="Picture 6" descr="Картинки по запросу утверждение устава ордена кармелитов фра филиппо липпи описание карти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1" y="236764"/>
            <a:ext cx="7357475" cy="62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06936"/>
            <a:ext cx="11117035" cy="351063"/>
          </a:xfrm>
        </p:spPr>
        <p:txBody>
          <a:bodyPr>
            <a:normAutofit/>
          </a:bodyPr>
          <a:lstStyle/>
          <a:p>
            <a:r>
              <a:rPr lang="ru-RU" sz="1700" dirty="0"/>
              <a:t>«Коронование Марии», 1441 – 1447 г, фра Филиппо </a:t>
            </a:r>
            <a:r>
              <a:rPr lang="ru-RU" sz="1700" dirty="0" smtClean="0"/>
              <a:t>Липпи</a:t>
            </a:r>
            <a:endParaRPr lang="ru-RU" sz="1700" dirty="0"/>
          </a:p>
        </p:txBody>
      </p:sp>
      <p:pic>
        <p:nvPicPr>
          <p:cNvPr id="4" name="Рисунок 3" descr="Картинки по запросу коронование марии картина фра филиппо липп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71" y="269421"/>
            <a:ext cx="9207954" cy="6221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466114"/>
            <a:ext cx="12192000" cy="391886"/>
          </a:xfrm>
        </p:spPr>
        <p:txBody>
          <a:bodyPr>
            <a:normAutofit/>
          </a:bodyPr>
          <a:lstStyle/>
          <a:p>
            <a:r>
              <a:rPr lang="ru-RU" sz="1700" dirty="0"/>
              <a:t>Фрагменты с автопортретами флорентийского мастера фра </a:t>
            </a:r>
            <a:r>
              <a:rPr lang="ru-RU" sz="1700" dirty="0" smtClean="0"/>
              <a:t>Филиппо</a:t>
            </a:r>
            <a:endParaRPr lang="ru-RU" sz="1700" dirty="0"/>
          </a:p>
          <a:p>
            <a:endParaRPr lang="ru-RU" dirty="0"/>
          </a:p>
        </p:txBody>
      </p:sp>
      <p:pic>
        <p:nvPicPr>
          <p:cNvPr id="4" name="Рисунок 3" descr="Фра Филиппо Липпи. Коронование Марии. Фрагмент с автопортретом художник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6" y="269421"/>
            <a:ext cx="4049485" cy="597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Фра Филиппо Липпи. Коронование Марии. Фрагмент с автопортретом художник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62" y="269421"/>
            <a:ext cx="3823609" cy="5976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2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502086" y="6237511"/>
            <a:ext cx="5131253" cy="604611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«Поклонение в лесу», 1459 г, фра Филиппо Липпи</a:t>
            </a:r>
            <a:endParaRPr lang="ru-RU" sz="17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885074" y="6237511"/>
            <a:ext cx="5468726" cy="60461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«Поклонение младенцу», 1463 г, фра Филиппо Липпи </a:t>
            </a:r>
            <a:endParaRPr lang="ru-RU" sz="1700" dirty="0"/>
          </a:p>
        </p:txBody>
      </p:sp>
      <p:pic>
        <p:nvPicPr>
          <p:cNvPr id="4" name="Рисунок 3" descr="Картинки по запросу По­кло­не­ние Мла­ден­цу филиппо липп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3" y="303436"/>
            <a:ext cx="5146221" cy="59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Картинки по запросу поклонение младенцу 1463 липп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89" y="303436"/>
            <a:ext cx="5476211" cy="594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" y="6419849"/>
            <a:ext cx="9744075" cy="438151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«Мария с младенцем» из палаццо Питти, 1452 г, фра Филиппо Липпи (тондо) </a:t>
            </a:r>
            <a:endParaRPr lang="ru-RU" sz="1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Картинки по запросу тондо питти филиппо липпи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9800" y1="8000" x2="9800" y2="8000"/>
                        <a14:backgroundMark x1="8700" y1="87200" x2="8700" y2="87200"/>
                        <a14:backgroundMark x1="96700" y1="90700" x2="96700" y2="90700"/>
                        <a14:backgroundMark x1="89600" y1="8500" x2="89600" y2="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2" y="161924"/>
            <a:ext cx="6467475" cy="625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3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48400" y="276224"/>
            <a:ext cx="5181600" cy="435133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8400" y="5577897"/>
            <a:ext cx="4619625" cy="870527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«Мадонна с младенцем и двумя ангелами», 1460 – 1465 г, фра Филиппо Липпи</a:t>
            </a:r>
            <a:endParaRPr lang="ru-RU" sz="1700" dirty="0"/>
          </a:p>
        </p:txBody>
      </p:sp>
      <p:pic>
        <p:nvPicPr>
          <p:cNvPr id="5" name="Рисунок 4" descr="Картинки по запросу мадонна с младенцем и двумя ангелами филиппо липп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66" y="276224"/>
            <a:ext cx="4486434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32" y="276224"/>
            <a:ext cx="3441966" cy="27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мадонна с младенцем и двумя ангелами липпи фрагмен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191301"/>
            <a:ext cx="3444673" cy="20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936" y="6515100"/>
            <a:ext cx="12172064" cy="342900"/>
          </a:xfrm>
        </p:spPr>
        <p:txBody>
          <a:bodyPr>
            <a:noAutofit/>
          </a:bodyPr>
          <a:lstStyle/>
          <a:p>
            <a:r>
              <a:rPr lang="ru-RU" sz="1700" dirty="0" smtClean="0"/>
              <a:t>«Поклонение волхвов»,1440 – 1460, фра </a:t>
            </a:r>
            <a:r>
              <a:rPr lang="ru-RU" sz="1700" dirty="0"/>
              <a:t>Филиппо Липпи и </a:t>
            </a:r>
            <a:r>
              <a:rPr lang="ru-RU" sz="1700" dirty="0" smtClean="0"/>
              <a:t>фра </a:t>
            </a:r>
            <a:r>
              <a:rPr lang="ru-RU" sz="1700" dirty="0" err="1"/>
              <a:t>Беато</a:t>
            </a:r>
            <a:r>
              <a:rPr lang="ru-RU" sz="1700" dirty="0"/>
              <a:t> </a:t>
            </a:r>
            <a:r>
              <a:rPr lang="ru-RU" sz="1700" dirty="0" err="1" smtClean="0"/>
              <a:t>Анджелико</a:t>
            </a:r>
            <a:endParaRPr lang="ru-RU" sz="1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026" name="Picture 2" descr="https://muzei-mira.com/templates/museum/images/paint/poklonenie-volhvov-fra-filippo-lippi-i-fra-beato-andzheliko+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100000" l="769" r="99385">
                        <a14:backgroundMark x1="11077" y1="7187" x2="11077" y2="7187"/>
                        <a14:backgroundMark x1="87077" y1="7031" x2="87077" y2="7031"/>
                        <a14:backgroundMark x1="94000" y1="93438" x2="94000" y2="93438"/>
                        <a14:backgroundMark x1="11077" y1="93594" x2="11077" y2="9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9" y="72221"/>
            <a:ext cx="6626465" cy="65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498771"/>
            <a:ext cx="11272157" cy="367394"/>
          </a:xfrm>
        </p:spPr>
        <p:txBody>
          <a:bodyPr>
            <a:normAutofit/>
          </a:bodyPr>
          <a:lstStyle/>
          <a:p>
            <a:r>
              <a:rPr lang="ru-RU" sz="1700" dirty="0" smtClean="0"/>
              <a:t>Церковь Санта-Мария </a:t>
            </a:r>
            <a:r>
              <a:rPr lang="ru-RU" sz="1700" dirty="0" err="1" smtClean="0"/>
              <a:t>дель</a:t>
            </a:r>
            <a:r>
              <a:rPr lang="ru-RU" sz="1700" dirty="0" smtClean="0"/>
              <a:t> Кармине во Флоренции. Основана в 1268 году.</a:t>
            </a:r>
            <a:endParaRPr lang="ru-RU" sz="1700" dirty="0"/>
          </a:p>
        </p:txBody>
      </p:sp>
      <p:pic>
        <p:nvPicPr>
          <p:cNvPr id="1026" name="Picture 2" descr="http://worldtourisminfo.com/images/The-Church-of-Santa-Maria-del-Carmine-photos-description-Santa-Maria-del-Carmin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87" y="251392"/>
            <a:ext cx="8650213" cy="624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5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245679"/>
            <a:ext cx="12191999" cy="612320"/>
          </a:xfrm>
        </p:spPr>
        <p:txBody>
          <a:bodyPr>
            <a:noAutofit/>
          </a:bodyPr>
          <a:lstStyle/>
          <a:p>
            <a:r>
              <a:rPr lang="ru-RU" sz="1700" dirty="0" smtClean="0"/>
              <a:t>Фрески Кафедрального собора </a:t>
            </a:r>
            <a:r>
              <a:rPr lang="ru-RU" sz="1700" dirty="0" err="1" smtClean="0"/>
              <a:t>Сполето</a:t>
            </a:r>
            <a:r>
              <a:rPr lang="ru-RU" sz="1700" dirty="0" smtClean="0"/>
              <a:t>, выполненные фра Филиппо Липпи. «Похороны Богородицы», «Успение и похороны Богородицы», «Коронация Девы Марии» считаются последними работами флорентийского мастера Раннего Возрождения</a:t>
            </a:r>
            <a:endParaRPr lang="ru-RU" sz="1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2050" name="Picture 2" descr="Картинки по запросу похороны богородицы липп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68" y="277458"/>
            <a:ext cx="8344945" cy="596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3" y="789667"/>
            <a:ext cx="5088461" cy="41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коронация девы марии липп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564" y="789667"/>
            <a:ext cx="5935436" cy="41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0" y="6176962"/>
            <a:ext cx="12192000" cy="681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Фрески Кафедрального собора </a:t>
            </a:r>
            <a:r>
              <a:rPr lang="ru-RU" sz="1700" dirty="0" err="1" smtClean="0"/>
              <a:t>Сполето</a:t>
            </a:r>
            <a:r>
              <a:rPr lang="ru-RU" sz="1700" dirty="0" smtClean="0"/>
              <a:t>, выполненные фра Филиппо Липпи. «Похороны Богородицы», «Успение и похороны Богородицы», «Коронация Девы Марии» считаются последними работами флорентийского мастера Раннего Возрождения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6515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444954"/>
            <a:ext cx="12287250" cy="413045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«Рождество», 1492 г, фра Диаманте, ученик фра Филиппо Липпи</a:t>
            </a:r>
            <a:endParaRPr lang="ru-RU" sz="1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098" name="Picture 2" descr="Картинки по запросу фра диаман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12" y="258989"/>
            <a:ext cx="6106432" cy="618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322976"/>
            <a:ext cx="12192000" cy="535024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«Орфей и </a:t>
            </a:r>
            <a:r>
              <a:rPr lang="ru-RU" sz="1700" dirty="0" err="1" smtClean="0"/>
              <a:t>Эвридика</a:t>
            </a:r>
            <a:r>
              <a:rPr lang="ru-RU" sz="1700" dirty="0" smtClean="0"/>
              <a:t>», 1480 г, </a:t>
            </a:r>
            <a:r>
              <a:rPr lang="ru-RU" sz="1700" dirty="0" err="1" smtClean="0"/>
              <a:t>Якопо</a:t>
            </a:r>
            <a:r>
              <a:rPr lang="ru-RU" sz="1700" dirty="0" smtClean="0"/>
              <a:t> </a:t>
            </a:r>
            <a:r>
              <a:rPr lang="ru-RU" sz="1700" dirty="0" err="1" smtClean="0"/>
              <a:t>дель</a:t>
            </a:r>
            <a:r>
              <a:rPr lang="ru-RU" sz="1700" dirty="0" smtClean="0"/>
              <a:t> </a:t>
            </a:r>
            <a:r>
              <a:rPr lang="ru-RU" sz="1700" dirty="0" err="1" smtClean="0"/>
              <a:t>Селлайо</a:t>
            </a:r>
            <a:endParaRPr lang="ru-RU" sz="1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Дель Якопо   Селлайо. Орфей и Эврид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314450"/>
            <a:ext cx="11690648" cy="38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340156"/>
            <a:ext cx="12192000" cy="517843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«Мария с младенцем и Иоанн Креститель», </a:t>
            </a:r>
            <a:r>
              <a:rPr lang="ru-RU" sz="1700" dirty="0" err="1" smtClean="0"/>
              <a:t>Андреа</a:t>
            </a:r>
            <a:r>
              <a:rPr lang="ru-RU" sz="1700" dirty="0" smtClean="0"/>
              <a:t> </a:t>
            </a:r>
            <a:r>
              <a:rPr lang="ru-RU" sz="1700" dirty="0" err="1" smtClean="0"/>
              <a:t>дель</a:t>
            </a:r>
            <a:r>
              <a:rPr lang="ru-RU" sz="1700" dirty="0" smtClean="0"/>
              <a:t> </a:t>
            </a:r>
            <a:r>
              <a:rPr lang="ru-RU" sz="1700" dirty="0" err="1" smtClean="0"/>
              <a:t>Вероккьо</a:t>
            </a:r>
            <a:endParaRPr lang="ru-RU" sz="1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андреа дель верроккьо товий и анге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83" y="257156"/>
            <a:ext cx="6155417" cy="60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92686" y="775607"/>
            <a:ext cx="5399313" cy="6082393"/>
          </a:xfrm>
        </p:spPr>
        <p:txBody>
          <a:bodyPr>
            <a:normAutofit/>
          </a:bodyPr>
          <a:lstStyle/>
          <a:p>
            <a:r>
              <a:rPr lang="ru-RU" sz="1700" dirty="0" err="1"/>
              <a:t>Сандро</a:t>
            </a:r>
            <a:r>
              <a:rPr lang="ru-RU" sz="1700" dirty="0"/>
              <a:t> являлся </a:t>
            </a:r>
            <a:r>
              <a:rPr lang="ru-RU" sz="1700" dirty="0" smtClean="0"/>
              <a:t>одним </a:t>
            </a:r>
            <a:r>
              <a:rPr lang="ru-RU" sz="1700" dirty="0"/>
              <a:t>из самых талантливых учеников фра Филиппо</a:t>
            </a:r>
            <a:r>
              <a:rPr lang="ru-RU" sz="1700" dirty="0" smtClean="0"/>
              <a:t>. В </a:t>
            </a:r>
            <a:r>
              <a:rPr lang="ru-RU" sz="1700" dirty="0"/>
              <a:t>1462 году он начал учиться живописи у Фра Филиппо Липпи, в мастерской которого пробыл пять лет. Первые самостоятельные произведения Боттичелли — несколько изображений Мадонн — по манере исполнения демонстрируют близость к работам Липпи и Мазаччо.</a:t>
            </a:r>
          </a:p>
          <a:p>
            <a:pPr algn="r"/>
            <a:endParaRPr lang="ru-RU" sz="1700" dirty="0" smtClean="0"/>
          </a:p>
          <a:p>
            <a:pPr algn="r"/>
            <a:endParaRPr lang="ru-RU" sz="1700" dirty="0"/>
          </a:p>
          <a:p>
            <a:pPr algn="r"/>
            <a:endParaRPr lang="ru-RU" sz="1700" dirty="0" smtClean="0"/>
          </a:p>
          <a:p>
            <a:pPr algn="r"/>
            <a:endParaRPr lang="ru-RU" sz="1700" dirty="0"/>
          </a:p>
          <a:p>
            <a:pPr algn="r"/>
            <a:endParaRPr lang="ru-RU" sz="1700" dirty="0" smtClean="0"/>
          </a:p>
          <a:p>
            <a:pPr algn="r"/>
            <a:endParaRPr lang="ru-RU" sz="1700" dirty="0"/>
          </a:p>
          <a:p>
            <a:pPr algn="r"/>
            <a:endParaRPr lang="ru-RU" sz="1700" dirty="0" smtClean="0"/>
          </a:p>
          <a:p>
            <a:pPr algn="r"/>
            <a:endParaRPr lang="ru-RU" sz="1700" dirty="0"/>
          </a:p>
          <a:p>
            <a:pPr algn="r"/>
            <a:endParaRPr lang="ru-RU" sz="1700" dirty="0" smtClean="0"/>
          </a:p>
          <a:p>
            <a:pPr algn="r"/>
            <a:endParaRPr lang="ru-RU" sz="1700" dirty="0"/>
          </a:p>
          <a:p>
            <a:pPr algn="r"/>
            <a:endParaRPr lang="ru-RU" sz="1700" dirty="0" smtClean="0"/>
          </a:p>
          <a:p>
            <a:pPr algn="r"/>
            <a:r>
              <a:rPr lang="ru-RU" sz="1700" dirty="0" smtClean="0"/>
              <a:t>«Мадонна Магнификат», 1501 г, </a:t>
            </a:r>
            <a:r>
              <a:rPr lang="ru-RU" sz="1700" dirty="0" err="1" smtClean="0"/>
              <a:t>Сандро</a:t>
            </a:r>
            <a:r>
              <a:rPr lang="ru-RU" sz="1700" dirty="0" smtClean="0"/>
              <a:t> Боттичелли</a:t>
            </a:r>
          </a:p>
          <a:p>
            <a:pPr algn="r"/>
            <a:endParaRPr lang="ru-RU" sz="1700" dirty="0"/>
          </a:p>
          <a:p>
            <a:pPr algn="r"/>
            <a:endParaRPr lang="ru-RU" sz="1700" dirty="0" smtClean="0"/>
          </a:p>
          <a:p>
            <a:pPr algn="r"/>
            <a:endParaRPr lang="ru-RU" sz="1700" dirty="0" smtClean="0"/>
          </a:p>
          <a:p>
            <a:endParaRPr lang="ru-RU" sz="1700" dirty="0" smtClean="0"/>
          </a:p>
          <a:p>
            <a:endParaRPr lang="ru-RU" sz="1700" dirty="0"/>
          </a:p>
          <a:p>
            <a:endParaRPr lang="ru-RU" sz="1700" dirty="0" smtClean="0"/>
          </a:p>
          <a:p>
            <a:endParaRPr lang="ru-RU" sz="1700" dirty="0"/>
          </a:p>
          <a:p>
            <a:endParaRPr lang="ru-RU" sz="1700" dirty="0" smtClean="0"/>
          </a:p>
          <a:p>
            <a:endParaRPr lang="ru-RU" sz="1700" dirty="0"/>
          </a:p>
          <a:p>
            <a:endParaRPr lang="ru-RU" sz="1700" dirty="0" smtClean="0"/>
          </a:p>
          <a:p>
            <a:endParaRPr lang="ru-RU" sz="1700" dirty="0"/>
          </a:p>
          <a:p>
            <a:endParaRPr lang="ru-RU" sz="1700" dirty="0"/>
          </a:p>
        </p:txBody>
      </p:sp>
      <p:pic>
        <p:nvPicPr>
          <p:cNvPr id="2050" name="Picture 2" descr="Картинки по запросу Мадонна Магнификат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20174" y1="4912" x2="20174" y2="4912"/>
                        <a14:backgroundMark x1="88696" y1="6140" x2="88696" y2="6140"/>
                        <a14:backgroundMark x1="8435" y1="87456" x2="8435" y2="87456"/>
                        <a14:backgroundMark x1="94087" y1="94649" x2="94087" y2="94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4" y="230908"/>
            <a:ext cx="6368142" cy="63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79846" y="282576"/>
            <a:ext cx="4631871" cy="6044746"/>
          </a:xfrm>
        </p:spPr>
        <p:txBody>
          <a:bodyPr>
            <a:normAutofit/>
          </a:bodyPr>
          <a:lstStyle/>
          <a:p>
            <a:r>
              <a:rPr lang="ru-RU" sz="1700" dirty="0"/>
              <a:t>«Мадонна с младенцем и святыми </a:t>
            </a:r>
            <a:r>
              <a:rPr lang="ru-RU" sz="1700" dirty="0" err="1"/>
              <a:t>Фредианом</a:t>
            </a:r>
            <a:r>
              <a:rPr lang="ru-RU" sz="1700" dirty="0"/>
              <a:t> и Августином</a:t>
            </a:r>
            <a:r>
              <a:rPr lang="ru-RU" sz="1700" dirty="0" smtClean="0"/>
              <a:t>» по праву считается одной из лучших работ фра Филиппо, здесь просматриваются все художественные приемы, которые впервые открыл </a:t>
            </a:r>
            <a:r>
              <a:rPr lang="ru-RU" sz="1700" dirty="0" err="1" smtClean="0"/>
              <a:t>флорентиец</a:t>
            </a:r>
            <a:r>
              <a:rPr lang="ru-RU" sz="1700" dirty="0" smtClean="0"/>
              <a:t> Раннего Возрождения.      </a:t>
            </a:r>
          </a:p>
          <a:p>
            <a:r>
              <a:rPr lang="ru-RU" sz="1700" dirty="0"/>
              <a:t> </a:t>
            </a:r>
            <a:r>
              <a:rPr lang="ru-RU" sz="1700" dirty="0" smtClean="0"/>
              <a:t>     Любовь </a:t>
            </a:r>
            <a:r>
              <a:rPr lang="ru-RU" sz="1700" dirty="0"/>
              <a:t>к земным радостям, восхищение при виде красоты, страстность, чувственность и пылкость фантазии сильно сказываются в его произведениях, несмотря на то, что их темы относятся к области религиозных олицетворений. </a:t>
            </a:r>
            <a:endParaRPr lang="ru-RU" sz="1700" dirty="0" smtClean="0"/>
          </a:p>
          <a:p>
            <a:r>
              <a:rPr lang="ru-RU" sz="1700" dirty="0"/>
              <a:t> </a:t>
            </a:r>
            <a:r>
              <a:rPr lang="ru-RU" sz="1700" dirty="0" smtClean="0"/>
              <a:t>     Филиппо </a:t>
            </a:r>
            <a:r>
              <a:rPr lang="ru-RU" sz="1700" dirty="0"/>
              <a:t>Липпи нельзя приравнять к тем, кого называют «титанами Возрождения». Великие художники трех последующих поколений во многом превзошли его начинания. Но его поэтическое творчество, полное наивного чувства природы превратившее религиозный сюжет в увлекательную легенду, не перестанет волновать любителей искусства.</a:t>
            </a:r>
          </a:p>
          <a:p>
            <a:endParaRPr lang="ru-RU" sz="1700" dirty="0"/>
          </a:p>
        </p:txBody>
      </p:sp>
      <p:pic>
        <p:nvPicPr>
          <p:cNvPr id="3074" name="Picture 2" descr="Картинки по запросу самая известная картина у фра филиппо липп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3" y="282576"/>
            <a:ext cx="7120773" cy="60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79041"/>
            <a:ext cx="12192000" cy="568434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Кафедральный собор в Прато. Строительство заняло приблизительно три столетия, а датой закладки собора считается 1160 год.</a:t>
            </a:r>
            <a:endParaRPr lang="ru-RU" sz="1700" dirty="0"/>
          </a:p>
        </p:txBody>
      </p:sp>
      <p:pic>
        <p:nvPicPr>
          <p:cNvPr id="2050" name="Picture 2" descr="https://img-fotki.yandex.ru/get/67890/233460605.b3/0_108676_93350b5a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5116"/>
            <a:ext cx="10385168" cy="60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71068" y="365124"/>
            <a:ext cx="6382732" cy="4217597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Над фресками, изображающими сцены из жизни Иоанна Крестителя, работал флорентийский мастер фра Филиппо Липпи.</a:t>
            </a:r>
            <a:endParaRPr lang="ru-RU" sz="17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990621" y="5425463"/>
            <a:ext cx="6363179" cy="751500"/>
          </a:xfrm>
        </p:spPr>
        <p:txBody>
          <a:bodyPr>
            <a:normAutofit/>
          </a:bodyPr>
          <a:lstStyle/>
          <a:p>
            <a:r>
              <a:rPr lang="ru-RU" sz="1700" dirty="0" smtClean="0"/>
              <a:t>Фрески кафедрального собора в Прато, 1465 год, фра Филиппо Липпи</a:t>
            </a:r>
            <a:endParaRPr lang="ru-RU" sz="1700" dirty="0"/>
          </a:p>
        </p:txBody>
      </p:sp>
      <p:pic>
        <p:nvPicPr>
          <p:cNvPr id="3074" name="Picture 2" descr="https://img-fotki.yandex.ru/get/15526/233460605.b4/0_108694_5dbd1e79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4" y="244929"/>
            <a:ext cx="4111690" cy="620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фрески в пра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21" y="1342203"/>
            <a:ext cx="6363179" cy="385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9" y="4235461"/>
            <a:ext cx="5292257" cy="2041301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«Мадонна с младенцем», 1459 г, фра Филиппо Липпи</a:t>
            </a:r>
            <a:endParaRPr lang="ru-RU" sz="1700" dirty="0"/>
          </a:p>
          <a:p>
            <a:r>
              <a:rPr lang="ru-RU" sz="1700" dirty="0" smtClean="0"/>
              <a:t>Предполагается, что прообразом мадонны была жена Филиппо – Лукреция Бути, послушница монастыря Санта-Маргарита, а младенца – их сын Филиппино.</a:t>
            </a:r>
            <a:endParaRPr lang="ru-RU" sz="1700" dirty="0"/>
          </a:p>
        </p:txBody>
      </p:sp>
      <p:pic>
        <p:nvPicPr>
          <p:cNvPr id="3074" name="Picture 2" descr="Berliner Gemäldegalerie-0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3" y="253093"/>
            <a:ext cx="5558489" cy="62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rliner Gemäldegalerie-01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87" y="253093"/>
            <a:ext cx="2586690" cy="38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rliner Gemäldegalerie-01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81" y="253093"/>
            <a:ext cx="2809637" cy="186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rliner Gemäldegalerie-01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81" y="2294869"/>
            <a:ext cx="2800639" cy="18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7972" y="6547757"/>
            <a:ext cx="12385221" cy="32657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Капелла </a:t>
            </a:r>
            <a:r>
              <a:rPr lang="ru-RU" sz="1700" dirty="0" err="1" smtClean="0"/>
              <a:t>Бранкаччи</a:t>
            </a:r>
            <a:r>
              <a:rPr lang="ru-RU" sz="1700" dirty="0" smtClean="0"/>
              <a:t> в церкви Санта Мария </a:t>
            </a:r>
            <a:r>
              <a:rPr lang="ru-RU" sz="1700" dirty="0" err="1" smtClean="0"/>
              <a:t>дель</a:t>
            </a:r>
            <a:r>
              <a:rPr lang="ru-RU" sz="1700" dirty="0" smtClean="0"/>
              <a:t> Кармине, 1420 г, Мазаччо и </a:t>
            </a:r>
            <a:r>
              <a:rPr lang="ru-RU" sz="1700" dirty="0" err="1" smtClean="0"/>
              <a:t>Мазолино</a:t>
            </a:r>
            <a:endParaRPr lang="ru-RU" sz="1700" dirty="0"/>
          </a:p>
        </p:txBody>
      </p:sp>
      <p:pic>
        <p:nvPicPr>
          <p:cNvPr id="1026" name="Picture 2" descr="http://simplebeyond.com/wp-content/uploads/2017/03/cappella_brancacci_simplebeyond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75" y="261258"/>
            <a:ext cx="4902396" cy="626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implebeyond.com/wp-content/uploads/2017/03/cappella_brancacci_simplebeyond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7" y="261258"/>
            <a:ext cx="5300786" cy="626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61258" y="6433457"/>
            <a:ext cx="5570680" cy="424542"/>
          </a:xfrm>
        </p:spPr>
        <p:txBody>
          <a:bodyPr>
            <a:normAutofit fontScale="92500"/>
          </a:bodyPr>
          <a:lstStyle/>
          <a:p>
            <a:r>
              <a:rPr lang="ru-RU" sz="1800" dirty="0" smtClean="0"/>
              <a:t>«Грехопадение Адама и Евы», 1424 – 1428, </a:t>
            </a:r>
            <a:r>
              <a:rPr lang="ru-RU" sz="1800" dirty="0" err="1" smtClean="0"/>
              <a:t>Мазолино</a:t>
            </a:r>
            <a:endParaRPr lang="ru-RU" sz="18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85723" y="6433457"/>
            <a:ext cx="5181600" cy="424542"/>
          </a:xfrm>
        </p:spPr>
        <p:txBody>
          <a:bodyPr>
            <a:normAutofit fontScale="92500"/>
          </a:bodyPr>
          <a:lstStyle/>
          <a:p>
            <a:r>
              <a:rPr lang="ru-RU" sz="1800" dirty="0" smtClean="0"/>
              <a:t>«Изгнание из рая», 1424 – 1428, Мазаччо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224518"/>
            <a:ext cx="2802986" cy="6208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723" y="224518"/>
            <a:ext cx="2737800" cy="62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5674179"/>
            <a:ext cx="5181600" cy="502784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«Чудо со </a:t>
            </a:r>
            <a:r>
              <a:rPr lang="ru-RU" sz="1700" dirty="0" err="1" smtClean="0"/>
              <a:t>стратиром</a:t>
            </a:r>
            <a:r>
              <a:rPr lang="ru-RU" sz="1700" dirty="0" smtClean="0"/>
              <a:t>», 1426 г, Мазаччо </a:t>
            </a:r>
            <a:endParaRPr lang="ru-RU" sz="1700" dirty="0"/>
          </a:p>
        </p:txBody>
      </p:sp>
      <p:pic>
        <p:nvPicPr>
          <p:cNvPr id="2050" name="Picture 2" descr="http://simplebeyond.com/wp-content/uploads/2017/03/cappella_brancacci_simplebeyond_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3" y="846591"/>
            <a:ext cx="10744574" cy="47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розовый фо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0678" y="6028948"/>
            <a:ext cx="6555921" cy="510645"/>
          </a:xfrm>
        </p:spPr>
        <p:txBody>
          <a:bodyPr>
            <a:normAutofit/>
          </a:bodyPr>
          <a:lstStyle/>
          <a:p>
            <a:r>
              <a:rPr lang="ru-RU" sz="1700" dirty="0" smtClean="0"/>
              <a:t>«Исцеление калеки и воскрешение </a:t>
            </a:r>
            <a:r>
              <a:rPr lang="ru-RU" sz="1700" dirty="0" err="1" smtClean="0"/>
              <a:t>Тавифы</a:t>
            </a:r>
            <a:r>
              <a:rPr lang="ru-RU" sz="1700" dirty="0" smtClean="0"/>
              <a:t>», 1425 г, </a:t>
            </a:r>
            <a:r>
              <a:rPr lang="ru-RU" sz="1700" dirty="0" err="1" smtClean="0"/>
              <a:t>Мазолино</a:t>
            </a:r>
            <a:endParaRPr lang="ru-RU" sz="1700" dirty="0"/>
          </a:p>
        </p:txBody>
      </p:sp>
      <p:pic>
        <p:nvPicPr>
          <p:cNvPr id="3074" name="Picture 2" descr="http://simplebeyond.com/wp-content/uploads/2017/03/cappella_brancacci_simplebeyond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9" y="487511"/>
            <a:ext cx="10823121" cy="55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638</Words>
  <Application>Microsoft Office PowerPoint</Application>
  <PresentationFormat>Широкоэкранный</PresentationFormat>
  <Paragraphs>63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Дипломная работа по истории искусств о флорентийском мастере XV века фра Филиппо Липпи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Конная статуя кондотьера Гаттамелаты Эразмо де Нарни, 1453 г, Донателло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Дипломная работа по истории искусств о флорентийском мастере XV века Фра Филиппо Липпи</dc:title>
  <dc:creator>User</dc:creator>
  <cp:lastModifiedBy>User</cp:lastModifiedBy>
  <cp:revision>33</cp:revision>
  <dcterms:created xsi:type="dcterms:W3CDTF">2018-02-09T17:19:23Z</dcterms:created>
  <dcterms:modified xsi:type="dcterms:W3CDTF">2018-03-05T19:09:41Z</dcterms:modified>
</cp:coreProperties>
</file>