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7" r:id="rId4"/>
    <p:sldId id="268" r:id="rId5"/>
    <p:sldId id="270" r:id="rId6"/>
    <p:sldId id="269" r:id="rId7"/>
    <p:sldId id="271" r:id="rId8"/>
    <p:sldId id="273" r:id="rId9"/>
    <p:sldId id="274" r:id="rId10"/>
    <p:sldId id="277" r:id="rId11"/>
    <p:sldId id="275" r:id="rId12"/>
    <p:sldId id="276" r:id="rId13"/>
    <p:sldId id="280" r:id="rId14"/>
    <p:sldId id="278" r:id="rId15"/>
    <p:sldId id="279" r:id="rId16"/>
    <p:sldId id="281" r:id="rId17"/>
    <p:sldId id="282" r:id="rId18"/>
    <p:sldId id="283" r:id="rId19"/>
    <p:sldId id="285" r:id="rId20"/>
    <p:sldId id="287" r:id="rId21"/>
    <p:sldId id="284" r:id="rId22"/>
    <p:sldId id="286" r:id="rId23"/>
    <p:sldId id="288" r:id="rId24"/>
    <p:sldId id="291" r:id="rId25"/>
    <p:sldId id="265" r:id="rId26"/>
    <p:sldId id="289" r:id="rId27"/>
    <p:sldId id="290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1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408" y="2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/>
              <a:t>Что вы знаете о Природном парке «Кумысная поляна»?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9.3007874015748025E-3"/>
                  <c:y val="-8.37282362605437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85798286842052E-2"/>
                  <c:y val="-4.5788169608569922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1369509043927648E-4"/>
                  <c:y val="6.79884861720529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496106318189574E-2"/>
                  <c:y val="1.74427814843755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6824944556349061"/>
                  <c:y val="-3.6930269212531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Лист2!$A$1:$A$8</c:f>
              <c:strCache>
                <c:ptCount val="8"/>
                <c:pt idx="0">
                  <c:v>Что вы знаете о Природном парке «Кумысная поляна»</c:v>
                </c:pt>
                <c:pt idx="1">
                  <c:v>большой лес</c:v>
                </c:pt>
                <c:pt idx="2">
                  <c:v>место отдыха горожан</c:v>
                </c:pt>
                <c:pt idx="3">
                  <c:v>красивое место</c:v>
                </c:pt>
                <c:pt idx="4">
                  <c:v>много родников</c:v>
                </c:pt>
                <c:pt idx="5">
                  <c:v>имеются  детские лагеря отдыха</c:v>
                </c:pt>
                <c:pt idx="6">
                  <c:v>работают  лыжные базы, велопрокат</c:v>
                </c:pt>
                <c:pt idx="7">
                  <c:v>ничего не знаю</c:v>
                </c:pt>
              </c:strCache>
            </c:strRef>
          </c:cat>
          <c:val>
            <c:numRef>
              <c:f>Лист2!$B$1:$B$8</c:f>
              <c:numCache>
                <c:formatCode>General</c:formatCode>
                <c:ptCount val="8"/>
                <c:pt idx="1">
                  <c:v>31.8</c:v>
                </c:pt>
                <c:pt idx="2">
                  <c:v>22.7</c:v>
                </c:pt>
                <c:pt idx="3">
                  <c:v>13.6</c:v>
                </c:pt>
                <c:pt idx="4">
                  <c:v>12.8</c:v>
                </c:pt>
                <c:pt idx="5">
                  <c:v>9</c:v>
                </c:pt>
                <c:pt idx="6">
                  <c:v>7.5</c:v>
                </c:pt>
                <c:pt idx="7">
                  <c:v>2.2000000000000002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2FB9-EC7B-4197-9E8D-912AC6039384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2841F-1D43-4117-8144-00639562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9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443B-5AA3-4098-ACC8-95A9A84E956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ratovgreen.ru/component/option,com_kb/task,article/article,7/" TargetMode="External"/><Relationship Id="rId13" Type="http://schemas.openxmlformats.org/officeDocument/2006/relationships/hyperlink" Target="http://www.zoodrug.ru/topic1998.html" TargetMode="External"/><Relationship Id="rId3" Type="http://schemas.openxmlformats.org/officeDocument/2006/relationships/hyperlink" Target="http://www.scienceforum.ru/2014/592/1832" TargetMode="External"/><Relationship Id="rId7" Type="http://schemas.openxmlformats.org/officeDocument/2006/relationships/hyperlink" Target="http://docs.cntd.ru/document/933011474" TargetMode="External"/><Relationship Id="rId12" Type="http://schemas.openxmlformats.org/officeDocument/2006/relationships/hyperlink" Target="http://www.plantarium.ru/page/redbook/id/5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ratovmer.ru/" TargetMode="External"/><Relationship Id="rId11" Type="http://schemas.openxmlformats.org/officeDocument/2006/relationships/hyperlink" Target="http://ccrussia.org/kumysnaya_polyana4.html" TargetMode="External"/><Relationship Id="rId5" Type="http://schemas.openxmlformats.org/officeDocument/2006/relationships/hyperlink" Target="http://www.saratovmer.ru/o_saratove/Saratov_now/" TargetMode="External"/><Relationship Id="rId10" Type="http://schemas.openxmlformats.org/officeDocument/2006/relationships/hyperlink" Target="http://www.saratovmer.ru/news/2016/01/29/40675.html" TargetMode="External"/><Relationship Id="rId4" Type="http://schemas.openxmlformats.org/officeDocument/2006/relationships/hyperlink" Target="http://greenologia.ru/eko-problemy/goroda/saratov.html" TargetMode="External"/><Relationship Id="rId9" Type="http://schemas.openxmlformats.org/officeDocument/2006/relationships/hyperlink" Target="https://detitravel.ru/camps/region/1302.html#/camps/search?page=3&amp;country=51&amp;region=130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8568952" cy="1830065"/>
          </a:xfrm>
          <a:ln>
            <a:solidFill>
              <a:srgbClr val="4182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418200"/>
                </a:solidFill>
              </a:rPr>
              <a:t>Значение «Кумысной поляны</a:t>
            </a:r>
            <a:r>
              <a:rPr lang="ru-RU" b="1" dirty="0" smtClean="0">
                <a:solidFill>
                  <a:srgbClr val="418200"/>
                </a:solidFill>
              </a:rPr>
              <a:t>»</a:t>
            </a:r>
            <a:br>
              <a:rPr lang="ru-RU" b="1" dirty="0" smtClean="0">
                <a:solidFill>
                  <a:srgbClr val="418200"/>
                </a:solidFill>
              </a:rPr>
            </a:br>
            <a:r>
              <a:rPr lang="ru-RU" b="1" dirty="0" smtClean="0">
                <a:solidFill>
                  <a:srgbClr val="418200"/>
                </a:solidFill>
              </a:rPr>
              <a:t> </a:t>
            </a:r>
            <a:r>
              <a:rPr lang="ru-RU" b="1" dirty="0">
                <a:solidFill>
                  <a:srgbClr val="418200"/>
                </a:solidFill>
              </a:rPr>
              <a:t>в жизни саратовцев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0032" y="4797152"/>
            <a:ext cx="3672408" cy="1752600"/>
          </a:xfrm>
          <a:ln>
            <a:solidFill>
              <a:srgbClr val="418200"/>
            </a:solidFill>
          </a:ln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>
                <a:solidFill>
                  <a:srgbClr val="418200"/>
                </a:solidFill>
              </a:rPr>
              <a:t>Автор:  </a:t>
            </a:r>
            <a:r>
              <a:rPr lang="ru-RU" b="1" dirty="0" smtClean="0">
                <a:solidFill>
                  <a:srgbClr val="418200"/>
                </a:solidFill>
              </a:rPr>
              <a:t>Суздальцева Полина,</a:t>
            </a:r>
          </a:p>
          <a:p>
            <a:pPr algn="r"/>
            <a:r>
              <a:rPr lang="ru-RU" b="1" dirty="0" smtClean="0">
                <a:solidFill>
                  <a:srgbClr val="418200"/>
                </a:solidFill>
              </a:rPr>
              <a:t>учащаяся 9  </a:t>
            </a:r>
            <a:r>
              <a:rPr lang="ru-RU" b="1" dirty="0">
                <a:solidFill>
                  <a:srgbClr val="418200"/>
                </a:solidFill>
              </a:rPr>
              <a:t>класса  </a:t>
            </a:r>
          </a:p>
          <a:p>
            <a:pPr algn="r"/>
            <a:r>
              <a:rPr lang="ru-RU" b="1" dirty="0">
                <a:solidFill>
                  <a:srgbClr val="418200"/>
                </a:solidFill>
              </a:rPr>
              <a:t>МОУ  «СОШ № 64» </a:t>
            </a:r>
            <a:r>
              <a:rPr lang="ru-RU" b="1" dirty="0" smtClean="0">
                <a:solidFill>
                  <a:srgbClr val="418200"/>
                </a:solidFill>
              </a:rPr>
              <a:t>г</a:t>
            </a:r>
            <a:r>
              <a:rPr lang="ru-RU" b="1" dirty="0">
                <a:solidFill>
                  <a:srgbClr val="418200"/>
                </a:solidFill>
              </a:rPr>
              <a:t>. Саратова </a:t>
            </a:r>
          </a:p>
          <a:p>
            <a:pPr algn="r"/>
            <a:r>
              <a:rPr lang="ru-RU" b="1" dirty="0">
                <a:solidFill>
                  <a:srgbClr val="418200"/>
                </a:solidFill>
              </a:rPr>
              <a:t>Руководитель: </a:t>
            </a:r>
            <a:r>
              <a:rPr lang="ru-RU" b="1" dirty="0" err="1">
                <a:solidFill>
                  <a:srgbClr val="418200"/>
                </a:solidFill>
              </a:rPr>
              <a:t>Бадретдинова</a:t>
            </a:r>
            <a:r>
              <a:rPr lang="ru-RU" b="1" dirty="0">
                <a:solidFill>
                  <a:srgbClr val="418200"/>
                </a:solidFill>
              </a:rPr>
              <a:t> </a:t>
            </a:r>
            <a:r>
              <a:rPr lang="ru-RU" b="1" dirty="0" smtClean="0">
                <a:solidFill>
                  <a:srgbClr val="418200"/>
                </a:solidFill>
              </a:rPr>
              <a:t>В.А.,</a:t>
            </a:r>
            <a:endParaRPr lang="ru-RU" b="1" dirty="0">
              <a:solidFill>
                <a:srgbClr val="418200"/>
              </a:solidFill>
            </a:endParaRPr>
          </a:p>
          <a:p>
            <a:pPr algn="r"/>
            <a:r>
              <a:rPr lang="ru-RU" b="1" dirty="0">
                <a:solidFill>
                  <a:srgbClr val="418200"/>
                </a:solidFill>
              </a:rPr>
              <a:t>учитель </a:t>
            </a:r>
            <a:r>
              <a:rPr lang="ru-RU" b="1" dirty="0" smtClean="0">
                <a:solidFill>
                  <a:srgbClr val="418200"/>
                </a:solidFill>
              </a:rPr>
              <a:t>биологии</a:t>
            </a:r>
          </a:p>
        </p:txBody>
      </p:sp>
      <p:pic>
        <p:nvPicPr>
          <p:cNvPr id="7" name="Picture 8" descr="D:\Мои документы\НА САЙТ\ЭКО\d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15198" y="1412776"/>
            <a:ext cx="864096" cy="55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pic>
        <p:nvPicPr>
          <p:cNvPr id="4" name="Picture 12" descr="http://static.tonkosti.ru/images/a/ab/%D0%9B%D0%B8%D1%81%D0%B8%D1%86%D0%B0,_%D0%9A%D1%83%D0%BC%D1%8B%D1%81%D0%BD%D0%B0%D1%8F_%D0%BF%D0%BE%D0%BB%D1%8F%D0%BD%D0%B0,_%D0%A1%D0%B0%D1%80%D0%B0%D1%82%D0%BE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58569"/>
            <a:ext cx="3956862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map.vokrugsveta.ru/picts/articles/kumysnaya-poly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3656"/>
            <a:ext cx="4104456" cy="27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6110" y="3573016"/>
            <a:ext cx="4230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400" b="1" dirty="0" smtClean="0">
              <a:solidFill>
                <a:srgbClr val="41820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418200"/>
                </a:solidFill>
              </a:rPr>
              <a:t>Богат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</a:rPr>
              <a:t>видовой состав животного мира леса. </a:t>
            </a:r>
          </a:p>
          <a:p>
            <a:pPr algn="just"/>
            <a:r>
              <a:rPr lang="ru-RU" altLang="ru-RU" sz="2400" b="1" dirty="0">
                <a:solidFill>
                  <a:srgbClr val="418200"/>
                </a:solidFill>
              </a:rPr>
              <a:t>Здесь встречаются зайцы, лисы, полёвки, ежи,   белки и другие млекопитающие.</a:t>
            </a:r>
          </a:p>
        </p:txBody>
      </p:sp>
    </p:spTree>
    <p:extLst>
      <p:ext uri="{BB962C8B-B14F-4D97-AF65-F5344CB8AC3E}">
        <p14:creationId xmlns:p14="http://schemas.microsoft.com/office/powerpoint/2010/main" val="30597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029" y="90872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418200"/>
                </a:solidFill>
              </a:rPr>
              <a:t>Велика численность </a:t>
            </a:r>
            <a:r>
              <a:rPr lang="ru-RU" altLang="ru-RU" sz="2400" b="1" dirty="0">
                <a:solidFill>
                  <a:srgbClr val="00B050"/>
                </a:solidFill>
              </a:rPr>
              <a:t>различных видов птиц</a:t>
            </a:r>
            <a:r>
              <a:rPr lang="ru-RU" altLang="ru-RU" sz="2400" b="1" dirty="0">
                <a:solidFill>
                  <a:srgbClr val="418200"/>
                </a:solidFill>
              </a:rPr>
              <a:t>: </a:t>
            </a:r>
          </a:p>
          <a:p>
            <a:pPr algn="just"/>
            <a:r>
              <a:rPr lang="ru-RU" altLang="ru-RU" sz="2400" b="1" dirty="0">
                <a:solidFill>
                  <a:srgbClr val="418200"/>
                </a:solidFill>
              </a:rPr>
              <a:t>серая ворона, сорока,  кукушка, пёстрый и малый дятлы, зяблик, черноголовый щегол, обыкновенная лазоревка, большая синица и другие. </a:t>
            </a:r>
          </a:p>
        </p:txBody>
      </p:sp>
      <p:pic>
        <p:nvPicPr>
          <p:cNvPr id="4" name="Picture 6" descr="Картинки по запросу картинка обыкновенная лазоре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63031"/>
            <a:ext cx="26193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Птицы :: Черноголовый щего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63031"/>
            <a:ext cx="26352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bethoven-vet.ru/sites/default/files/zy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79065"/>
            <a:ext cx="2536825" cy="201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929" y="4712653"/>
            <a:ext cx="221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418200"/>
                </a:solidFill>
              </a:rPr>
              <a:t>Обыкновенная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418200"/>
                </a:solidFill>
              </a:rPr>
              <a:t> </a:t>
            </a:r>
            <a:r>
              <a:rPr lang="ru-RU" altLang="ru-RU" sz="2400" b="1" dirty="0">
                <a:solidFill>
                  <a:srgbClr val="418200"/>
                </a:solidFill>
              </a:rPr>
              <a:t>лазоревка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7542" y="4712653"/>
            <a:ext cx="260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Черноголовый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 щегол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80" y="4729031"/>
            <a:ext cx="1131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Зяблик</a:t>
            </a:r>
          </a:p>
        </p:txBody>
      </p:sp>
    </p:spTree>
    <p:extLst>
      <p:ext uri="{BB962C8B-B14F-4D97-AF65-F5344CB8AC3E}">
        <p14:creationId xmlns:p14="http://schemas.microsoft.com/office/powerpoint/2010/main" val="3569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91735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000" b="1" dirty="0" smtClean="0">
              <a:solidFill>
                <a:srgbClr val="418200"/>
              </a:solidFill>
            </a:endParaRPr>
          </a:p>
          <a:p>
            <a:pPr algn="just"/>
            <a:r>
              <a:rPr lang="ru-RU" altLang="ru-RU" sz="2000" b="1" dirty="0" smtClean="0">
                <a:solidFill>
                  <a:srgbClr val="418200"/>
                </a:solidFill>
              </a:rPr>
              <a:t>Разнообразен </a:t>
            </a:r>
            <a:r>
              <a:rPr lang="ru-RU" altLang="ru-RU" sz="2000" b="1" dirty="0">
                <a:solidFill>
                  <a:srgbClr val="00B050"/>
                </a:solidFill>
              </a:rPr>
              <a:t>видовой состав амфибий и рептилий. </a:t>
            </a:r>
            <a:r>
              <a:rPr lang="ru-RU" altLang="ru-RU" sz="2000" b="1" dirty="0">
                <a:solidFill>
                  <a:srgbClr val="418200"/>
                </a:solidFill>
              </a:rPr>
              <a:t>Из амфибий здесь встречаются зелёная жаба, обыкновенная чесночница, </a:t>
            </a:r>
            <a:r>
              <a:rPr lang="ru-RU" altLang="ru-RU" sz="2000" b="1" dirty="0" err="1">
                <a:solidFill>
                  <a:srgbClr val="418200"/>
                </a:solidFill>
              </a:rPr>
              <a:t>краснобрюхая</a:t>
            </a:r>
            <a:r>
              <a:rPr lang="ru-RU" altLang="ru-RU" sz="2000" b="1" dirty="0">
                <a:solidFill>
                  <a:srgbClr val="418200"/>
                </a:solidFill>
              </a:rPr>
              <a:t> жерлянка, обыкновенный тритон, остромордая лягушка.  Рептилии представлены прыткой ящерицей, ломкой веретеницей, узорчатым полозом, обыкновенным ужом, обыкновенной медянкой и болотной черепахой.</a:t>
            </a:r>
          </a:p>
        </p:txBody>
      </p:sp>
      <p:pic>
        <p:nvPicPr>
          <p:cNvPr id="4" name="Picture 8" descr="http://rocka.ru/images/stories/07/image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446463"/>
            <a:ext cx="2667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s://upload.wikimedia.org/wikipedia/commons/thumb/d/dd/Triturus_vulgaris_maennchen.jpeg/275px-Triturus_vulgaris_maennche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3446463"/>
            <a:ext cx="26193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446463"/>
            <a:ext cx="29098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619660"/>
            <a:ext cx="2051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Жаба зелёная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1663" y="5565451"/>
            <a:ext cx="261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Обыкновенный тритон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4543" y="5619660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Узорчатый полоз</a:t>
            </a:r>
          </a:p>
        </p:txBody>
      </p:sp>
    </p:spTree>
    <p:extLst>
      <p:ext uri="{BB962C8B-B14F-4D97-AF65-F5344CB8AC3E}">
        <p14:creationId xmlns:p14="http://schemas.microsoft.com/office/powerpoint/2010/main" val="42822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908720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400" b="1" dirty="0" smtClean="0">
              <a:solidFill>
                <a:srgbClr val="41820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418200"/>
                </a:solidFill>
              </a:rPr>
              <a:t>В </a:t>
            </a:r>
            <a:r>
              <a:rPr lang="ru-RU" altLang="ru-RU" sz="2400" b="1" dirty="0">
                <a:solidFill>
                  <a:srgbClr val="418200"/>
                </a:solidFill>
              </a:rPr>
              <a:t>лесу </a:t>
            </a:r>
            <a:r>
              <a:rPr lang="ru-RU" altLang="ru-RU" sz="2400" b="1" dirty="0">
                <a:solidFill>
                  <a:srgbClr val="00B050"/>
                </a:solidFill>
              </a:rPr>
              <a:t>много насекомых</a:t>
            </a:r>
            <a:r>
              <a:rPr lang="ru-RU" altLang="ru-RU" sz="2400" b="1" dirty="0">
                <a:solidFill>
                  <a:srgbClr val="418200"/>
                </a:solidFill>
              </a:rPr>
              <a:t>. Насекомые - важные опылители цветковых растений, очищают лес от останков мёртвых животных и растений, служат кормом для насекомоядных птиц и хищных насекомых — жужелиц, муравьёв и др. </a:t>
            </a:r>
            <a:r>
              <a:rPr lang="ru-RU" altLang="ru-RU" sz="2400" b="1" dirty="0">
                <a:solidFill>
                  <a:srgbClr val="00B050"/>
                </a:solidFill>
              </a:rPr>
              <a:t>Все виды насекомых нужны лесу.</a:t>
            </a:r>
            <a:r>
              <a:rPr lang="ru-RU" altLang="ru-RU" sz="2400" b="1" dirty="0">
                <a:solidFill>
                  <a:srgbClr val="418200"/>
                </a:solidFill>
              </a:rPr>
              <a:t> Каждый вид делает свою работу, являясь неотъемлемой частью лесного сообщества. </a:t>
            </a:r>
          </a:p>
        </p:txBody>
      </p:sp>
      <p:pic>
        <p:nvPicPr>
          <p:cNvPr id="4" name="Picture 4" descr="C:\Users\Дом\Desktop\кумысная поляна\пионерская гора\SDC11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22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484784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Один из самых красивых и полезных жуков — </a:t>
            </a:r>
            <a:r>
              <a:rPr lang="ru-RU" altLang="ru-RU" sz="2400" b="1" dirty="0">
                <a:solidFill>
                  <a:srgbClr val="00B050"/>
                </a:solidFill>
              </a:rPr>
              <a:t>жужелица </a:t>
            </a:r>
            <a:r>
              <a:rPr lang="ru-RU" altLang="ru-RU" sz="2400" b="1" dirty="0" err="1">
                <a:solidFill>
                  <a:srgbClr val="00B050"/>
                </a:solidFill>
              </a:rPr>
              <a:t>красотел</a:t>
            </a:r>
            <a:r>
              <a:rPr lang="ru-RU" altLang="ru-RU" sz="2400" b="1" dirty="0">
                <a:solidFill>
                  <a:srgbClr val="00B050"/>
                </a:solidFill>
              </a:rPr>
              <a:t> пахучий.</a:t>
            </a:r>
            <a:r>
              <a:rPr lang="ru-RU" altLang="ru-RU" sz="2400" b="1" dirty="0">
                <a:solidFill>
                  <a:srgbClr val="418200"/>
                </a:solidFill>
              </a:rPr>
              <a:t> Он стережёт наши леса от вредных насекомых. </a:t>
            </a:r>
            <a:r>
              <a:rPr lang="ru-RU" altLang="ru-RU" sz="2400" b="1" dirty="0" err="1">
                <a:solidFill>
                  <a:srgbClr val="418200"/>
                </a:solidFill>
              </a:rPr>
              <a:t>Красотел</a:t>
            </a:r>
            <a:r>
              <a:rPr lang="ru-RU" altLang="ru-RU" sz="2400" b="1" dirty="0">
                <a:solidFill>
                  <a:srgbClr val="418200"/>
                </a:solidFill>
              </a:rPr>
              <a:t> живёт на деревьях и охотится за вредными гусеницами. Чаще всего он нападает на мохнатых гусениц непарного шелкопряда, которых не едят даже птицы.</a:t>
            </a:r>
          </a:p>
        </p:txBody>
      </p:sp>
      <p:pic>
        <p:nvPicPr>
          <p:cNvPr id="4" name="Picture 9" descr="http://coleop123.narod.ru/coleoptera/Carabidae/Calosoma_sycophanta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754437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1484784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400" b="1" dirty="0" smtClean="0">
              <a:solidFill>
                <a:srgbClr val="418200"/>
              </a:solidFill>
            </a:endParaRPr>
          </a:p>
          <a:p>
            <a:pPr algn="just"/>
            <a:endParaRPr lang="ru-RU" altLang="ru-RU" sz="2400" b="1" dirty="0">
              <a:solidFill>
                <a:srgbClr val="41820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418200"/>
                </a:solidFill>
              </a:rPr>
              <a:t>Значение </a:t>
            </a:r>
            <a:r>
              <a:rPr lang="ru-RU" altLang="ru-RU" sz="2400" b="1" dirty="0">
                <a:solidFill>
                  <a:srgbClr val="418200"/>
                </a:solidFill>
              </a:rPr>
              <a:t>«Кумысной  поляны» огромно. </a:t>
            </a:r>
          </a:p>
          <a:p>
            <a:pPr algn="just"/>
            <a:r>
              <a:rPr lang="ru-RU" altLang="ru-RU" sz="2400" b="1" dirty="0">
                <a:solidFill>
                  <a:srgbClr val="00B050"/>
                </a:solidFill>
              </a:rPr>
              <a:t>Это</a:t>
            </a:r>
            <a:r>
              <a:rPr lang="ru-RU" altLang="ru-RU" sz="2400" b="1" dirty="0">
                <a:solidFill>
                  <a:srgbClr val="418200"/>
                </a:solidFill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</a:rPr>
              <a:t>гигантский</a:t>
            </a:r>
            <a:r>
              <a:rPr lang="ru-RU" altLang="ru-RU" sz="2400" b="1" dirty="0">
                <a:solidFill>
                  <a:srgbClr val="418200"/>
                </a:solidFill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</a:rPr>
              <a:t>воздушный фильтр</a:t>
            </a:r>
            <a:r>
              <a:rPr lang="ru-RU" altLang="ru-RU" sz="2400" b="1" dirty="0">
                <a:solidFill>
                  <a:srgbClr val="418200"/>
                </a:solidFill>
              </a:rPr>
              <a:t>, который ежедневно снабжает город чистым свежим воздухом.</a:t>
            </a:r>
          </a:p>
          <a:p>
            <a:pPr algn="just"/>
            <a:r>
              <a:rPr lang="ru-RU" altLang="ru-RU" sz="2400" b="1" dirty="0">
                <a:solidFill>
                  <a:srgbClr val="00B050"/>
                </a:solidFill>
              </a:rPr>
              <a:t>Это родники</a:t>
            </a:r>
            <a:r>
              <a:rPr lang="ru-RU" altLang="ru-RU" sz="2400" b="1" dirty="0">
                <a:solidFill>
                  <a:srgbClr val="418200"/>
                </a:solidFill>
              </a:rPr>
              <a:t>, которые являются источником питьевой воды.</a:t>
            </a:r>
          </a:p>
        </p:txBody>
      </p:sp>
      <p:pic>
        <p:nvPicPr>
          <p:cNvPr id="4" name="Рисунок 6" descr="C:\Users\Дом\Desktop\кумысная поляна\пионерская гора\SDC11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9896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8875" y="149784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400" b="1" dirty="0" smtClean="0">
              <a:solidFill>
                <a:srgbClr val="418200"/>
              </a:solidFill>
            </a:endParaRPr>
          </a:p>
          <a:p>
            <a:pPr algn="just"/>
            <a:endParaRPr lang="ru-RU" altLang="ru-RU" sz="2400" b="1" dirty="0">
              <a:solidFill>
                <a:srgbClr val="41820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418200"/>
                </a:solidFill>
              </a:rPr>
              <a:t>«</a:t>
            </a:r>
            <a:r>
              <a:rPr lang="ru-RU" altLang="ru-RU" sz="2400" b="1" dirty="0">
                <a:solidFill>
                  <a:srgbClr val="418200"/>
                </a:solidFill>
              </a:rPr>
              <a:t>Кумысная поляна» – это </a:t>
            </a:r>
            <a:r>
              <a:rPr lang="ru-RU" altLang="ru-RU" sz="2400" b="1" dirty="0">
                <a:solidFill>
                  <a:srgbClr val="00B050"/>
                </a:solidFill>
              </a:rPr>
              <a:t>зона массового и детского отдыха. </a:t>
            </a:r>
            <a:r>
              <a:rPr lang="ru-RU" altLang="ru-RU" sz="2400" b="1" dirty="0">
                <a:solidFill>
                  <a:srgbClr val="418200"/>
                </a:solidFill>
              </a:rPr>
              <a:t> Здесь созданы и работают летние лагеря отдыха «Берёзка», «Дубки», «Родничок», «Молодёжный» и другие.</a:t>
            </a:r>
          </a:p>
        </p:txBody>
      </p:sp>
      <p:pic>
        <p:nvPicPr>
          <p:cNvPr id="4" name="Picture 9" descr="http://www.sockurorty.ru/sites/default/files/img/138/p101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9150"/>
            <a:ext cx="43545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ru-RU" altLang="ru-RU" b="1" dirty="0" smtClean="0"/>
          </a:p>
          <a:p>
            <a:pPr algn="just">
              <a:defRPr/>
            </a:pPr>
            <a:endParaRPr lang="ru-RU" altLang="ru-RU" b="1" dirty="0"/>
          </a:p>
          <a:p>
            <a:pPr algn="just">
              <a:defRPr/>
            </a:pPr>
            <a:endParaRPr lang="ru-RU" altLang="ru-RU" b="1" dirty="0" smtClean="0"/>
          </a:p>
          <a:p>
            <a:pPr algn="just">
              <a:defRPr/>
            </a:pPr>
            <a:endParaRPr lang="ru-RU" altLang="ru-RU" b="1" dirty="0"/>
          </a:p>
          <a:p>
            <a:pPr algn="just">
              <a:defRPr/>
            </a:pPr>
            <a:endParaRPr lang="ru-RU" altLang="ru-RU" b="1" dirty="0" smtClean="0"/>
          </a:p>
          <a:p>
            <a:pPr algn="just">
              <a:defRPr/>
            </a:pPr>
            <a:endParaRPr lang="ru-RU" altLang="ru-RU" b="1" dirty="0"/>
          </a:p>
          <a:p>
            <a:pPr algn="just">
              <a:defRPr/>
            </a:pPr>
            <a:endParaRPr lang="ru-RU" altLang="ru-RU" b="1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722313"/>
            <a:ext cx="363470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cs417116.vk.me/v417116851/87ac/9TvWsqzy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022477" cy="27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3374390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altLang="ru-RU" sz="2400" b="1" dirty="0">
                <a:solidFill>
                  <a:srgbClr val="418200"/>
                </a:solidFill>
              </a:rPr>
              <a:t>Кумысная поляна - </a:t>
            </a:r>
            <a:r>
              <a:rPr lang="ru-RU" altLang="ru-RU" sz="2400" b="1" dirty="0">
                <a:solidFill>
                  <a:srgbClr val="00B050"/>
                </a:solidFill>
              </a:rPr>
              <a:t>отличное</a:t>
            </a:r>
            <a:r>
              <a:rPr lang="ru-RU" altLang="ru-RU" sz="2400" b="1" dirty="0">
                <a:solidFill>
                  <a:srgbClr val="418200"/>
                </a:solidFill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</a:rPr>
              <a:t>место для занятия спортом. </a:t>
            </a:r>
            <a:r>
              <a:rPr lang="ru-RU" altLang="ru-RU" sz="2400" b="1" dirty="0">
                <a:solidFill>
                  <a:srgbClr val="418200"/>
                </a:solidFill>
              </a:rPr>
              <a:t>Здесь часто можно встретить спортсменов и просто любителей здорового образа жизни. Лес </a:t>
            </a:r>
            <a:r>
              <a:rPr lang="ru-RU" altLang="ru-RU" sz="2400" b="1" dirty="0">
                <a:solidFill>
                  <a:srgbClr val="00B050"/>
                </a:solidFill>
              </a:rPr>
              <a:t>идеально подходит для прогулок, бега, поездок на велосипеде, на лыжах.</a:t>
            </a:r>
          </a:p>
        </p:txBody>
      </p:sp>
      <p:sp>
        <p:nvSpPr>
          <p:cNvPr id="8" name="AutoShape 2" descr="https://apf.mail.ru/cgi-bin/readmsg?id=14550747010000000496;0;7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9815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484784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418200"/>
                </a:solidFill>
              </a:rPr>
              <a:t>С целью выяснить отношение учащихся нашей школы к Природному парку «Кумысная поляна», </a:t>
            </a:r>
            <a:r>
              <a:rPr lang="ru-RU" sz="2400" b="1" dirty="0" smtClean="0">
                <a:solidFill>
                  <a:srgbClr val="418200"/>
                </a:solidFill>
              </a:rPr>
              <a:t>нами  был </a:t>
            </a:r>
            <a:r>
              <a:rPr lang="ru-RU" sz="2400" b="1" dirty="0">
                <a:solidFill>
                  <a:srgbClr val="00B050"/>
                </a:solidFill>
              </a:rPr>
              <a:t>проведен опрос </a:t>
            </a:r>
            <a:r>
              <a:rPr lang="ru-RU" sz="2400" b="1" dirty="0">
                <a:solidFill>
                  <a:srgbClr val="418200"/>
                </a:solidFill>
              </a:rPr>
              <a:t>их мнения. Всего было опрошено 132 </a:t>
            </a:r>
            <a:r>
              <a:rPr lang="ru-RU" sz="2400" b="1" dirty="0" smtClean="0">
                <a:solidFill>
                  <a:srgbClr val="418200"/>
                </a:solidFill>
              </a:rPr>
              <a:t>учащихся 5-10 классов. </a:t>
            </a:r>
            <a:endParaRPr lang="ru-RU" sz="2400" b="1" dirty="0">
              <a:solidFill>
                <a:srgbClr val="418200"/>
              </a:solidFill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rgbClr val="418200"/>
                </a:solidFill>
              </a:rPr>
              <a:t>Ребятам  </a:t>
            </a:r>
            <a:r>
              <a:rPr lang="ru-RU" sz="2400" b="1" dirty="0">
                <a:solidFill>
                  <a:srgbClr val="418200"/>
                </a:solidFill>
              </a:rPr>
              <a:t>предлагалось ответить на следующие вопросы: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418200"/>
                </a:solidFill>
              </a:rPr>
              <a:t>1.Что </a:t>
            </a:r>
            <a:r>
              <a:rPr lang="ru-RU" sz="2400" b="1" dirty="0">
                <a:solidFill>
                  <a:srgbClr val="418200"/>
                </a:solidFill>
              </a:rPr>
              <a:t>вы знаете о Природном парке «Кумысная поляна»?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418200"/>
                </a:solidFill>
              </a:rPr>
              <a:t>2.В </a:t>
            </a:r>
            <a:r>
              <a:rPr lang="ru-RU" sz="2400" b="1" dirty="0">
                <a:solidFill>
                  <a:srgbClr val="418200"/>
                </a:solidFill>
              </a:rPr>
              <a:t>чем, по вашему мнению, главная роль парка?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418200"/>
                </a:solidFill>
              </a:rPr>
              <a:t>3.Как </a:t>
            </a:r>
            <a:r>
              <a:rPr lang="ru-RU" sz="2400" b="1" dirty="0">
                <a:solidFill>
                  <a:srgbClr val="418200"/>
                </a:solidFill>
              </a:rPr>
              <a:t>часто вы бываете в парке?</a:t>
            </a:r>
          </a:p>
        </p:txBody>
      </p:sp>
      <p:pic>
        <p:nvPicPr>
          <p:cNvPr id="4099" name="Picture 3" descr="C:\Users\Дом\Desktop\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" y="1916832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600200" y="1352550"/>
          <a:ext cx="5943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77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484784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000" b="1" dirty="0">
                <a:solidFill>
                  <a:srgbClr val="00B050"/>
                </a:solidFill>
              </a:rPr>
              <a:t>В 1991 году </a:t>
            </a:r>
            <a:r>
              <a:rPr lang="ru-RU" altLang="ru-RU" sz="2000" b="1" dirty="0">
                <a:solidFill>
                  <a:srgbClr val="418200"/>
                </a:solidFill>
              </a:rPr>
              <a:t>с целью создания условий для загородного отдыха горожан в пределах самого большого лесного массива пригорода Саратова было </a:t>
            </a:r>
            <a:r>
              <a:rPr lang="ru-RU" altLang="ru-RU" sz="2000" b="1" dirty="0">
                <a:solidFill>
                  <a:srgbClr val="00B050"/>
                </a:solidFill>
              </a:rPr>
              <a:t>организовано лесопарковое хозяйство «Кумысная поляна».</a:t>
            </a:r>
          </a:p>
          <a:p>
            <a:pPr algn="just"/>
            <a:r>
              <a:rPr lang="ru-RU" altLang="ru-RU" sz="2000" b="1" dirty="0">
                <a:solidFill>
                  <a:srgbClr val="418200"/>
                </a:solidFill>
              </a:rPr>
              <a:t>По распоряжению Правительства Саратовской области от </a:t>
            </a:r>
            <a:r>
              <a:rPr lang="ru-RU" altLang="ru-RU" sz="2000" b="1" dirty="0">
                <a:solidFill>
                  <a:srgbClr val="00B050"/>
                </a:solidFill>
              </a:rPr>
              <a:t>14 августа 2008 года </a:t>
            </a:r>
            <a:r>
              <a:rPr lang="ru-RU" altLang="ru-RU" sz="2000" b="1" dirty="0">
                <a:solidFill>
                  <a:srgbClr val="418200"/>
                </a:solidFill>
              </a:rPr>
              <a:t>№ 293-Пр, "Лесопарковый лесхоз "Кумысная поляна"</a:t>
            </a:r>
            <a:r>
              <a:rPr lang="ru-RU" altLang="ru-RU" sz="2000" dirty="0">
                <a:solidFill>
                  <a:srgbClr val="418200"/>
                </a:solidFill>
              </a:rPr>
              <a:t> </a:t>
            </a:r>
            <a:r>
              <a:rPr lang="ru-RU" altLang="ru-RU" sz="2000" b="1" dirty="0">
                <a:solidFill>
                  <a:srgbClr val="418200"/>
                </a:solidFill>
              </a:rPr>
              <a:t>был </a:t>
            </a:r>
            <a:r>
              <a:rPr lang="ru-RU" altLang="ru-RU" sz="2000" b="1" dirty="0">
                <a:solidFill>
                  <a:srgbClr val="00B050"/>
                </a:solidFill>
              </a:rPr>
              <a:t>переименован в «Природный парк «Кумысная поляна». </a:t>
            </a:r>
          </a:p>
        </p:txBody>
      </p:sp>
      <p:pic>
        <p:nvPicPr>
          <p:cNvPr id="1031" name="Picture 7" descr="Лесопарк Кумысная поля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104456" cy="35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597025" y="1439863"/>
          <a:ext cx="5949950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5" imgW="5950212" imgH="4743099" progId="Excel.Chart.8">
                  <p:embed/>
                </p:oleObj>
              </mc:Choice>
              <mc:Fallback>
                <p:oleObj r:id="rId5" imgW="5950212" imgH="4743099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1439863"/>
                        <a:ext cx="5949950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6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549400" y="1601788"/>
          <a:ext cx="6045200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5" imgW="6047756" imgH="4249280" progId="Excel.Chart.8">
                  <p:embed/>
                </p:oleObj>
              </mc:Choice>
              <mc:Fallback>
                <p:oleObj r:id="rId5" imgW="6047756" imgH="424928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601788"/>
                        <a:ext cx="6045200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1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>
                <a:solidFill>
                  <a:srgbClr val="418200"/>
                </a:solidFill>
              </a:rPr>
              <a:t>В результате анкетирования было </a:t>
            </a:r>
            <a:r>
              <a:rPr lang="ru-RU" altLang="ru-RU" sz="2400" b="1" dirty="0">
                <a:solidFill>
                  <a:srgbClr val="00B050"/>
                </a:solidFill>
              </a:rPr>
              <a:t>выявлено</a:t>
            </a:r>
            <a:r>
              <a:rPr lang="ru-RU" altLang="ru-RU" sz="2400" dirty="0">
                <a:solidFill>
                  <a:srgbClr val="418200"/>
                </a:solidFill>
              </a:rPr>
              <a:t>, </a:t>
            </a:r>
            <a:r>
              <a:rPr lang="ru-RU" altLang="ru-RU" sz="2400" b="1" dirty="0">
                <a:solidFill>
                  <a:srgbClr val="418200"/>
                </a:solidFill>
              </a:rPr>
              <a:t>что учащиеся </a:t>
            </a:r>
            <a:r>
              <a:rPr lang="ru-RU" altLang="ru-RU" sz="2400" b="1" dirty="0" smtClean="0">
                <a:solidFill>
                  <a:srgbClr val="418200"/>
                </a:solidFill>
              </a:rPr>
              <a:t>школы бывают </a:t>
            </a:r>
            <a:r>
              <a:rPr lang="ru-RU" altLang="ru-RU" sz="2400" b="1" dirty="0">
                <a:solidFill>
                  <a:srgbClr val="418200"/>
                </a:solidFill>
              </a:rPr>
              <a:t>в парке с родителями, с классом, отдыхают в летних лагерях, катаются с друзьями на велосипедах, зимой на лыжах. Признают парк красивым местом, в котором всегда чистый воздух, чистая вода, местом,  где  можно отдохнуть с друзьями или родителями.</a:t>
            </a:r>
          </a:p>
          <a:p>
            <a:pPr algn="just"/>
            <a:r>
              <a:rPr lang="ru-RU" altLang="ru-RU" sz="2400" b="1" dirty="0">
                <a:solidFill>
                  <a:srgbClr val="418200"/>
                </a:solidFill>
              </a:rPr>
              <a:t>         Естественно, учитывая все это, ребята ставят значение  парка как источника чистого воздуха на первое место</a:t>
            </a:r>
            <a:r>
              <a:rPr lang="ru-RU" altLang="ru-RU" sz="2400" dirty="0">
                <a:solidFill>
                  <a:srgbClr val="418200"/>
                </a:solidFill>
              </a:rPr>
              <a:t>. </a:t>
            </a:r>
            <a:endParaRPr lang="ru-RU" altLang="ru-RU" sz="2400" b="1" dirty="0">
              <a:solidFill>
                <a:srgbClr val="41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2400" b="1" dirty="0" smtClean="0">
              <a:solidFill>
                <a:srgbClr val="418200"/>
              </a:solidFill>
            </a:endParaRPr>
          </a:p>
          <a:p>
            <a:r>
              <a:rPr lang="ru-RU" altLang="ru-RU" sz="2400" b="1" dirty="0" smtClean="0">
                <a:solidFill>
                  <a:srgbClr val="00B050"/>
                </a:solidFill>
              </a:rPr>
              <a:t>Вывод</a:t>
            </a:r>
            <a:endParaRPr lang="ru-RU" altLang="ru-RU" sz="2400" dirty="0">
              <a:solidFill>
                <a:srgbClr val="00B05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418200"/>
                </a:solidFill>
              </a:rPr>
              <a:t>Значение  </a:t>
            </a:r>
            <a:r>
              <a:rPr lang="ru-RU" sz="2400" b="1" dirty="0">
                <a:solidFill>
                  <a:srgbClr val="418200"/>
                </a:solidFill>
              </a:rPr>
              <a:t>Природного парка «Кумысная поляна» в жизни саратовцев огромное. Поляна ежедневно снабжает город чистым свежим воздухом, содержит источники  питьевой водой, является зоной массового и детского отдыха, площадкой для занятия спортом. Таким образом, наше предположение о том, что </a:t>
            </a:r>
            <a:r>
              <a:rPr lang="ru-RU" sz="2400" b="1" dirty="0">
                <a:solidFill>
                  <a:srgbClr val="009900"/>
                </a:solidFill>
              </a:rPr>
              <a:t>«Кумысная поляна» является  источником  здоровья для саратовцев</a:t>
            </a:r>
            <a:r>
              <a:rPr lang="ru-RU" sz="2400" b="1" dirty="0">
                <a:solidFill>
                  <a:srgbClr val="418200"/>
                </a:solidFill>
              </a:rPr>
              <a:t>, подтвердилось.</a:t>
            </a:r>
          </a:p>
          <a:p>
            <a:pPr algn="just"/>
            <a:endParaRPr lang="ru-RU" altLang="ru-RU" sz="2400" b="1" dirty="0">
              <a:solidFill>
                <a:srgbClr val="41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418200"/>
                </a:solidFill>
              </a:rPr>
              <a:t>К </a:t>
            </a:r>
            <a:r>
              <a:rPr lang="ru-RU" sz="2400" b="1" dirty="0">
                <a:solidFill>
                  <a:srgbClr val="418200"/>
                </a:solidFill>
              </a:rPr>
              <a:t>сожалению, на некоторых участках поляны можно увидеть: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18200"/>
                </a:solidFill>
              </a:rPr>
              <a:t>валяющиеся бутылки, фантики, обертки, следы костров, </a:t>
            </a:r>
            <a:r>
              <a:rPr lang="ru-RU" sz="2400" b="1" dirty="0">
                <a:solidFill>
                  <a:srgbClr val="009900"/>
                </a:solidFill>
              </a:rPr>
              <a:t>представляющие экологическую угрозу нашему </a:t>
            </a:r>
            <a:r>
              <a:rPr lang="ru-RU" sz="2400" b="1" dirty="0" smtClean="0">
                <a:solidFill>
                  <a:srgbClr val="009900"/>
                </a:solidFill>
              </a:rPr>
              <a:t>лесу</a:t>
            </a:r>
            <a:r>
              <a:rPr lang="ru-RU" sz="2400" b="1" dirty="0" smtClean="0">
                <a:solidFill>
                  <a:srgbClr val="418200"/>
                </a:solidFill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18200"/>
                </a:solidFill>
              </a:rPr>
              <a:t>сломанные </a:t>
            </a:r>
            <a:r>
              <a:rPr lang="ru-RU" sz="2400" b="1" dirty="0">
                <a:solidFill>
                  <a:srgbClr val="418200"/>
                </a:solidFill>
              </a:rPr>
              <a:t>ветки и раны на деревьях, </a:t>
            </a:r>
            <a:r>
              <a:rPr lang="ru-RU" sz="2400" b="1" dirty="0">
                <a:solidFill>
                  <a:srgbClr val="009900"/>
                </a:solidFill>
              </a:rPr>
              <a:t>способствующие развитию инфекции.</a:t>
            </a:r>
          </a:p>
          <a:p>
            <a:pPr algn="just"/>
            <a:r>
              <a:rPr lang="ru-RU" sz="2400" b="1" dirty="0">
                <a:solidFill>
                  <a:srgbClr val="418200"/>
                </a:solidFill>
              </a:rPr>
              <a:t>          Для повышения экологической грамотности учащихся </a:t>
            </a:r>
            <a:r>
              <a:rPr lang="ru-RU" sz="2400" b="1" dirty="0" smtClean="0">
                <a:solidFill>
                  <a:srgbClr val="418200"/>
                </a:solidFill>
              </a:rPr>
              <a:t>необходимо: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18200"/>
                </a:solidFill>
              </a:rPr>
              <a:t>организовывать </a:t>
            </a:r>
            <a:r>
              <a:rPr lang="ru-RU" sz="2400" b="1" dirty="0">
                <a:solidFill>
                  <a:srgbClr val="418200"/>
                </a:solidFill>
              </a:rPr>
              <a:t>учебные экскурсии познавательного </a:t>
            </a:r>
            <a:r>
              <a:rPr lang="ru-RU" sz="2400" b="1" dirty="0" smtClean="0">
                <a:solidFill>
                  <a:srgbClr val="418200"/>
                </a:solidFill>
              </a:rPr>
              <a:t>характера;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18200"/>
                </a:solidFill>
              </a:rPr>
              <a:t>знакомить </a:t>
            </a:r>
            <a:r>
              <a:rPr lang="ru-RU" sz="2400" b="1" dirty="0">
                <a:solidFill>
                  <a:srgbClr val="418200"/>
                </a:solidFill>
              </a:rPr>
              <a:t>ребят  с правилами поведения туристов в лесу, которым они должны строго </a:t>
            </a:r>
            <a:r>
              <a:rPr lang="ru-RU" sz="2400" b="1" dirty="0" smtClean="0">
                <a:solidFill>
                  <a:srgbClr val="418200"/>
                </a:solidFill>
              </a:rPr>
              <a:t>следовать;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18200"/>
                </a:solidFill>
              </a:rPr>
              <a:t>проводить </a:t>
            </a:r>
            <a:r>
              <a:rPr lang="ru-RU" sz="2400" b="1" dirty="0">
                <a:solidFill>
                  <a:srgbClr val="418200"/>
                </a:solidFill>
              </a:rPr>
              <a:t>фотоконкурсы, конкурсы рисунков о животном и растительном мире парка.</a:t>
            </a:r>
          </a:p>
        </p:txBody>
      </p:sp>
    </p:spTree>
    <p:extLst>
      <p:ext uri="{BB962C8B-B14F-4D97-AF65-F5344CB8AC3E}">
        <p14:creationId xmlns:p14="http://schemas.microsoft.com/office/powerpoint/2010/main" val="28375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466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000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92494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418200"/>
                </a:solidFill>
              </a:rPr>
              <a:t>Берегите лес, </a:t>
            </a:r>
            <a:endParaRPr lang="ru-RU" sz="4000" b="1" dirty="0" smtClean="0">
              <a:solidFill>
                <a:srgbClr val="4182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418200"/>
                </a:solidFill>
              </a:rPr>
              <a:t>бережно </a:t>
            </a:r>
            <a:r>
              <a:rPr lang="ru-RU" sz="4000" b="1" dirty="0">
                <a:solidFill>
                  <a:srgbClr val="418200"/>
                </a:solidFill>
              </a:rPr>
              <a:t>относитесь к природе!</a:t>
            </a:r>
            <a:endParaRPr lang="ru-RU" sz="4000" dirty="0">
              <a:solidFill>
                <a:srgbClr val="418200"/>
              </a:solidFill>
            </a:endParaRPr>
          </a:p>
        </p:txBody>
      </p:sp>
      <p:pic>
        <p:nvPicPr>
          <p:cNvPr id="4" name="Picture 8" descr="D:\Мои документы\НА САЙТ\ЭКО\d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407131">
            <a:off x="1156994" y="2583977"/>
            <a:ext cx="1093174" cy="858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0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3200" b="1" dirty="0" smtClean="0">
              <a:solidFill>
                <a:srgbClr val="4182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418200"/>
                </a:solidFill>
              </a:rPr>
              <a:t>Интернет-ресурсы</a:t>
            </a:r>
            <a:endParaRPr lang="ru-RU" sz="3200" b="1" dirty="0">
              <a:solidFill>
                <a:srgbClr val="418200"/>
              </a:solidFill>
            </a:endParaRPr>
          </a:p>
          <a:p>
            <a:r>
              <a:rPr lang="ru-RU" sz="2000" smtClean="0"/>
              <a:t>1</a:t>
            </a:r>
            <a:r>
              <a:rPr lang="ru-RU" sz="2000" dirty="0"/>
              <a:t>. </a:t>
            </a:r>
            <a:r>
              <a:rPr lang="ru-RU" sz="2000" u="sng" dirty="0">
                <a:hlinkClick r:id="rId3"/>
              </a:rPr>
              <a:t>http://www.scienceforum.ru/2014/592/1832</a:t>
            </a:r>
            <a:r>
              <a:rPr lang="ru-RU" sz="2000" dirty="0"/>
              <a:t>  </a:t>
            </a:r>
          </a:p>
          <a:p>
            <a:r>
              <a:rPr lang="ru-RU" sz="2000" dirty="0"/>
              <a:t>2. </a:t>
            </a:r>
            <a:r>
              <a:rPr lang="ru-RU" sz="2000" u="sng" dirty="0">
                <a:hlinkClick r:id="rId4"/>
              </a:rPr>
              <a:t>http://greenologia.ru/eko-problemy/goroda/saratov.html</a:t>
            </a:r>
            <a:endParaRPr lang="ru-RU" sz="2000" dirty="0"/>
          </a:p>
          <a:p>
            <a:r>
              <a:rPr lang="ru-RU" sz="2000" u="sng" dirty="0"/>
              <a:t>3.</a:t>
            </a:r>
            <a:r>
              <a:rPr lang="ru-RU" sz="2000" dirty="0"/>
              <a:t> </a:t>
            </a:r>
            <a:r>
              <a:rPr lang="ru-RU" sz="2000" u="sng" dirty="0">
                <a:hlinkClick r:id="rId5"/>
              </a:rPr>
              <a:t>http://www.saratovmer.ru/o_saratove/Saratov_now/</a:t>
            </a:r>
            <a:r>
              <a:rPr lang="ru-RU" sz="2000" b="1" dirty="0"/>
              <a:t> </a:t>
            </a:r>
            <a:r>
              <a:rPr lang="ru-RU" sz="2000" dirty="0" smtClean="0">
                <a:hlinkClick r:id="rId6"/>
              </a:rPr>
              <a:t>Официальный</a:t>
            </a:r>
            <a:endParaRPr lang="ru-RU" sz="2000" dirty="0"/>
          </a:p>
          <a:p>
            <a:pPr eaLnBrk="0" fontAlgn="base" hangingPunct="0"/>
            <a:r>
              <a:rPr lang="ru-RU" sz="2000" u="sng" dirty="0"/>
              <a:t>4.</a:t>
            </a:r>
            <a:r>
              <a:rPr lang="ru-RU" sz="2000" dirty="0"/>
              <a:t> </a:t>
            </a:r>
            <a:r>
              <a:rPr lang="ru-RU" sz="2000" u="sng" dirty="0">
                <a:hlinkClick r:id="rId7"/>
              </a:rPr>
              <a:t>http://</a:t>
            </a:r>
            <a:r>
              <a:rPr lang="ru-RU" sz="2000" u="sng" dirty="0" smtClean="0">
                <a:hlinkClick r:id="rId7"/>
              </a:rPr>
              <a:t>docs.cntd.ru/document/933011474</a:t>
            </a:r>
            <a:endParaRPr lang="ru-RU" sz="2000" dirty="0"/>
          </a:p>
          <a:p>
            <a:r>
              <a:rPr lang="ru-RU" sz="2000" u="sng" dirty="0" smtClean="0"/>
              <a:t>5.</a:t>
            </a:r>
            <a:r>
              <a:rPr lang="ru-RU" sz="2000" u="sng" dirty="0" smtClean="0">
                <a:hlinkClick r:id="rId8"/>
              </a:rPr>
              <a:t>http</a:t>
            </a:r>
            <a:r>
              <a:rPr lang="ru-RU" sz="2000" u="sng" dirty="0">
                <a:hlinkClick r:id="rId8"/>
              </a:rPr>
              <a:t>://www.saratovgreen.ru/component/option,com_kb/task,article/article,7/</a:t>
            </a:r>
            <a:endParaRPr lang="ru-RU" sz="2000" dirty="0"/>
          </a:p>
          <a:p>
            <a:pPr eaLnBrk="0" fontAlgn="base" hangingPunct="0"/>
            <a:r>
              <a:rPr lang="ru-RU" sz="2000" dirty="0"/>
              <a:t>6.</a:t>
            </a:r>
            <a:r>
              <a:rPr lang="ru-RU" sz="2000" u="sng" dirty="0">
                <a:hlinkClick r:id="rId9"/>
              </a:rPr>
              <a:t>https://detitravel.ru/</a:t>
            </a:r>
            <a:r>
              <a:rPr lang="ru-RU" sz="2000" u="sng" dirty="0" err="1">
                <a:hlinkClick r:id="rId9"/>
              </a:rPr>
              <a:t>camps</a:t>
            </a:r>
            <a:r>
              <a:rPr lang="ru-RU" sz="2000" u="sng" dirty="0">
                <a:hlinkClick r:id="rId9"/>
              </a:rPr>
              <a:t>/</a:t>
            </a:r>
            <a:r>
              <a:rPr lang="ru-RU" sz="2000" u="sng" dirty="0" err="1">
                <a:hlinkClick r:id="rId9"/>
              </a:rPr>
              <a:t>region</a:t>
            </a:r>
            <a:r>
              <a:rPr lang="ru-RU" sz="2000" u="sng" dirty="0">
                <a:hlinkClick r:id="rId9"/>
              </a:rPr>
              <a:t>/1302.html#/</a:t>
            </a:r>
            <a:r>
              <a:rPr lang="ru-RU" sz="2000" u="sng" dirty="0" err="1">
                <a:hlinkClick r:id="rId9"/>
              </a:rPr>
              <a:t>camps</a:t>
            </a:r>
            <a:r>
              <a:rPr lang="ru-RU" sz="2000" u="sng" dirty="0">
                <a:hlinkClick r:id="rId9"/>
              </a:rPr>
              <a:t>/</a:t>
            </a:r>
            <a:r>
              <a:rPr lang="ru-RU" sz="2000" u="sng" dirty="0" err="1">
                <a:hlinkClick r:id="rId9"/>
              </a:rPr>
              <a:t>search?page</a:t>
            </a:r>
            <a:r>
              <a:rPr lang="ru-RU" sz="2000" u="sng" dirty="0">
                <a:hlinkClick r:id="rId9"/>
              </a:rPr>
              <a:t>=3&amp;country=51&amp;region=1302</a:t>
            </a:r>
            <a:endParaRPr lang="ru-RU" sz="2000" dirty="0"/>
          </a:p>
          <a:p>
            <a:r>
              <a:rPr lang="ru-RU" sz="2000" dirty="0"/>
              <a:t>7.</a:t>
            </a:r>
            <a:r>
              <a:rPr lang="ru-RU" sz="2000" u="sng" dirty="0">
                <a:hlinkClick r:id="rId10"/>
              </a:rPr>
              <a:t>http://</a:t>
            </a:r>
            <a:r>
              <a:rPr lang="ru-RU" sz="2000" u="sng" dirty="0" smtClean="0">
                <a:hlinkClick r:id="rId10"/>
              </a:rPr>
              <a:t>www.saratovmer.ru/news/2016/01/29/40675.html</a:t>
            </a:r>
            <a:endParaRPr lang="ru-RU" sz="2000" b="1" dirty="0"/>
          </a:p>
          <a:p>
            <a:pPr eaLnBrk="0" fontAlgn="base" hangingPunct="0"/>
            <a:r>
              <a:rPr lang="ru-RU" sz="2000" dirty="0"/>
              <a:t>8.</a:t>
            </a:r>
            <a:r>
              <a:rPr lang="ru-RU" sz="2000" u="sng" dirty="0">
                <a:hlinkClick r:id="rId11"/>
              </a:rPr>
              <a:t>http://</a:t>
            </a:r>
            <a:r>
              <a:rPr lang="ru-RU" sz="2000" u="sng" dirty="0" smtClean="0">
                <a:hlinkClick r:id="rId11"/>
              </a:rPr>
              <a:t>ccrussia.org/kumysnaya_polyana4.html</a:t>
            </a:r>
            <a:endParaRPr lang="ru-RU" sz="2000" dirty="0"/>
          </a:p>
          <a:p>
            <a:r>
              <a:rPr lang="ru-RU" sz="2000" dirty="0"/>
              <a:t>9</a:t>
            </a:r>
            <a:r>
              <a:rPr lang="ru-RU" sz="2000" b="1" dirty="0"/>
              <a:t>.</a:t>
            </a:r>
            <a:r>
              <a:rPr lang="ru-RU" sz="2000" u="sng" dirty="0">
                <a:hlinkClick r:id="rId12"/>
              </a:rPr>
              <a:t>http://</a:t>
            </a:r>
            <a:r>
              <a:rPr lang="ru-RU" sz="2000" u="sng" dirty="0" smtClean="0">
                <a:hlinkClick r:id="rId12"/>
              </a:rPr>
              <a:t>www.plantarium.ru/page/redbook/id/5.html</a:t>
            </a:r>
            <a:r>
              <a:rPr lang="ru-RU" sz="2000" u="sng" dirty="0" smtClean="0"/>
              <a:t> </a:t>
            </a:r>
          </a:p>
          <a:p>
            <a:r>
              <a:rPr lang="ru-RU" sz="2000" dirty="0" smtClean="0"/>
              <a:t>10</a:t>
            </a:r>
            <a:r>
              <a:rPr lang="ru-RU" sz="2000" dirty="0"/>
              <a:t>. </a:t>
            </a:r>
            <a:r>
              <a:rPr lang="ru-RU" sz="2000" u="sng" dirty="0">
                <a:hlinkClick r:id="rId13"/>
              </a:rPr>
              <a:t>http://www.zoodrug.ru/topic1998.html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5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466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000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924944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4400" b="1" dirty="0">
                <a:solidFill>
                  <a:srgbClr val="418200"/>
                </a:solidFill>
              </a:rPr>
              <a:t>Спасибо за внимание!</a:t>
            </a:r>
          </a:p>
        </p:txBody>
      </p:sp>
      <p:pic>
        <p:nvPicPr>
          <p:cNvPr id="4" name="Picture 8" descr="D:\Мои документы\НА САЙТ\ЭКО\d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407131">
            <a:off x="5909522" y="1573074"/>
            <a:ext cx="1093174" cy="858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5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552" y="980728"/>
            <a:ext cx="828092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00B050"/>
                </a:solidFill>
              </a:rPr>
              <a:t>Целью данной работы </a:t>
            </a:r>
            <a:endParaRPr lang="ru-RU" altLang="ru-RU" sz="2400" b="1" dirty="0" smtClean="0">
              <a:solidFill>
                <a:srgbClr val="00B05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418200"/>
                </a:solidFill>
              </a:rPr>
              <a:t>является </a:t>
            </a:r>
            <a:r>
              <a:rPr lang="ru-RU" altLang="ru-RU" sz="2000" b="1" dirty="0">
                <a:solidFill>
                  <a:srgbClr val="418200"/>
                </a:solidFill>
              </a:rPr>
              <a:t>попытка определить значение Природного парка «Кумысная поляна» в жизни саратовцев. </a:t>
            </a:r>
          </a:p>
          <a:p>
            <a:pPr>
              <a:defRPr/>
            </a:pPr>
            <a:r>
              <a:rPr lang="ru-RU" sz="2400" b="1" dirty="0">
                <a:solidFill>
                  <a:srgbClr val="00B050"/>
                </a:solidFill>
              </a:rPr>
              <a:t>Задачи:</a:t>
            </a:r>
            <a:endParaRPr lang="ru-RU" sz="2400" dirty="0">
              <a:solidFill>
                <a:srgbClr val="00B05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418200"/>
                </a:solidFill>
              </a:rPr>
              <a:t>определить значение Природного парка «Кумысная поляна» в жизни горожан, используя необходимую информацию в печати и в электронных образовательных </a:t>
            </a:r>
            <a:r>
              <a:rPr lang="ru-RU" sz="2000" b="1" dirty="0" smtClean="0">
                <a:solidFill>
                  <a:srgbClr val="418200"/>
                </a:solidFill>
              </a:rPr>
              <a:t>ресурсах;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18200"/>
                </a:solidFill>
              </a:rPr>
              <a:t>изучить </a:t>
            </a:r>
            <a:r>
              <a:rPr lang="ru-RU" sz="2000" b="1" dirty="0">
                <a:solidFill>
                  <a:srgbClr val="418200"/>
                </a:solidFill>
              </a:rPr>
              <a:t>историю </a:t>
            </a:r>
            <a:r>
              <a:rPr lang="ru-RU" sz="2000" b="1" dirty="0" smtClean="0">
                <a:solidFill>
                  <a:srgbClr val="418200"/>
                </a:solidFill>
              </a:rPr>
              <a:t>парка;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18200"/>
                </a:solidFill>
              </a:rPr>
              <a:t>изучить </a:t>
            </a:r>
            <a:r>
              <a:rPr lang="ru-RU" sz="2000" b="1" dirty="0">
                <a:solidFill>
                  <a:srgbClr val="418200"/>
                </a:solidFill>
              </a:rPr>
              <a:t>особенности природы </a:t>
            </a:r>
            <a:r>
              <a:rPr lang="ru-RU" sz="2000" b="1" dirty="0" smtClean="0">
                <a:solidFill>
                  <a:srgbClr val="418200"/>
                </a:solidFill>
              </a:rPr>
              <a:t>парка;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18200"/>
                </a:solidFill>
              </a:rPr>
              <a:t>выяснить</a:t>
            </a:r>
            <a:r>
              <a:rPr lang="ru-RU" sz="2000" b="1" dirty="0">
                <a:solidFill>
                  <a:srgbClr val="418200"/>
                </a:solidFill>
              </a:rPr>
              <a:t>, что учащиеся знают о парке и как часто бывают </a:t>
            </a:r>
            <a:r>
              <a:rPr lang="ru-RU" sz="2000" b="1" dirty="0" smtClean="0">
                <a:solidFill>
                  <a:srgbClr val="418200"/>
                </a:solidFill>
              </a:rPr>
              <a:t>там;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18200"/>
                </a:solidFill>
              </a:rPr>
              <a:t>оформить проект;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18200"/>
                </a:solidFill>
              </a:rPr>
              <a:t>подготовить </a:t>
            </a:r>
            <a:r>
              <a:rPr lang="ru-RU" sz="2000" b="1" dirty="0">
                <a:solidFill>
                  <a:srgbClr val="418200"/>
                </a:solidFill>
              </a:rPr>
              <a:t>доклад  о Природном парке «Кумысная поляна</a:t>
            </a:r>
            <a:r>
              <a:rPr lang="ru-RU" sz="2000" b="1" dirty="0" smtClean="0">
                <a:solidFill>
                  <a:srgbClr val="418200"/>
                </a:solidFill>
              </a:rPr>
              <a:t>»;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18200"/>
                </a:solidFill>
              </a:rPr>
              <a:t>выступить </a:t>
            </a:r>
            <a:r>
              <a:rPr lang="ru-RU" sz="2000" b="1" dirty="0">
                <a:solidFill>
                  <a:srgbClr val="418200"/>
                </a:solidFill>
              </a:rPr>
              <a:t>с докладом в сопровождении мультимедийной презентации перед учащимися школы</a:t>
            </a:r>
            <a:r>
              <a:rPr lang="ru-RU" sz="2000" b="1" dirty="0" smtClean="0">
                <a:solidFill>
                  <a:srgbClr val="418200"/>
                </a:solidFill>
              </a:rPr>
              <a:t>.</a:t>
            </a:r>
          </a:p>
          <a:p>
            <a:pPr algn="just">
              <a:defRPr/>
            </a:pPr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009900"/>
                </a:solidFill>
              </a:rPr>
              <a:t>Гипотеза</a:t>
            </a:r>
            <a:r>
              <a:rPr lang="ru-RU" sz="2000" b="1" dirty="0">
                <a:solidFill>
                  <a:srgbClr val="009900"/>
                </a:solidFill>
              </a:rPr>
              <a:t>:</a:t>
            </a:r>
            <a:endParaRPr lang="ru-RU" sz="2000" dirty="0" smtClean="0">
              <a:solidFill>
                <a:srgbClr val="0099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418200"/>
                </a:solidFill>
              </a:rPr>
              <a:t> </a:t>
            </a:r>
            <a:r>
              <a:rPr lang="ru-RU" sz="2000" b="1" dirty="0" smtClean="0">
                <a:solidFill>
                  <a:srgbClr val="418200"/>
                </a:solidFill>
              </a:rPr>
              <a:t>Природный </a:t>
            </a:r>
            <a:r>
              <a:rPr lang="ru-RU" sz="2000" b="1" dirty="0">
                <a:solidFill>
                  <a:srgbClr val="418200"/>
                </a:solidFill>
              </a:rPr>
              <a:t>парк «Кумысная поляна» – источник здоровья</a:t>
            </a:r>
            <a:r>
              <a:rPr lang="ru-RU" sz="2000" dirty="0">
                <a:solidFill>
                  <a:srgbClr val="418200"/>
                </a:solidFill>
              </a:rPr>
              <a:t>.</a:t>
            </a:r>
            <a:r>
              <a:rPr lang="ru-RU" sz="2000" b="1" dirty="0">
                <a:solidFill>
                  <a:srgbClr val="418200"/>
                </a:solidFill>
              </a:rPr>
              <a:t> </a:t>
            </a:r>
          </a:p>
          <a:p>
            <a:pPr algn="just"/>
            <a:endParaRPr lang="ru-RU" altLang="ru-RU" b="1" dirty="0">
              <a:solidFill>
                <a:srgbClr val="41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484784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400" b="1" dirty="0" smtClean="0">
              <a:solidFill>
                <a:srgbClr val="41820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418200"/>
                </a:solidFill>
              </a:rPr>
              <a:t>Свое </a:t>
            </a:r>
            <a:r>
              <a:rPr lang="ru-RU" altLang="ru-RU" sz="2400" b="1" dirty="0">
                <a:solidFill>
                  <a:srgbClr val="00B050"/>
                </a:solidFill>
              </a:rPr>
              <a:t>название поляна получила </a:t>
            </a:r>
            <a:r>
              <a:rPr lang="ru-RU" altLang="ru-RU" sz="2400" b="1" dirty="0">
                <a:solidFill>
                  <a:srgbClr val="418200"/>
                </a:solidFill>
              </a:rPr>
              <a:t>еще </a:t>
            </a:r>
            <a:r>
              <a:rPr lang="ru-RU" altLang="ru-RU" sz="2400" b="1" dirty="0">
                <a:solidFill>
                  <a:srgbClr val="00B050"/>
                </a:solidFill>
              </a:rPr>
              <a:t>в 19 веке</a:t>
            </a:r>
            <a:r>
              <a:rPr lang="ru-RU" altLang="ru-RU" sz="2400" b="1" dirty="0">
                <a:solidFill>
                  <a:srgbClr val="418200"/>
                </a:solidFill>
              </a:rPr>
              <a:t>, когда её арендовали татары для выпаса табунов лошадей. Кумыс (конское молоко) производили в большом количестве для продажи дачникам и горожанам. </a:t>
            </a:r>
            <a:endParaRPr lang="ru-RU" altLang="ru-RU" sz="2400" dirty="0">
              <a:solidFill>
                <a:srgbClr val="418200"/>
              </a:solidFill>
            </a:endParaRPr>
          </a:p>
        </p:txBody>
      </p:sp>
      <p:pic>
        <p:nvPicPr>
          <p:cNvPr id="5" name="Рисунок 4" descr="C:\Users\Дом\Desktop\prodyktivnoe-konevodctv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2351"/>
            <a:ext cx="4464496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4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484784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400" b="1" dirty="0" smtClean="0">
              <a:solidFill>
                <a:srgbClr val="41820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418200"/>
                </a:solidFill>
              </a:rPr>
              <a:t>«</a:t>
            </a:r>
            <a:r>
              <a:rPr lang="ru-RU" altLang="ru-RU" sz="2400" b="1" dirty="0">
                <a:solidFill>
                  <a:srgbClr val="418200"/>
                </a:solidFill>
              </a:rPr>
              <a:t>Кумысная поляна» – </a:t>
            </a:r>
            <a:r>
              <a:rPr lang="ru-RU" altLang="ru-RU" sz="2400" b="1" dirty="0">
                <a:solidFill>
                  <a:srgbClr val="00B050"/>
                </a:solidFill>
              </a:rPr>
              <a:t>особо охраняемая природная территория</a:t>
            </a:r>
            <a:r>
              <a:rPr lang="ru-RU" altLang="ru-RU" sz="2400" b="1" dirty="0">
                <a:solidFill>
                  <a:srgbClr val="418200"/>
                </a:solidFill>
              </a:rPr>
              <a:t> регионального значения, общей площадью около пяти тысяч гектар (4417 га).</a:t>
            </a:r>
            <a:r>
              <a:rPr lang="ru-RU" altLang="ru-RU" sz="2400" dirty="0">
                <a:solidFill>
                  <a:srgbClr val="418200"/>
                </a:solidFill>
              </a:rPr>
              <a:t> </a:t>
            </a:r>
            <a:r>
              <a:rPr lang="ru-RU" altLang="ru-RU" sz="2400" b="1" dirty="0">
                <a:solidFill>
                  <a:srgbClr val="418200"/>
                </a:solidFill>
              </a:rPr>
              <a:t>Она расположена  в западной части г. Саратова и занимает поверхность и склоны </a:t>
            </a:r>
            <a:r>
              <a:rPr lang="ru-RU" altLang="ru-RU" sz="2400" b="1" dirty="0" err="1">
                <a:solidFill>
                  <a:srgbClr val="418200"/>
                </a:solidFill>
              </a:rPr>
              <a:t>Лысогорского</a:t>
            </a:r>
            <a:r>
              <a:rPr lang="ru-RU" altLang="ru-RU" sz="2400" b="1" dirty="0">
                <a:solidFill>
                  <a:srgbClr val="418200"/>
                </a:solidFill>
              </a:rPr>
              <a:t> плато.</a:t>
            </a:r>
            <a:r>
              <a:rPr lang="ru-RU" altLang="ru-RU" sz="2400" dirty="0">
                <a:solidFill>
                  <a:srgbClr val="418200"/>
                </a:solidFill>
              </a:rPr>
              <a:t> </a:t>
            </a:r>
            <a:endParaRPr lang="ru-RU" altLang="ru-RU" sz="2400" b="1" dirty="0">
              <a:solidFill>
                <a:srgbClr val="418200"/>
              </a:solidFill>
            </a:endParaRPr>
          </a:p>
        </p:txBody>
      </p:sp>
      <p:pic>
        <p:nvPicPr>
          <p:cNvPr id="4" name="Рисунок 4" descr="C:\Users\Дом\Desktop\кумысная поляна\пионерская гора\SDC11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2" y="1431026"/>
            <a:ext cx="42195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0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484784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400" b="1" dirty="0" smtClean="0">
              <a:solidFill>
                <a:srgbClr val="41820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00B050"/>
                </a:solidFill>
              </a:rPr>
              <a:t>Из </a:t>
            </a:r>
            <a:r>
              <a:rPr lang="ru-RU" altLang="ru-RU" sz="2400" b="1" dirty="0">
                <a:solidFill>
                  <a:srgbClr val="00B050"/>
                </a:solidFill>
              </a:rPr>
              <a:t>города </a:t>
            </a:r>
            <a:r>
              <a:rPr lang="ru-RU" altLang="ru-RU" sz="2400" b="1" dirty="0">
                <a:solidFill>
                  <a:srgbClr val="418200"/>
                </a:solidFill>
              </a:rPr>
              <a:t>чаще всего можно увидеть лишь голые или поросшие кустарником и редкими деревьями склоны, над которыми виднеется опушка леса. Но как только вы подниметесь в гору, сразу же </a:t>
            </a:r>
            <a:r>
              <a:rPr lang="ru-RU" altLang="ru-RU" sz="2400" b="1" dirty="0">
                <a:solidFill>
                  <a:srgbClr val="00B050"/>
                </a:solidFill>
              </a:rPr>
              <a:t>попадёте в сказочный мир леса!</a:t>
            </a:r>
          </a:p>
        </p:txBody>
      </p:sp>
      <p:pic>
        <p:nvPicPr>
          <p:cNvPr id="4" name="Picture 2" descr="C:\Users\Дом\Desktop\кумысная поляна\пионерская гора\SDC1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2" y="1124744"/>
            <a:ext cx="418941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455435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2400" b="1" dirty="0" smtClean="0">
              <a:solidFill>
                <a:srgbClr val="418200"/>
              </a:solidFill>
            </a:endParaRPr>
          </a:p>
          <a:p>
            <a:pPr algn="just"/>
            <a:r>
              <a:rPr lang="ru-RU" altLang="ru-RU" sz="2400" b="1" dirty="0" smtClean="0">
                <a:solidFill>
                  <a:srgbClr val="00B050"/>
                </a:solidFill>
              </a:rPr>
              <a:t>Лес </a:t>
            </a:r>
            <a:r>
              <a:rPr lang="ru-RU" altLang="ru-RU" sz="2400" b="1" dirty="0">
                <a:solidFill>
                  <a:srgbClr val="00B050"/>
                </a:solidFill>
              </a:rPr>
              <a:t>представлен </a:t>
            </a:r>
            <a:r>
              <a:rPr lang="ru-RU" altLang="ru-RU" sz="2400" b="1" dirty="0">
                <a:solidFill>
                  <a:srgbClr val="418200"/>
                </a:solidFill>
              </a:rPr>
              <a:t>в основном пятью видами древесных пород: дубом черешчатым, клёном остролистным, липой, осиной и берёзой. Поляны покрыты цветущими коврами зеленых трав, что наполняет воздух особым ароматом.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2" y="1196752"/>
            <a:ext cx="3776663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863" y="9807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418200"/>
                </a:solidFill>
              </a:rPr>
              <a:t>Травянистый покров представлен </a:t>
            </a:r>
            <a:r>
              <a:rPr lang="ru-RU" altLang="ru-RU" sz="2400" b="1" dirty="0">
                <a:solidFill>
                  <a:srgbClr val="00B050"/>
                </a:solidFill>
              </a:rPr>
              <a:t>27 видами растений</a:t>
            </a:r>
            <a:r>
              <a:rPr lang="ru-RU" altLang="ru-RU" sz="2400" b="1" dirty="0">
                <a:solidFill>
                  <a:srgbClr val="418200"/>
                </a:solidFill>
              </a:rPr>
              <a:t>, среди которых наиболее встречаемые ландыш, звездчатка, чина, сныть, мятлик боровой, пырей.</a:t>
            </a:r>
          </a:p>
        </p:txBody>
      </p:sp>
      <p:pic>
        <p:nvPicPr>
          <p:cNvPr id="4" name="Рисунок 4" descr="C:\Users\Дом\Desktop\кумысная поляна\пионерская гора\SDC11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7432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http://www.openclass.ru/sites/default/files/ckeditor/118026/images/%D0%B7%D0%B2%D0%B5%D0%B7%D0%B4%D1%87%D0%B0%D1%82%D0%BA%D0%B0_%D0%B6%D0%B5%D1%81%D1%82%D0%BA%D0%BE%D0%BB%D1%81%D1%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72" y="2492896"/>
            <a:ext cx="256381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http://letopisi.ru/images/1/1c/%D0%91%D0%B8%D0%B3%D0%BB%D1%8C_%D1%81%D0%BE%D1%87%D0%B5%D0%B2%D0%B8%D1%87%D0%BD%D0%B8%D0%BA_%D0%B2%D0%B5%D1%81%D0%B5%D0%BD%D0%BD%D0%B8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64" y="2492896"/>
            <a:ext cx="26892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87612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Ландыш майский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8672" y="4922286"/>
            <a:ext cx="256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Звездчатка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жестколистная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056" y="487611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Чина весенняя</a:t>
            </a:r>
          </a:p>
        </p:txBody>
      </p:sp>
    </p:spTree>
    <p:extLst>
      <p:ext uri="{BB962C8B-B14F-4D97-AF65-F5344CB8AC3E}">
        <p14:creationId xmlns:p14="http://schemas.microsoft.com/office/powerpoint/2010/main" val="12476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526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18200"/>
                </a:solidFill>
              </a:rPr>
              <a:t>Природный парк «Кумысная поляна»</a:t>
            </a:r>
            <a:endParaRPr lang="ru-RU" sz="2400" b="1" dirty="0">
              <a:solidFill>
                <a:srgbClr val="418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418200"/>
                </a:solidFill>
              </a:rPr>
              <a:t>Здесь </a:t>
            </a:r>
            <a:r>
              <a:rPr lang="ru-RU" altLang="ru-RU" sz="2400" b="1" dirty="0" smtClean="0">
                <a:solidFill>
                  <a:srgbClr val="418200"/>
                </a:solidFill>
              </a:rPr>
              <a:t>встречаются </a:t>
            </a:r>
            <a:r>
              <a:rPr lang="ru-RU" altLang="ru-RU" sz="2400" b="1" dirty="0">
                <a:solidFill>
                  <a:srgbClr val="418200"/>
                </a:solidFill>
              </a:rPr>
              <a:t>растения, занесённые в </a:t>
            </a:r>
            <a:r>
              <a:rPr lang="ru-RU" altLang="ru-RU" sz="2400" b="1" dirty="0">
                <a:solidFill>
                  <a:srgbClr val="C00000"/>
                </a:solidFill>
              </a:rPr>
              <a:t>Красную книгу </a:t>
            </a:r>
            <a:r>
              <a:rPr lang="ru-RU" altLang="ru-RU" sz="2400" b="1" dirty="0">
                <a:solidFill>
                  <a:srgbClr val="418200"/>
                </a:solidFill>
              </a:rPr>
              <a:t>Саратовской области</a:t>
            </a:r>
          </a:p>
        </p:txBody>
      </p:sp>
      <p:pic>
        <p:nvPicPr>
          <p:cNvPr id="4" name="Picture 5" descr="http://zvetki.ru/image/430_1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0" y="2390439"/>
            <a:ext cx="2481262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tipa pen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89" y="2407107"/>
            <a:ext cx="26066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78357"/>
            <a:ext cx="249872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660" y="4882210"/>
            <a:ext cx="266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Любка двулистная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3489" y="4882210"/>
            <a:ext cx="257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Ковыль перистый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4780420"/>
            <a:ext cx="249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Гнездовка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418200"/>
                </a:solidFill>
              </a:rPr>
              <a:t> обыкновенная</a:t>
            </a:r>
          </a:p>
        </p:txBody>
      </p:sp>
    </p:spTree>
    <p:extLst>
      <p:ext uri="{BB962C8B-B14F-4D97-AF65-F5344CB8AC3E}">
        <p14:creationId xmlns:p14="http://schemas.microsoft.com/office/powerpoint/2010/main" val="27547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39c9dfbb75dbc756273680dbb83ea38e79fd1"/>
  <p:tag name="ISPRING_SCORM_RATE_SLIDES" val="1"/>
  <p:tag name="ISPRING_SCORM_RATE_QUIZZES" val="0"/>
  <p:tag name="ISPRING_SCORM_PASSING_SCORE" val="100.000000000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1078</Words>
  <Application>Microsoft Office PowerPoint</Application>
  <PresentationFormat>Экран (4:3)</PresentationFormat>
  <Paragraphs>156</Paragraphs>
  <Slides>27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Диаграмма Microsoft Excel</vt:lpstr>
      <vt:lpstr>Значение «Кумысной поляны»  в жизни саратовцев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Дом</cp:lastModifiedBy>
  <cp:revision>36</cp:revision>
  <dcterms:created xsi:type="dcterms:W3CDTF">2014-04-03T11:04:47Z</dcterms:created>
  <dcterms:modified xsi:type="dcterms:W3CDTF">2016-04-13T16:00:54Z</dcterms:modified>
</cp:coreProperties>
</file>