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4" r:id="rId2"/>
    <p:sldMasterId id="2147483736" r:id="rId3"/>
    <p:sldMasterId id="2147483748" r:id="rId4"/>
    <p:sldMasterId id="2147483760" r:id="rId5"/>
  </p:sldMasterIdLst>
  <p:sldIdLst>
    <p:sldId id="256" r:id="rId6"/>
    <p:sldId id="272" r:id="rId7"/>
    <p:sldId id="273" r:id="rId8"/>
    <p:sldId id="277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59" r:id="rId32"/>
    <p:sldId id="260" r:id="rId33"/>
    <p:sldId id="261" r:id="rId34"/>
    <p:sldId id="262" r:id="rId35"/>
    <p:sldId id="263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0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4C8BF-1FF7-47DC-9D90-6C20046685ED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53D06-443C-4071-ABBC-730378397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2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6EA94-BEA9-4913-A61B-38B3DD120EAB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8D77-3C6F-4B81-AC78-0088EAF0E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7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6EA94-BEA9-4913-A61B-38B3DD120EAB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8D77-3C6F-4B81-AC78-0088EAF0E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45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6EA94-BEA9-4913-A61B-38B3DD120EAB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8D77-3C6F-4B81-AC78-0088EAF0E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8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6EA94-BEA9-4913-A61B-38B3DD120EAB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8D77-3C6F-4B81-AC78-0088EAF0E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9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6EA94-BEA9-4913-A61B-38B3DD120EAB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8D77-3C6F-4B81-AC78-0088EAF0E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6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1865C-9C3E-4D85-A014-B1277252ED7D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C5549-BC4F-4159-8DE4-ACC2250A8A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646E7-5021-472C-9249-E6AB3B86B52B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67D73-A4E6-44F3-BD73-F20BFB8A81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2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2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3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2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C0E82-F25A-468E-93CA-F26BA7CC5DA4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43BEF-5AA8-4321-940B-30FC0B398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30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43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59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55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4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0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5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18AA9-9C15-4E72-ABD9-F37B86CDDCA1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BEE1-57E4-48FA-9307-2F09138FC6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16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6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78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1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2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1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9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04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9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313F3-7664-4675-B06E-3F185D52851A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4F079-A623-4547-99CE-0FAD80D66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4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8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3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0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3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25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27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3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5F966-AD83-4414-91EC-82A1D7346921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7FFB9-2D1A-4E38-8C60-AA01389751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15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0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0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7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3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72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5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99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8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4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7CF93-1136-4D8C-BDB4-5AE0D84B17A8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7884F-93CA-4A9A-86A6-082683735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70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70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43BF0-D5A1-4F44-8A19-E23DA4A357DC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9D200-CCD2-43FB-8AD9-81DEF87FEC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57C5B-453F-47B4-9D05-2D0E48B4AFA9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CC1B6-65ED-4499-B8BF-1656A55A8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4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DAD65-769C-4056-B622-7C9D0B37E0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39BE6-C64D-4F7F-BC9C-C1D261DE6540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46EA94-BEA9-4913-A61B-38B3DD120EAB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07E8D77-3C6F-4B81-AC78-0088EAF0E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2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9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0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460DA7-53F5-4CC2-9950-ADD7CAE4BB0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19.04.2022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6D7B2-5B4C-40DB-AA2A-C8EEFFF2F06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2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Grp="1"/>
          </p:cNvSpPr>
          <p:nvPr>
            <p:ph type="body" idx="1"/>
          </p:nvPr>
        </p:nvSpPr>
        <p:spPr>
          <a:xfrm>
            <a:off x="486888" y="475014"/>
            <a:ext cx="11257808" cy="578447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МБДОУ «Детский сад присмотра и оздоровления № 151» г. Саратова</a:t>
            </a:r>
          </a:p>
          <a:p>
            <a:pPr algn="ctr">
              <a:buFont typeface="Arial" charset="0"/>
              <a:buNone/>
            </a:pPr>
            <a:endParaRPr lang="ru-RU" b="1" i="1" dirty="0">
              <a:solidFill>
                <a:srgbClr val="002060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Arial" charset="0"/>
              </a:rPr>
              <a:t>«Психолого-педагогическая поддержка семьи и повышение компетентности в вопросах воспитания, охраны и укрепления здоровья детей в условиях реализации ФГОС ДО»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8282" y="3837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8021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4. Анкета «Выявление уровня педагогической культуры родителей»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81159" y="928670"/>
            <a:ext cx="8208911" cy="857256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Уважаемые родители!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Ваши искренние ответы помогут спланировать совместную работу.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каждом вопросе отметьте тот вариант ответа, который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(по Вашему мнению) соответствует реальному положению дел в семье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884" y="61436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srgbClr val="FF8021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страницы 13-14</a:t>
            </a:r>
            <a:endParaRPr lang="ru-RU" b="1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81159" y="2214554"/>
            <a:ext cx="7992887" cy="3238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indent="-320040" fontAlgn="auto">
              <a:lnSpc>
                <a:spcPct val="107000"/>
              </a:lnSpc>
              <a:spcAft>
                <a:spcPts val="800"/>
              </a:spcAft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lang="ru-RU" sz="10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1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 На основе каких знаний вы воспитываете своего ребенка: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 – слушаете передачи по радио и телевидению;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 – на основе рекомендаций педагогов;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– используете жизненный опыт;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 – читаете педагогическую литературу.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 Какие методы в воспитании считаете наиболее эффективными: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 – поощрение;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 – наказание;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– требование;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 – убеждение;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b="1" dirty="0" err="1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приучение.</a:t>
            </a:r>
          </a:p>
          <a:p>
            <a:pPr marL="319088" indent="36513" fontAlgn="auto">
              <a:lnSpc>
                <a:spcPct val="107000"/>
              </a:lnSpc>
              <a:spcAft>
                <a:spcPts val="800"/>
              </a:spcAft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lang="ru-RU" sz="1600" b="1" i="1" dirty="0">
                <a:solidFill>
                  <a:srgbClr val="4E67C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…</a:t>
            </a:r>
            <a:endParaRPr lang="ru-RU" sz="1600" b="1" i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8282" y="3837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Рисуночная методика «Семья на ладошке»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www.kem.by/wp-content/uploads/kopilka-semia-na-ladish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15" y="1268760"/>
            <a:ext cx="410445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881158" y="4145864"/>
            <a:ext cx="842151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того чтобы вы могли глубже заглянуть в душу ребенка и понять, что его тревожит, о чем он мечтает, предлагаем использовать рисуночную методику «Семья на ладошке», помогающую выявить внутрисемейные межличностные отношения. Данная методика может использоваться не только специалистами в дошкольных учреждениях, но и родителями. Она помогает проанализировать отношения ребенка с членами семьи, разобраться в возникших проблемах и вовремя 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устранить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559" y="687036"/>
            <a:ext cx="5288390" cy="3965175"/>
          </a:xfrm>
        </p:spPr>
      </p:pic>
      <p:pic>
        <p:nvPicPr>
          <p:cNvPr id="14341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09507" y="2531283"/>
            <a:ext cx="5246393" cy="3933686"/>
          </a:xfrm>
        </p:spPr>
      </p:pic>
    </p:spTree>
    <p:extLst>
      <p:ext uri="{BB962C8B-B14F-4D97-AF65-F5344CB8AC3E}">
        <p14:creationId xmlns:p14="http://schemas.microsoft.com/office/powerpoint/2010/main" val="234341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5" y="476672"/>
            <a:ext cx="8280919" cy="5904656"/>
          </a:xfrm>
        </p:spPr>
        <p:txBody>
          <a:bodyPr/>
          <a:lstStyle/>
          <a:p>
            <a:pPr algn="l"/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3" name="Рисунок 2" descr="https://www.maam.ru/upload/blogs/detsad-158724-14000997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67" y="590550"/>
            <a:ext cx="4104456" cy="56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www.maam.ru/images/users/photos/medium/278ad54b658edba860b6c4cd5293389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590551"/>
            <a:ext cx="4032448" cy="5676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64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760021"/>
            <a:ext cx="11400312" cy="570015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Модель освоения развивающего вида взаимодействия (Е.С. Евдокимовой)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 </a:t>
            </a:r>
            <a:r>
              <a:rPr lang="ru-RU" sz="3200" dirty="0" smtClean="0"/>
              <a:t>этап – социально-педагогическая диагностика;</a:t>
            </a:r>
            <a:br>
              <a:rPr lang="ru-RU" sz="3200" dirty="0" smtClean="0"/>
            </a:br>
            <a:r>
              <a:rPr lang="en-US" sz="3200" dirty="0" smtClean="0"/>
              <a:t>II </a:t>
            </a:r>
            <a:r>
              <a:rPr lang="ru-RU" sz="3200" dirty="0" smtClean="0"/>
              <a:t>этап – рефлексия;</a:t>
            </a:r>
            <a:br>
              <a:rPr lang="ru-RU" sz="3200" dirty="0" smtClean="0"/>
            </a:br>
            <a:r>
              <a:rPr lang="en-US" sz="3200" dirty="0" smtClean="0"/>
              <a:t>III</a:t>
            </a:r>
            <a:r>
              <a:rPr lang="ru-RU" sz="3200" dirty="0" smtClean="0"/>
              <a:t> этап – проектирование;</a:t>
            </a:r>
            <a:br>
              <a:rPr lang="ru-RU" sz="3200" dirty="0" smtClean="0"/>
            </a:br>
            <a:r>
              <a:rPr lang="en-US" sz="3200" dirty="0" smtClean="0"/>
              <a:t>IV</a:t>
            </a:r>
            <a:r>
              <a:rPr lang="ru-RU" sz="3200" dirty="0" smtClean="0"/>
              <a:t> этап – реализация проекта;</a:t>
            </a:r>
            <a:br>
              <a:rPr lang="ru-RU" sz="3200" dirty="0" smtClean="0"/>
            </a:br>
            <a:r>
              <a:rPr lang="en-US" sz="3200" dirty="0" smtClean="0"/>
              <a:t>V </a:t>
            </a:r>
            <a:r>
              <a:rPr lang="ru-RU" sz="3200" dirty="0" smtClean="0"/>
              <a:t>этап – анализ.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088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58" y="665018"/>
            <a:ext cx="11471564" cy="5913912"/>
          </a:xfrm>
        </p:spPr>
        <p:txBody>
          <a:bodyPr/>
          <a:lstStyle/>
          <a:p>
            <a:pPr marL="0" indent="0" algn="l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позволила педагогам освоить следующий алгоритм поддерживающего взаимодействия с семьей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Социально-педагогическая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семьи.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2.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педагогами зон особого внимания (общих и частных проблем семьи), совместное с родителями осмысление результатов исследования.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3.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Совместное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проекта и плана действий с прогнозируемыми результатами для ребенка, педагога, родителя. Для каждой семьи определяются конкретные и реальные цели.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4.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плана действий. Наблюдение за детско-родительскими отношениями.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5.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 оценка педагогами и родителями (законными представителями) полученных результатов.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6.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семьи, ее воспитательного потенциала.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251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Grp="1"/>
          </p:cNvSpPr>
          <p:nvPr>
            <p:ph type="body" idx="1"/>
          </p:nvPr>
        </p:nvSpPr>
        <p:spPr>
          <a:xfrm>
            <a:off x="486888" y="475014"/>
            <a:ext cx="11257808" cy="578447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I </a:t>
            </a:r>
            <a:r>
              <a:rPr lang="ru-RU" sz="3600" dirty="0" smtClean="0">
                <a:solidFill>
                  <a:srgbClr val="002060"/>
                </a:solidFill>
                <a:latin typeface="Arial" charset="0"/>
              </a:rPr>
              <a:t>этап – социально-педагогическая диагностика</a:t>
            </a:r>
            <a:endParaRPr lang="ru-RU" sz="3600" b="1" dirty="0">
              <a:solidFill>
                <a:srgbClr val="002060"/>
              </a:solidFill>
              <a:latin typeface="Arial" charset="0"/>
            </a:endParaRPr>
          </a:p>
          <a:p>
            <a:pPr marL="571500" indent="-571500" algn="l"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Arial" charset="0"/>
              </a:rPr>
              <a:t>Анкетирование родителей «Взаимодействие родителей (законных представителей) с педагогами детского сада в воспитании дошкольников» (Е.С. Евдокимовой).</a:t>
            </a:r>
          </a:p>
          <a:p>
            <a:pPr marL="571500" indent="-571500" algn="l">
              <a:buFontTx/>
              <a:buChar char="-"/>
            </a:pPr>
            <a:r>
              <a:rPr lang="ru-RU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charset="0"/>
              </a:rPr>
              <a:t>Анкетирование педагогов «Взаимодействие педагогов с родителями (законными представителями) детского сада в воспитании дошкольников».</a:t>
            </a:r>
          </a:p>
        </p:txBody>
      </p:sp>
    </p:spTree>
    <p:extLst>
      <p:ext uri="{BB962C8B-B14F-4D97-AF65-F5344CB8AC3E}">
        <p14:creationId xmlns:p14="http://schemas.microsoft.com/office/powerpoint/2010/main" val="685828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6264" y="581891"/>
            <a:ext cx="11020301" cy="5807034"/>
          </a:xfrm>
        </p:spPr>
        <p:txBody>
          <a:bodyPr/>
          <a:lstStyle/>
          <a:p>
            <a:pPr marL="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Arial" charset="0"/>
              </a:rPr>
              <a:t>II </a:t>
            </a:r>
            <a: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  <a:t>этап –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Arial" charset="0"/>
              </a:rPr>
              <a:t>рефлексия</a:t>
            </a:r>
            <a:br>
              <a:rPr lang="ru-RU" sz="3600" dirty="0" smtClean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  <a:t>Зоны особого внимания: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  <a:t>- внедрение в педагогический процесс поддерживающего взаимодействия с семьями воспитанников;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  <a:t>- повышение профессиональной компетентности педагогов во взаимодействии с родителями (законными представителями);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  <a:t>- осуществление психолого-педагогической поддержки семей в воспитании дошкольников.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80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522513"/>
            <a:ext cx="11471563" cy="5997039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Arial" charset="0"/>
              </a:rPr>
              <a:t>III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Arial" charset="0"/>
              </a:rPr>
              <a:t>этап – проектирование</a:t>
            </a:r>
            <a:br>
              <a:rPr lang="ru-RU" sz="3600" dirty="0" smtClean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Arial" charset="0"/>
              </a:rPr>
              <a:t>Проект «Педагогическая поддержка родителей (законных представителей) в повышении психолого-педагогической компетентности»</a:t>
            </a:r>
            <a: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  <a:latin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584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522513"/>
            <a:ext cx="11471563" cy="5997039"/>
          </a:xfrm>
        </p:spPr>
        <p:txBody>
          <a:bodyPr/>
          <a:lstStyle/>
          <a:p>
            <a:pPr marL="0" indent="0" algn="l">
              <a:buNone/>
            </a:pPr>
            <a:r>
              <a:rPr lang="en-US" sz="4400" dirty="0" smtClean="0">
                <a:solidFill>
                  <a:srgbClr val="002060"/>
                </a:solidFill>
                <a:effectLst/>
                <a:latin typeface="Arial" charset="0"/>
              </a:rPr>
              <a:t>IV </a:t>
            </a:r>
            <a:r>
              <a:rPr lang="ru-RU" sz="4400" dirty="0" smtClean="0">
                <a:solidFill>
                  <a:srgbClr val="002060"/>
                </a:solidFill>
                <a:effectLst/>
                <a:latin typeface="Arial" charset="0"/>
              </a:rPr>
              <a:t>этап – реализация проекта «Педагогическая поддержка родителей (законных представителей) в повышении психолого-педагогической компетентности»</a:t>
            </a:r>
            <a:r>
              <a:rPr lang="ru-RU" sz="4400" dirty="0">
                <a:solidFill>
                  <a:srgbClr val="002060"/>
                </a:solidFill>
                <a:effectLst/>
                <a:latin typeface="Arial" charset="0"/>
              </a:rPr>
              <a:t/>
            </a:r>
            <a:br>
              <a:rPr lang="ru-RU" sz="4400" dirty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4400" dirty="0">
                <a:solidFill>
                  <a:srgbClr val="002060"/>
                </a:solidFill>
                <a:effectLst/>
                <a:latin typeface="Arial" charset="0"/>
              </a:rPr>
              <a:t/>
            </a:r>
            <a:br>
              <a:rPr lang="ru-RU" sz="4400" dirty="0">
                <a:solidFill>
                  <a:srgbClr val="002060"/>
                </a:solidFill>
                <a:effectLst/>
                <a:latin typeface="Arial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8601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1055487" cy="212764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Региональная инновационная площадка «Педагогическое взаимодействие дошкольной образовательной организации и семьи как ресурс повышения качества дошкольного образования»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3241964"/>
            <a:ext cx="10867071" cy="27993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Цель: </a:t>
            </a:r>
            <a:r>
              <a:rPr lang="ru-RU" sz="3200" dirty="0" smtClean="0"/>
              <a:t>обновление организационно-педагогических условий взаимодействия дошкольной образовательной организации и семьи в условиях реализации федерального государственного образовательного стандарта.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11441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Педагогическая лаборатория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11832" y="2160983"/>
            <a:ext cx="3823854" cy="430632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37" y="2747358"/>
            <a:ext cx="4422374" cy="3017519"/>
          </a:xfrm>
        </p:spPr>
      </p:pic>
    </p:spTree>
    <p:extLst>
      <p:ext uri="{BB962C8B-B14F-4D97-AF65-F5344CB8AC3E}">
        <p14:creationId xmlns:p14="http://schemas.microsoft.com/office/powerpoint/2010/main" val="275836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609601"/>
            <a:ext cx="4309773" cy="47354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29" y="609601"/>
            <a:ext cx="3764805" cy="4735484"/>
          </a:xfrm>
        </p:spPr>
      </p:pic>
    </p:spTree>
    <p:extLst>
      <p:ext uri="{BB962C8B-B14F-4D97-AF65-F5344CB8AC3E}">
        <p14:creationId xmlns:p14="http://schemas.microsoft.com/office/powerpoint/2010/main" val="368699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Родительская гостиная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6" y="1479666"/>
            <a:ext cx="3557846" cy="4562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1479666"/>
            <a:ext cx="3466407" cy="4562359"/>
          </a:xfrm>
        </p:spPr>
      </p:pic>
    </p:spTree>
    <p:extLst>
      <p:ext uri="{BB962C8B-B14F-4D97-AF65-F5344CB8AC3E}">
        <p14:creationId xmlns:p14="http://schemas.microsoft.com/office/powerpoint/2010/main" val="4046575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7" b="19657"/>
          <a:stretch>
            <a:fillRect/>
          </a:stretch>
        </p:blipFill>
        <p:spPr>
          <a:xfrm>
            <a:off x="677333" y="609600"/>
            <a:ext cx="9647073" cy="55833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Совместные мероприятия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" y="1504604"/>
            <a:ext cx="3871318" cy="4838007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504604"/>
            <a:ext cx="3798916" cy="4838007"/>
          </a:xfrm>
        </p:spPr>
      </p:pic>
    </p:spTree>
    <p:extLst>
      <p:ext uri="{BB962C8B-B14F-4D97-AF65-F5344CB8AC3E}">
        <p14:creationId xmlns:p14="http://schemas.microsoft.com/office/powerpoint/2010/main" val="1379704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Совместный проект педагогов и родителей «Экологические тропы»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 descr="C:\Users\admin\AppData\Local\Microsoft\Windows\Temporary Internet Files\Content.Word\20170820_15134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160589"/>
            <a:ext cx="4613563" cy="396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admin\AppData\Local\Microsoft\Windows\Temporary Internet Files\Content.Word\20170525_15292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160588"/>
            <a:ext cx="4184650" cy="3965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072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admin\AppData\Local\Microsoft\Windows\Temporary Internet Files\Content.Word\20170820_15161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556" y="1560240"/>
            <a:ext cx="5029203" cy="411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admin\AppData\Local\Microsoft\Windows\Temporary Internet Files\Content.Word\20170820_15165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7246" y="1679476"/>
            <a:ext cx="5029205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240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Родительское сочинение</a:t>
            </a:r>
          </a:p>
        </p:txBody>
      </p:sp>
      <p:pic>
        <p:nvPicPr>
          <p:cNvPr id="16386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8138" y="1690688"/>
            <a:ext cx="3756025" cy="4900612"/>
          </a:xfrm>
        </p:spPr>
      </p:pic>
      <p:pic>
        <p:nvPicPr>
          <p:cNvPr id="16387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57675" y="1027113"/>
            <a:ext cx="7596188" cy="58959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06463" y="804863"/>
            <a:ext cx="9392569" cy="5692190"/>
          </a:xfrm>
        </p:spPr>
        <p:txBody>
          <a:bodyPr>
            <a:normAutofit/>
          </a:bodyPr>
          <a:lstStyle/>
          <a:p>
            <a:pPr indent="0" algn="just" hangingPunct="0">
              <a:lnSpc>
                <a:spcPct val="70000"/>
              </a:lnSpc>
              <a:buNone/>
            </a:pPr>
            <a:r>
              <a:rPr lang="ru-RU" sz="2000" b="1" dirty="0" smtClean="0">
                <a:latin typeface="Georgia" pitchFamily="18" charset="0"/>
                <a:ea typeface="Georgia" pitchFamily="18" charset="0"/>
                <a:cs typeface="Georgia" pitchFamily="18" charset="0"/>
              </a:rPr>
              <a:t>                                             </a:t>
            </a:r>
            <a:r>
              <a:rPr lang="ru-RU" sz="2000" b="1" dirty="0" err="1" smtClean="0">
                <a:latin typeface="Georgia" pitchFamily="18" charset="0"/>
                <a:ea typeface="Georgia" pitchFamily="18" charset="0"/>
                <a:cs typeface="Georgia" pitchFamily="18" charset="0"/>
              </a:rPr>
              <a:t>Викуся</a:t>
            </a:r>
            <a:r>
              <a:rPr lang="ru-RU" sz="2000" b="1" dirty="0" smtClean="0">
                <a:latin typeface="Georgia" pitchFamily="18" charset="0"/>
                <a:ea typeface="Georgia" pitchFamily="18" charset="0"/>
                <a:cs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ea typeface="Georgia" pitchFamily="18" charset="0"/>
                <a:cs typeface="Georgia" pitchFamily="18" charset="0"/>
              </a:rPr>
              <a:t>красотуся</a:t>
            </a:r>
            <a:r>
              <a:rPr lang="ru-RU" sz="2000" b="1" dirty="0" smtClean="0">
                <a:latin typeface="Georgia" pitchFamily="18" charset="0"/>
                <a:ea typeface="Georgia" pitchFamily="18" charset="0"/>
                <a:cs typeface="Georgia" pitchFamily="18" charset="0"/>
              </a:rPr>
              <a:t>!!!!</a:t>
            </a:r>
            <a:r>
              <a:rPr lang="ru-RU" sz="1300" dirty="0" smtClean="0">
                <a:cs typeface="Times New Roman" pitchFamily="18" charset="0"/>
              </a:rPr>
              <a:t> </a:t>
            </a:r>
          </a:p>
          <a:p>
            <a:pPr indent="0" algn="just" hangingPunct="0">
              <a:lnSpc>
                <a:spcPct val="7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Данная история начинается с одной теплой летней ночи, когда появилось на свет, мое маленькое Чудо весом 3кг 900гр и целых 54см роста!. О том, как Нашу Вику ждали все родные, даже и не стоит говорить. Ее рождение внесло в нашу жизнь бесконечное количество солнечных и радостных дней, а также мы научились ценить каждую минуту бесценного сна. Виктория с самого рождения была характерным ребенком, начиная с пеленок она пыталась качать свои права и требовать, чтобы все было только по ее и никак иначе. Маленький малыш, привнес в нашу жизнь много красок и кучу веселья, ведь мы всей семьей, все вместе учились </a:t>
            </a:r>
            <a:r>
              <a:rPr lang="ru-RU" sz="1500" dirty="0" err="1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агукать</a:t>
            </a: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, ползать, садиться, вставать, ходить и говорить. Множество фотографий напоминает веселые минуты кормления, когда в пюре из брокколи было не только радостное личико </a:t>
            </a:r>
            <a:r>
              <a:rPr lang="ru-RU" sz="1500" dirty="0" err="1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Викуси</a:t>
            </a: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, но и весь столик, стульчик и конечно же вся одежда, а порой и кухня. Были моменты, когда тяжело, грустно и волнительно было всем, ведь это были дни простуд, </a:t>
            </a:r>
            <a:r>
              <a:rPr lang="ru-RU" sz="1500" dirty="0" err="1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коликов</a:t>
            </a: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 и плохого настроения.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hangingPunct="0">
              <a:lnSpc>
                <a:spcPct val="7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Ровно в год, в день своего рождения мы наконец то пошли, говорить начали поздновато, но зато как.... в 2 года открылся потом, а зачем? а почему? а кто? а что? а куда?. Характер у Виктории Сергеевны тяжелый, но я уверена, Вика благодаря своему </a:t>
            </a:r>
            <a:r>
              <a:rPr lang="ru-RU" sz="1500" dirty="0" err="1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настырству</a:t>
            </a: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, добьется многого в жизни. А если научится командовать кем то, кроме бабушек и прабабушек, то еще и сможет пробиться в большие начальники в дальнейшем будущем.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hangingPunct="0">
              <a:lnSpc>
                <a:spcPct val="7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Усидчивостью мы конечно не отличаемся, Виктория -  это маленькое шило, особенно, когда находимся дома. Ум и ее рассудительность, практически каждый день нас удивляют и радуют. А еще наш </a:t>
            </a:r>
            <a:r>
              <a:rPr lang="ru-RU" sz="1500" dirty="0" err="1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Викусик</a:t>
            </a: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, самый деловой и суетной человечек в нашей семье, ведь она не сидит без дела. Сейчас мы рисуем, не проходит и 5 минут, мы уже играем в куклы и так до бесконечности.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hangingPunct="0">
              <a:lnSpc>
                <a:spcPct val="7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Вика очень любит поездки на дачу и в деревню к бабушке, ведь там простор и раздолье и куча не переделанных дел, ведь мы любим и поливать и копать и граблями хорошо орудуем. Без </a:t>
            </a:r>
            <a:r>
              <a:rPr lang="ru-RU" sz="1500" dirty="0" err="1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Викуси</a:t>
            </a: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 не обходится ни одно дело и ни одна работа она везде, всюду и со всеми сразу, наш маленький помощник. Наше маленькое характерное солнышко, но такое любимое и бесценное.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hangingPunct="0">
              <a:lnSpc>
                <a:spcPct val="7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</a:rPr>
              <a:t>С каждым днем понимаю, что без нее жизнь была бы скучной и серой. Дети  - это наша жизнь, это наше все ... И воздух и вода...и биение сердца в один такт.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>
              <a:lnSpc>
                <a:spcPct val="70000"/>
              </a:lnSpc>
            </a:pPr>
            <a:endParaRPr lang="ru-RU" sz="15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24392" cy="13208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             </a:t>
            </a:r>
            <a:r>
              <a:rPr lang="ru-RU" sz="4800" b="1" dirty="0" smtClean="0">
                <a:solidFill>
                  <a:srgbClr val="002060"/>
                </a:solidFill>
              </a:rPr>
              <a:t>Ромашка мудрости</a:t>
            </a:r>
          </a:p>
        </p:txBody>
      </p:sp>
      <p:pic>
        <p:nvPicPr>
          <p:cNvPr id="18434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9180" y="1834828"/>
            <a:ext cx="3253994" cy="4334518"/>
          </a:xfrm>
        </p:spPr>
      </p:pic>
      <p:pic>
        <p:nvPicPr>
          <p:cNvPr id="18435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7334" y="1825625"/>
            <a:ext cx="3265487" cy="4352925"/>
          </a:xfrm>
        </p:spPr>
      </p:pic>
      <p:pic>
        <p:nvPicPr>
          <p:cNvPr id="18436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463" y="1825625"/>
            <a:ext cx="32670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556723" cy="560119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Диагностический инструментарий для оценки эффективности работы дошкольной образовательной организации с родителями (законными представителями) воспитанников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07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838200" y="109538"/>
            <a:ext cx="10515600" cy="736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Мастер – класс с родителями</a:t>
            </a:r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24516"/>
          <a:stretch>
            <a:fillRect/>
          </a:stretch>
        </p:blipFill>
        <p:spPr>
          <a:xfrm>
            <a:off x="4673203" y="1496637"/>
            <a:ext cx="2492375" cy="2132012"/>
          </a:xfrm>
        </p:spPr>
      </p:pic>
      <p:pic>
        <p:nvPicPr>
          <p:cNvPr id="1945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08101" y="969035"/>
            <a:ext cx="2808288" cy="1579563"/>
          </a:xfrm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7259" y="2975425"/>
            <a:ext cx="2829748" cy="159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3292" y="4146435"/>
            <a:ext cx="3365416" cy="18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3" y="1153347"/>
            <a:ext cx="27971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613" y="2950397"/>
            <a:ext cx="2874962" cy="161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0"/>
          <p:cNvPicPr>
            <a:picLocks noChangeAspect="1"/>
          </p:cNvPicPr>
          <p:nvPr/>
        </p:nvPicPr>
        <p:blipFill>
          <a:blip r:embed="rId8"/>
          <a:srcRect l="3285" t="6953" b="3819"/>
          <a:stretch>
            <a:fillRect/>
          </a:stretch>
        </p:blipFill>
        <p:spPr bwMode="auto">
          <a:xfrm>
            <a:off x="201613" y="4789488"/>
            <a:ext cx="287496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11"/>
          <p:cNvPicPr>
            <a:picLocks noChangeAspect="1"/>
          </p:cNvPicPr>
          <p:nvPr/>
        </p:nvPicPr>
        <p:blipFill>
          <a:blip r:embed="rId9"/>
          <a:srcRect l="2289" t="7362" r="3384" b="3484"/>
          <a:stretch>
            <a:fillRect/>
          </a:stretch>
        </p:blipFill>
        <p:spPr bwMode="auto">
          <a:xfrm>
            <a:off x="9008102" y="4761760"/>
            <a:ext cx="2868906" cy="203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Вместе можем мы трудиться и конечно веселиться</a:t>
            </a:r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257" t="19833"/>
          <a:stretch>
            <a:fillRect/>
          </a:stretch>
        </p:blipFill>
        <p:spPr>
          <a:xfrm>
            <a:off x="715043" y="2460625"/>
            <a:ext cx="2863850" cy="3487738"/>
          </a:xfrm>
        </p:spPr>
      </p:pic>
      <p:pic>
        <p:nvPicPr>
          <p:cNvPr id="2048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0959" t="23282" r="-694" b="39706"/>
          <a:stretch>
            <a:fillRect/>
          </a:stretch>
        </p:blipFill>
        <p:spPr>
          <a:xfrm>
            <a:off x="8487695" y="2766324"/>
            <a:ext cx="2966369" cy="2447193"/>
          </a:xfrm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0" y="2356383"/>
            <a:ext cx="21764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591468"/>
            <a:ext cx="206533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522513"/>
            <a:ext cx="11471563" cy="599703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effectLst/>
                <a:latin typeface="Arial" charset="0"/>
              </a:rPr>
              <a:t>V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  <a:t>этап – анализ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charset="0"/>
              </a:rPr>
              <a:t>Об эффективности работы с родителями говорят следующие результаты: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Arial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effectLst/>
                <a:latin typeface="Arial" charset="0"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  <a:latin typeface="Arial" charset="0"/>
              </a:rPr>
            </a:b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произошел рост профессионального мастерства и профессиональной компетентности педагогов: сформировалось понимание и отношение к родителю как к участнику и партнеру педагогического процесса, воспитатели самостоятельно осуществляют подбор и внедрение новых методов и приемов работы, позволяющих родителям участвовать в жизни детского сада, в развитии и образовании своего ребенка;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повысилась сплоченность и коллегиальность в работе педагогического коллектива, неформальное принятие и достижение общих целей, реализация общих задач;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весь образовательный процесс стал более прозрачным и информативным для родителей (законных представителей) воспитанников;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произошла позитивная динамика в результатах педагогической деятельности;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повысилась удовлетворенность работой дошкольного образовательного учреждения у детей и родителей (законных представителей) воспитанников;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расширились перспективы развития дошкольного образовательного учреждения.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latin typeface="Arial" charset="0"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1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0675476" cy="562494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Обобщение и распространение опыта работы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707" y="2101768"/>
            <a:ext cx="3740274" cy="2216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2163" y="2030578"/>
            <a:ext cx="3740275" cy="2358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62418" y="1820121"/>
            <a:ext cx="3740275" cy="2779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2062" y="1987034"/>
            <a:ext cx="3740276" cy="24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05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34209" cy="516708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chemeClr val="tx1"/>
                </a:solidFill>
              </a:rPr>
              <a:t>СПАСИБО  ЗА  ВНИМАНИЕ!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7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64096"/>
          </a:xfrm>
        </p:spPr>
        <p:txBody>
          <a:bodyPr/>
          <a:lstStyle/>
          <a:p>
            <a:pPr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РАБОТЫ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ДОШКОЛЬНОЙ ОБРАЗОВАТЕЛЬНОЙ ОРГАНИЗАЦИИ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 ВОСПИТАННИКОВ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95406" y="1268214"/>
            <a:ext cx="8929718" cy="566124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Критерии оценки взаимодействия детского сада и семьи (по Т.В. Кротовой)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 Карта оценки профессионального мастерства педагогов в организации взаимодействия с семьями воспитанников (Т.В. Кротова)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3. Анкета «Оценка качества образования в дошкольной образовательной организации»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4. Анкета «Выявление уровня педагогической культуры родителей»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5. Тест-опросник «Лики родительской любви» (по С.С. Степановой)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6. Тест «Стиль воспитания ребенка в семье»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7. Опросник «Мои «плюсы» и «минусы» в общении с родителями» (Е.П. 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Арнаутова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8. Опросник </a:t>
            </a:r>
            <a:r>
              <a:rPr lang="ru-RU" sz="24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«Оценка уровня коммуникабельности педагога с родителями» (на основе методики оценки уровня общительности педагога В.Ф. </a:t>
            </a:r>
            <a:r>
              <a:rPr lang="ru-RU" sz="2400" kern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Ряховского</a:t>
            </a:r>
            <a:r>
              <a:rPr lang="ru-RU" sz="2400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714356"/>
            <a:ext cx="9072562" cy="4545624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Критерии анализа годового плана:</a:t>
            </a:r>
            <a:r>
              <a:rPr lang="ru-RU" sz="1400" dirty="0">
                <a:effectLst/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400" dirty="0"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1) планирование задач на диагностической основе с учетом анализа достижений и трудностей в работе с семьей за прошлый год;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2) учет интересов и запросов родителей при планировании содержания мероприятий;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3) планирование мероприятий по работе с семьей в каждом разделе годового плана;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4) разнообразие планируемых форм работы;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5) планирование работы по повышению профессиональной компетентности педагогических кадров по вопросам взаимодействия с семьей; разнообразие форм методической помощи педагогическим кадрам в вопросах взаимодействия с семьей (педагогические советы, семинары, работа в творческих группах, консультации, деловые игры, тренинги и т.д.);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6) выявление, обобщение, внедрение успешного опыта работы отдельных педагогов с семьями воспитанников внутри учреждения, микрорайона, округа;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7) выявление передового опыта семейного воспитания и распространение его внутри дошкольного учреждения, внутри микрорайона, в городе, др.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282" y="1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8021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1. Критерии оценки взаимодействия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8021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детского сада и семьи (по Т.В. Кротовой)</a:t>
            </a:r>
            <a:endParaRPr lang="ru-RU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3968" y="5214950"/>
            <a:ext cx="9144032" cy="1688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indent="-320040" fontAlgn="auto">
              <a:lnSpc>
                <a:spcPct val="107000"/>
              </a:lnSpc>
              <a:spcAft>
                <a:spcPts val="800"/>
              </a:spcAft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lang="ru-RU" sz="1700" b="1" dirty="0">
                <a:solidFill>
                  <a:srgbClr val="FF8021">
                    <a:lumMod val="50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Критерии анализа протоколов родительских собраний: </a:t>
            </a: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1) разнообразие тематики и форм проведенных собраний;</a:t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2) отражение в протоколе активности родителей (вопросы, пожелания, предложения со стороны родителей);</a:t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  <a:t>3) учет мнения и пожеланий родителей при организации последующих мероприятий</a:t>
            </a:r>
            <a:br>
              <a:rPr lang="ru-RU" sz="1600" b="1" dirty="0">
                <a:solidFill>
                  <a:srgbClr val="4E67C8">
                    <a:lumMod val="75000"/>
                  </a:srgb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16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282" y="1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  Анкета «Оценка качества образования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дошкольной образовательной организации»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66844" y="857232"/>
            <a:ext cx="9001156" cy="5649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182880" algn="ctr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Уважаемые родители!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82880" algn="ctr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Просим Вас заполнить анкету, для чего достаточно любым знаком отметить выбранные ответы и, если необходимо, сформулировать свой вариант в строке «ИНОЕ»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1. КАК ВЫ ДУМАЕТЕ, ЧТО ПРЕЖДЕ ВСЕГО ДОЛЖЕН ДАТЬ ДЕТЯМ ДЕТСКИЙ САД?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1. Подготовку к школе.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2. Помощь в развитии способностей.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3. Научиться быть в коллективе, общаться с детьми.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4. Умение себя вести (правила поведения).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5. Помощь родителям в уходе, оздоровлении и воспитании ребёнка.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6. Сохранение и укрепление здоровья.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7. ИНОЕ_____________________________________________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2. ЧТО, ПО ВАШЕМУ МНЕНИЮ, ОТЛИЧАЕТ ДЕТСКИЙ САД, КОТОРЫЙ ПОСЕЩАЕТ ВАШ РЕБЁНОК?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1. Высокое качество подготовки к школе.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2. Доброжелательное отношение к детям.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3. Хорошие условия, хорошая материально-техническая база.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5. Забота о здоровом образе жизни детей.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6. Индивидуальный подход к каждому ребёнку.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7. Качественное питание.</a:t>
            </a:r>
          </a:p>
          <a:p>
            <a:pPr marL="228600" indent="-182880" fontAlgn="auto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8. ИНОЕ_____________________________________________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8282" y="1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7.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Опросник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«Мои «плюсы» и «минусы» в общении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родителями» (Е.П. 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Арнаутова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81159" y="857232"/>
            <a:ext cx="8208911" cy="128588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Уважаемый воспитатель!</a:t>
            </a:r>
            <a:r>
              <a:rPr lang="ru-RU" sz="1600" b="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br>
              <a:rPr lang="ru-RU" sz="1600" b="0" i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Вам предлагаются суждения, касающиеся практики общения с родителями.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Ваше согласие с суждением отразите в столбце «да», несогласие — в столбце нет». Если какие-то суждения вы не можете оценить однозначно,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обведите их порядковый номер кружком.</a:t>
            </a:r>
            <a: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809720" y="2394474"/>
          <a:ext cx="8715436" cy="4174747"/>
        </p:xfrm>
        <a:graphic>
          <a:graphicData uri="http://schemas.openxmlformats.org/drawingml/2006/table">
            <a:tbl>
              <a:tblPr firstRow="1" firstCol="1" bandRow="1"/>
              <a:tblGrid>
                <a:gridCol w="516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Утверждение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</a:t>
                      </a:r>
                      <a:endParaRPr lang="ru-R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Нет</a:t>
                      </a:r>
                      <a:endParaRPr lang="ru-R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содержании общения с родителями учитываю условия семейного воспитания каждого ребенка; структуру семьи, в которой он живет; опыт родителей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Регулярно знакомлю родителей с организацией и содержанием воспитания и обучения детей, вовлекаю их в обмен мнениями об успехах и трудностях в развитии ребенка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общении с родителями удается находить индивидуальный подход к членам семьи ребенка, устанавливать доверительные, партнерские отношения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Владею умением эмоционально поддерживать уверенность родителей в собственных педагогических силах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Умею посмотреть на ситуацию взаимодействия с родителями глазами отцов и матерей, понять чувства родителей и смысл их поведения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1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8282" y="1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5.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Тест-опросник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«Лики родительской любви»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(по С.С. Степановой)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81159" y="857232"/>
            <a:ext cx="8208911" cy="857256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Уважаемые родители!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Прочитайте внимательно каждое утверждение.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Если вы согласны с приведенным утверждением, поставьте себе один балл. Если не согласны — баллов не ставьте.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Оценив все пункты опроса, подсчитайте общую сумму баллов.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738282" y="2357431"/>
          <a:ext cx="8715436" cy="3652903"/>
        </p:xfrm>
        <a:graphic>
          <a:graphicData uri="http://schemas.openxmlformats.org/drawingml/2006/table">
            <a:tbl>
              <a:tblPr firstRow="1" firstCol="1" bandRow="1"/>
              <a:tblGrid>
                <a:gridCol w="54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Утверждение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Балл</a:t>
                      </a:r>
                      <a:endParaRPr lang="ru-RU" sz="16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Повзрослев, ребенок неизбежно столкнется в жизни с трудностями, поэтому долг родителей — до поры его от них ограждать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Иногда немного жаль, что ребенок вырастет и станет взрослым: ведь он так мил в свои детские годы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Если малыш говорит неправду, то он скорее всего не лжет, а просто фантазирует вслух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Современные школьные программы чересчур сложны.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Мать должна служить своего рода эмоциональным буфером между ребенком и отцом, потому что отцам вообще свойственна излишняя строгость.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Если ребенок занялся чем-то полезным, но никакого успеха не достиг, его все равно надо похвалить за усилия.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1884" y="61436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страницы 14-15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34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8282" y="3837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6. Тест «Стиль воспитания ребенка в семье»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81159" y="500042"/>
            <a:ext cx="8208911" cy="857256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Уважаемые родители!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Существует несколько основных стилей воспитания, которые по-разному влияют на формирование и развитие личности ребенка.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Предлагаем вам, ответив на вопросы теста и узнать, какой стиль воспитания используют в вашей семье. </a:t>
            </a:r>
            <a:b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каждом вопросе надо выбрать один вариант ответа.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884" y="61436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страницы 16-18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809720" y="2214555"/>
          <a:ext cx="8643998" cy="3653241"/>
        </p:xfrm>
        <a:graphic>
          <a:graphicData uri="http://schemas.openxmlformats.org/drawingml/2006/table">
            <a:tbl>
              <a:tblPr firstRow="1" firstCol="1" bandRow="1"/>
              <a:tblGrid>
                <a:gridCol w="2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8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45490" algn="l"/>
                        </a:tabLs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Утверждение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Вариант ответа</a:t>
                      </a:r>
                      <a:endParaRPr lang="ru-RU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346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Как вы считаете, должен ли ребенок делиться с вами своими мыслями и чувствами?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206375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A. Обязательно. Он должен рассказывать обо всем, что с ним происходит.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206375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Б. Должен рассказывать только то, чем сам захочет поделиться.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206375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B. Ребенок должен оставлять свои мысли и переживания при себе.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346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Что вы сделаете, если узнаете, что ваш ребенок взял без спроса чужую игрушку?</a:t>
                      </a:r>
                      <a:endParaRPr lang="ru-RU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2063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A. Отругаете его при других детях, заставите вернуть игрушку и извиниться.</a:t>
                      </a:r>
                      <a:endParaRPr lang="ru-RU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2063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Б. Поговорите с ребенком «по душам» и предоставите ему право самому принять правильное решение.</a:t>
                      </a:r>
                      <a:endParaRPr lang="ru-RU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2063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B. Предоставите возможность детям самим разбираться в своих проблемах.</a:t>
                      </a:r>
                      <a:endParaRPr lang="ru-RU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759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45490" algn="l"/>
                        </a:tabLs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Какой будет ваша реакция, если ребенок хорошо и быстро выполнит ваше поручение?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2063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A. Примете как должное и скажете: «Всегда бы так».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2063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Б. Похвалите и расскажете родным и знакомым о том, какой он у вас молодец.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indent="2063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B. Порадуетесь.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847" marR="468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463</TotalTime>
  <Words>832</Words>
  <Application>Microsoft Office PowerPoint</Application>
  <PresentationFormat>Широкоэкранный</PresentationFormat>
  <Paragraphs>148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</vt:lpstr>
      <vt:lpstr>Calibri</vt:lpstr>
      <vt:lpstr>Georgia</vt:lpstr>
      <vt:lpstr>Tahoma</vt:lpstr>
      <vt:lpstr>Times New Roman</vt:lpstr>
      <vt:lpstr>Trebuchet MS</vt:lpstr>
      <vt:lpstr>Wingdings 3</vt:lpstr>
      <vt:lpstr>Грань</vt:lpstr>
      <vt:lpstr>Воздушный поток</vt:lpstr>
      <vt:lpstr>1_Воздушный поток</vt:lpstr>
      <vt:lpstr>2_Воздушный поток</vt:lpstr>
      <vt:lpstr>3_Воздушный поток</vt:lpstr>
      <vt:lpstr>Презентация PowerPoint</vt:lpstr>
      <vt:lpstr>Региональная инновационная площадка «Педагогическое взаимодействие дошкольной образовательной организации и семьи как ресурс повышения качества дошкольного образования»</vt:lpstr>
      <vt:lpstr>Диагностический инструментарий для оценки эффективности работы дошкольной образовательной организации с родителями (законными представителями) воспитанников</vt:lpstr>
      <vt:lpstr>ОЦЕНКА ЭФФЕКТИВНОСТИ РАБОТЫ  ДОШКОЛЬНОЙ ОБРАЗОВАТЕЛЬНОЙ ОРГАНИЗАЦИИ  С РОДИТЕЛЯМИ ВОСПИТАННИКОВ</vt:lpstr>
      <vt:lpstr>Критерии анализа годового плана: 1) планирование задач на диагностической основе с учетом анализа достижений и трудностей в работе с семьей за прошлый год; 2) учет интересов и запросов родителей при планировании содержания мероприятий; 3) планирование мероприятий по работе с семьей в каждом разделе годового плана; 4) разнообразие планируемых форм работы; 5) планирование работы по повышению профессиональной компетентности педагогических кадров по вопросам взаимодействия с семьей; разнообразие форм методической помощи педагогическим кадрам в вопросах взаимодействия с семьей (педагогические советы, семинары, работа в творческих группах, консультации, деловые игры, тренинги и т.д.); 6) выявление, обобщение, внедрение успешного опыта работы отдельных педагогов с семьями воспитанников внутри учреждения, микрорайона, округа; 7) выявление передового опыта семейного воспитания и распространение его внутри дошкольного учреждения, внутри микрорайона, в городе, др.</vt:lpstr>
      <vt:lpstr>Презентация PowerPoint</vt:lpstr>
      <vt:lpstr>Уважаемый воспитатель!  Вам предлагаются суждения, касающиеся практики общения с родителями.  Ваше согласие с суждением отразите в столбце «да», несогласие — в столбце нет». Если какие-то суждения вы не можете оценить однозначно,  обведите их порядковый номер кружком. </vt:lpstr>
      <vt:lpstr>Уважаемые родители!  Прочитайте внимательно каждое утверждение.  Если вы согласны с приведенным утверждением, поставьте себе один балл. Если не согласны — баллов не ставьте.  Оценив все пункты опроса, подсчитайте общую сумму баллов.</vt:lpstr>
      <vt:lpstr>Уважаемые родители!  Существует несколько основных стилей воспитания, которые по-разному влияют на формирование и развитие личности ребенка.  Предлагаем вам, ответив на вопросы теста и узнать, какой стиль воспитания используют в вашей семье.  В каждом вопросе надо выбрать один вариант ответа.</vt:lpstr>
      <vt:lpstr>Уважаемые родители!  Ваши искренние ответы помогут спланировать совместную работу.  В каждом вопросе отметьте тот вариант ответа, который  (по Вашему мнению) соответствует реальному положению дел в семье</vt:lpstr>
      <vt:lpstr>Презентация PowerPoint</vt:lpstr>
      <vt:lpstr>Презентация PowerPoint</vt:lpstr>
      <vt:lpstr>                      </vt:lpstr>
      <vt:lpstr>Модель освоения развивающего вида взаимодействия (Е.С. Евдокимовой)  I этап – социально-педагогическая диагностика; II этап – рефлексия; III этап – проектирование; IV этап – реализация проекта; V этап – анализ.</vt:lpstr>
      <vt:lpstr>Методическая поддержка позволила педагогам освоить следующий алгоритм поддерживающего взаимодействия с семьей.  1. Социально-педагогическая диагностика семьи. 2. Выявление педагогами зон особого внимания (общих и частных проблем семьи), совместное с родителями осмысление результатов исследования. 3. Совместное создание проекта и плана действий с прогнозируемыми результатами для ребенка, педагога, родителя. Для каждой семьи определяются конкретные и реальные цели. 4. Выполнение плана действий. Наблюдение за детско-родительскими отношениями. 5. Сравнительный анализ и оценка педагогами и родителями (законными представителями) полученных результатов. 6. Изучение семьи, ее воспитательного потенциала. </vt:lpstr>
      <vt:lpstr>Презентация PowerPoint</vt:lpstr>
      <vt:lpstr>II этап – рефлексия  Зоны особого внимания: - внедрение в педагогический процесс поддерживающего взаимодействия с семьями воспитанников; - повышение профессиональной компетентности педагогов во взаимодействии с родителями (законными представителями); - осуществление психолого-педагогической поддержки семей в воспитании дошкольников.  </vt:lpstr>
      <vt:lpstr>III этап – проектирование  Проект «Педагогическая поддержка родителей (законных представителей) в повышении психолого-педагогической компетентности»  </vt:lpstr>
      <vt:lpstr>IV этап – реализация проекта «Педагогическая поддержка родителей (законных представителей) в повышении психолого-педагогической компетентности»  </vt:lpstr>
      <vt:lpstr>Педагогическая лаборатория</vt:lpstr>
      <vt:lpstr>Презентация PowerPoint</vt:lpstr>
      <vt:lpstr>Родительская гостиная</vt:lpstr>
      <vt:lpstr>Презентация PowerPoint</vt:lpstr>
      <vt:lpstr>Совместные мероприятия</vt:lpstr>
      <vt:lpstr>Совместный проект педагогов и родителей «Экологические тропы»</vt:lpstr>
      <vt:lpstr>Презентация PowerPoint</vt:lpstr>
      <vt:lpstr>Родительское сочинение</vt:lpstr>
      <vt:lpstr>Презентация PowerPoint</vt:lpstr>
      <vt:lpstr>             Ромашка мудрости</vt:lpstr>
      <vt:lpstr>Мастер – класс с родителями</vt:lpstr>
      <vt:lpstr>Вместе можем мы трудиться и конечно веселиться</vt:lpstr>
      <vt:lpstr>V этап – анализ Об эффективности работы с родителями говорят следующие результаты:  - произошел рост профессионального мастерства и профессиональной компетентности педагогов: сформировалось понимание и отношение к родителю как к участнику и партнеру педагогического процесса, воспитатели самостоятельно осуществляют подбор и внедрение новых методов и приемов работы, позволяющих родителям участвовать в жизни детского сада, в развитии и образовании своего ребенка; - повысилась сплоченность и коллегиальность в работе педагогического коллектива, неформальное принятие и достижение общих целей, реализация общих задач; - весь образовательный процесс стал более прозрачным и информативным для родителей (законных представителей) воспитанников; - произошла позитивная динамика в результатах педагогической деятельности; - повысилась удовлетворенность работой дошкольного образовательного учреждения у детей и родителей (законных представителей) воспитанников; - расширились перспективы развития дошкольного образовательного учреждения.  </vt:lpstr>
      <vt:lpstr>Обобщение и распространение опыта работы</vt:lpstr>
      <vt:lpstr>   СПАСИБО  ЗА  ВНИМАНИЕ!</vt:lpstr>
    </vt:vector>
  </TitlesOfParts>
  <Company>DOU-151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</dc:creator>
  <cp:lastModifiedBy>User</cp:lastModifiedBy>
  <cp:revision>35</cp:revision>
  <dcterms:created xsi:type="dcterms:W3CDTF">2019-11-12T09:37:51Z</dcterms:created>
  <dcterms:modified xsi:type="dcterms:W3CDTF">2022-04-19T07:06:59Z</dcterms:modified>
</cp:coreProperties>
</file>