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322" r:id="rId4"/>
    <p:sldId id="323" r:id="rId5"/>
    <p:sldId id="26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04" r:id="rId22"/>
    <p:sldId id="306" r:id="rId23"/>
    <p:sldId id="308" r:id="rId24"/>
    <p:sldId id="309" r:id="rId25"/>
    <p:sldId id="311" r:id="rId26"/>
    <p:sldId id="340" r:id="rId27"/>
    <p:sldId id="341" r:id="rId28"/>
    <p:sldId id="342" r:id="rId29"/>
    <p:sldId id="343" r:id="rId30"/>
    <p:sldId id="345" r:id="rId31"/>
    <p:sldId id="312" r:id="rId32"/>
    <p:sldId id="320" r:id="rId33"/>
    <p:sldId id="319" r:id="rId34"/>
    <p:sldId id="3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980349-69AC-4DDE-AE63-FA84E9AB627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ABF530-74F9-43F2-8C4C-6282A518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5040560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Отчёт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о деятельности  региональной инновационной площадки «Педагогическая поддержка детей старшего дошкольного и младшего школьного возраста в работе по ранней профориентации»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за 2016-2017 год.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в МАДОУ «Детский сад комбинированного вида №35»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Смотр-конкурс «Моя любимая сюжетно-ролевая игра»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033" y="1277800"/>
            <a:ext cx="7187367" cy="53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 smtClean="0"/>
              <a:t>АПТЕКА/ОПТИКА</a:t>
            </a:r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00" y="1484784"/>
            <a:ext cx="3511116" cy="46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502484" cy="46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43887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0200"/>
            <a:ext cx="3860334" cy="51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1707"/>
            <a:ext cx="3852428" cy="51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МАКДОНАЛДС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6391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на лучшую методическую разработку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629028" cy="4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675456"/>
            <a:ext cx="8229600" cy="2343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Межрегиональная  научно-практическая конференция «Социальная адаптация обучающихся с ОВЗ» с докладом «Ранняя профориентация детей ОВЗ (с нарушением речи), как средство  социализации и адаптации»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610003" cy="44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Доклад из опыта работы «Ранняя профориентация детей ОВЗ (с нарушением речи), как средство  социализации и адаптации»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61048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3285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Международная    педагогическая конференция «Образование без границ» (Казахстан – Россия)</a:t>
            </a:r>
            <a:br>
              <a:rPr lang="ru-RU" sz="3000" b="1" dirty="0" smtClean="0"/>
            </a:br>
            <a:r>
              <a:rPr lang="ru-RU" sz="3000" b="1" dirty="0" smtClean="0"/>
              <a:t>Советский район</a:t>
            </a:r>
            <a:endParaRPr lang="ru-RU" sz="3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229600" cy="416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0"/>
            <a:ext cx="3477072" cy="58326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000" b="1" dirty="0" smtClean="0"/>
              <a:t>Региональный  круглый стол</a:t>
            </a:r>
            <a:br>
              <a:rPr lang="ru-RU" sz="3000" b="1" dirty="0" smtClean="0"/>
            </a:br>
            <a:r>
              <a:rPr lang="ru-RU" sz="3000" b="1" dirty="0" smtClean="0"/>
              <a:t> «Научно-методическое сопровождение инновационной деятельности образовательных организаций», г. Саратов, ГАУ ДПО СОИРО</a:t>
            </a:r>
            <a:endParaRPr lang="ru-RU" sz="3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1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603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Представление стендового доклада  "Ранняя профориентация дошкольников"  на  ежегодном августовском совещании работников образования 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28181" cy="57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Подготовительный этап -</a:t>
            </a:r>
            <a:r>
              <a:rPr lang="ru-RU" dirty="0" smtClean="0"/>
              <a:t> анализ существующих условий, диагностика имеющейся материально-технической базы, выявление противоречий. Формулирование проблемы, определение проблематики. Определение проблем и перспективных направлений развития. Определение цели, выбор критериев. Разработка целевых проектов программы.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</a:t>
            </a:r>
            <a:r>
              <a:rPr lang="ru-RU" b="1" dirty="0" smtClean="0"/>
              <a:t> этап реализации программы инновационной деятельности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476672"/>
            <a:ext cx="7668344" cy="57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Преемственность сада и школы по ранней профориентации.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78669"/>
            <a:ext cx="6766223" cy="507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35696" y="13407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Семинар «Зову в профессию»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Взаимопосещение</a:t>
            </a:r>
            <a:r>
              <a:rPr lang="ru-RU" b="1" dirty="0" smtClean="0"/>
              <a:t> занятий.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16" y="1051768"/>
            <a:ext cx="4051176" cy="5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504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Совместные соревнования наших воспитанников и учащихся 1 класса в спортивных профориентационно направленных соревнованиях «Зарничка» </a:t>
            </a:r>
            <a:endParaRPr lang="ru-RU" sz="28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932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Совместная акция</a:t>
            </a:r>
            <a:br>
              <a:rPr lang="ru-RU" b="1" dirty="0" smtClean="0"/>
            </a:br>
            <a:r>
              <a:rPr lang="ru-RU" b="1" dirty="0" smtClean="0"/>
              <a:t> «Покорми птиц зимой»</a:t>
            </a:r>
            <a:endParaRPr lang="ru-RU" b="1" dirty="0"/>
          </a:p>
        </p:txBody>
      </p:sp>
      <p:pic>
        <p:nvPicPr>
          <p:cNvPr id="4" name="Рисунок 3" descr="C:\Users\Администратор\Desktop\WP_20170215_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348417" cy="477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Выставка детского творчества «Профессии моей семьи».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9758"/>
            <a:ext cx="2520280" cy="322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88" y="4580285"/>
            <a:ext cx="1537251" cy="204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0285"/>
            <a:ext cx="1368152" cy="204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68" y="1901056"/>
            <a:ext cx="13589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9055"/>
            <a:ext cx="14478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3" y="5203680"/>
            <a:ext cx="2083195" cy="144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2" y="3573016"/>
            <a:ext cx="2032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3" y="1913011"/>
            <a:ext cx="2032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547345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220072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Проект  </a:t>
            </a:r>
            <a:r>
              <a:rPr lang="ru-RU" sz="3300" b="1" dirty="0" smtClean="0"/>
              <a:t>«Есть</a:t>
            </a:r>
            <a:br>
              <a:rPr lang="ru-RU" sz="3300" b="1" dirty="0" smtClean="0"/>
            </a:br>
            <a:r>
              <a:rPr lang="ru-RU" sz="3300" b="1" dirty="0" smtClean="0"/>
              <a:t>такая  профессия – Родину защищать»</a:t>
            </a:r>
            <a:endParaRPr lang="ru-RU" sz="33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2538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MD\Downloads\WP_20170915_0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t="23328" r="25166"/>
          <a:stretch>
            <a:fillRect/>
          </a:stretch>
        </p:blipFill>
        <p:spPr bwMode="auto">
          <a:xfrm>
            <a:off x="251520" y="3429000"/>
            <a:ext cx="3744416" cy="296665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88367"/>
            <a:ext cx="3816424" cy="29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b="1" dirty="0" smtClean="0">
                <a:latin typeface="+mj-lt"/>
              </a:rPr>
              <a:t>Дети знают профессии родителей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Начало года - 76%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Конец года - 90%</a:t>
            </a:r>
          </a:p>
          <a:p>
            <a:pPr lvl="0"/>
            <a:r>
              <a:rPr lang="ru-RU" sz="3000" b="1" dirty="0" smtClean="0">
                <a:latin typeface="+mj-lt"/>
              </a:rPr>
              <a:t>Дети знают 3 и более профессий</a:t>
            </a:r>
            <a:r>
              <a:rPr lang="ru-RU" sz="30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Начало года - 70%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Конец года - 95% </a:t>
            </a:r>
            <a:endParaRPr lang="ru-RU" dirty="0" smtClean="0">
              <a:latin typeface="+mj-lt"/>
            </a:endParaRPr>
          </a:p>
          <a:p>
            <a:pPr lvl="0"/>
            <a:r>
              <a:rPr lang="ru-RU" sz="3000" b="1" dirty="0" smtClean="0">
                <a:latin typeface="+mj-lt"/>
              </a:rPr>
              <a:t>Дети ассоциируют  мультипликационных героев с профессией  (принцесса, леди </a:t>
            </a:r>
            <a:r>
              <a:rPr lang="ru-RU" sz="3000" b="1" dirty="0" err="1" smtClean="0">
                <a:latin typeface="+mj-lt"/>
              </a:rPr>
              <a:t>Баг</a:t>
            </a:r>
            <a:r>
              <a:rPr lang="ru-RU" sz="3000" b="1" dirty="0" smtClean="0">
                <a:latin typeface="+mj-lt"/>
              </a:rPr>
              <a:t>, фея, человек-паук)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Начало года - 15%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Конец года - 5%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Анкетирование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Социальное партнерство. Краеведческий музей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4" y="1700808"/>
            <a:ext cx="33718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933056"/>
            <a:ext cx="4099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2937"/>
            <a:ext cx="4104456" cy="272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63707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3280"/>
            <a:ext cx="46085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35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726002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b="1" dirty="0" smtClean="0"/>
              <a:t>Заседание творческой группы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37739" cy="52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/>
              <a:t>Библиотека.</a:t>
            </a:r>
            <a:endParaRPr lang="ru-RU" b="1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00108"/>
            <a:ext cx="4143404" cy="5531479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0108"/>
            <a:ext cx="4262280" cy="5500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Вечера встреч с людьми интересных профессий.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188" y="3214686"/>
            <a:ext cx="4381530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Натуляся\Desktop\beGapTPcAx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714908" cy="35091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уляся\Desktop\DSC_0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5060818" cy="2844168"/>
          </a:xfrm>
          <a:prstGeom prst="rect">
            <a:avLst/>
          </a:prstGeom>
          <a:noFill/>
        </p:spPr>
      </p:pic>
      <p:pic>
        <p:nvPicPr>
          <p:cNvPr id="5" name="Picture 2" descr="C:\Users\AMD\Downloads\20170314_091452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-701554" y="1415878"/>
            <a:ext cx="6120681" cy="4003257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фото встреча\101_033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50004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рабочий стол 2016\Desktop\20170314_122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8527"/>
            <a:ext cx="6023304" cy="3208059"/>
          </a:xfrm>
          <a:prstGeom prst="rect">
            <a:avLst/>
          </a:prstGeom>
          <a:noFill/>
        </p:spPr>
      </p:pic>
      <p:pic>
        <p:nvPicPr>
          <p:cNvPr id="5" name="Picture 2" descr="C:\Users\Вова\Desktop\Новая папка (2)\2X1eZNFBq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065"/>
            <a:ext cx="5541184" cy="3565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ontent.freelancehunt.com/snippet/20463/4a42a/119247/Logo+Pekar+final+mi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692741" cy="17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Рабочий стол\рабочий стол 2016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2228846" cy="20431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Проводя мониторинг воспитанников в начале и в конце учебного года мы отметили положительную динамику. У детей возрос интерес к трудовой деятельности, уважительное отношение к труду и его результатам,  обогатились представления о профессиях родного края. </a:t>
            </a:r>
          </a:p>
          <a:p>
            <a:pPr algn="just"/>
            <a:r>
              <a:rPr lang="ru-RU" dirty="0" smtClean="0"/>
              <a:t>Все организованные мероприятия для педагогов повысили их профессиональную компетенцию по ранней профориентации дошкольников. </a:t>
            </a:r>
          </a:p>
          <a:p>
            <a:pPr algn="just"/>
            <a:r>
              <a:rPr lang="ru-RU" dirty="0" smtClean="0"/>
              <a:t>Вовлечение родителей в нашу инновационную деятельность принесло положительные результаты: увеличился процент родителей удовлетворенных образовательной деятельностью нашего учреждения,  родители стали более активны в сотрудничестве, благодаря их участию улучшилась развивающая </a:t>
            </a:r>
            <a:r>
              <a:rPr lang="ru-RU" dirty="0" err="1" smtClean="0"/>
              <a:t>профориентационно</a:t>
            </a:r>
            <a:r>
              <a:rPr lang="ru-RU" dirty="0" smtClean="0"/>
              <a:t> направленная предметно-пространственная среда. </a:t>
            </a:r>
          </a:p>
          <a:p>
            <a:pPr algn="just"/>
            <a:r>
              <a:rPr lang="ru-RU" dirty="0" smtClean="0"/>
              <a:t>Взаимодействие со школой позволило наметить пути дальнейшего сотрудничества, увидеть принципиальные особенности в работе, найти оптимальные  формы и методы воспитания и обучения дошкольников и младших школьников.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итоги.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93227" cy="53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211960" y="764704"/>
            <a:ext cx="2016224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755576" y="908720"/>
            <a:ext cx="259228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516216" y="1124744"/>
            <a:ext cx="180020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8054" cy="48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748556" cy="671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Педагогический совет </a:t>
            </a:r>
            <a:br>
              <a:rPr lang="ru-RU" b="1" dirty="0" smtClean="0"/>
            </a:br>
            <a:r>
              <a:rPr lang="ru-RU" b="1" dirty="0" smtClean="0"/>
              <a:t>«Проблемы ранней профориентации»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744416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707457" cy="494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a typeface="Calibri"/>
                <a:cs typeface="Times New Roman"/>
              </a:rPr>
              <a:t>29.09.2016 г. ОБЛАСТНОЙ СЕМИНАР</a:t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"Современные технологии  </a:t>
            </a:r>
            <a:r>
              <a:rPr lang="ru-RU" sz="2400" b="1" dirty="0" err="1" smtClean="0">
                <a:ea typeface="Calibri"/>
                <a:cs typeface="Times New Roman"/>
              </a:rPr>
              <a:t>профориентационной</a:t>
            </a:r>
            <a:r>
              <a:rPr lang="ru-RU" sz="2400" b="1" dirty="0" smtClean="0">
                <a:ea typeface="Calibri"/>
                <a:cs typeface="Times New Roman"/>
              </a:rPr>
              <a:t>  работы с детьми дошкольного возраста"</a:t>
            </a:r>
            <a:endParaRPr lang="ru-RU" sz="24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77" y="1524000"/>
            <a:ext cx="75234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Семинар по ранней профориентации дошкольников «Зову в профессию»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7"/>
            <a:ext cx="3888433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767</TotalTime>
  <Words>375</Words>
  <Application>Microsoft Office PowerPoint</Application>
  <PresentationFormat>Экран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                    Отчёт  о деятельности  региональной инновационной площадки «Педагогическая поддержка детей старшего дошкольного и младшего школьного возраста в работе по ранней профориентации» за 2016-2017 год.  в МАДОУ «Детский сад комбинированного вида №35» </vt:lpstr>
      <vt:lpstr>I этап реализации программы инновационной деятельности</vt:lpstr>
      <vt:lpstr>Заседание творческой группы</vt:lpstr>
      <vt:lpstr>Слайд 4</vt:lpstr>
      <vt:lpstr>Слайд 5</vt:lpstr>
      <vt:lpstr>Слайд 6</vt:lpstr>
      <vt:lpstr>Педагогический совет  «Проблемы ранней профориентации»</vt:lpstr>
      <vt:lpstr>29.09.2016 г. ОБЛАСТНОЙ СЕМИНАР "Современные технологии  профориентационной  работы с детьми дошкольного возраста"</vt:lpstr>
      <vt:lpstr>Семинар по ранней профориентации дошкольников «Зову в профессию» </vt:lpstr>
      <vt:lpstr>  Смотр-конкурс «Моя любимая сюжетно-ролевая игра» </vt:lpstr>
      <vt:lpstr>АПТЕКА/ОПТИКА  </vt:lpstr>
      <vt:lpstr>Слайд 12</vt:lpstr>
      <vt:lpstr>Конкурс на лучшую методическую разработку</vt:lpstr>
      <vt:lpstr>Межрегиональная  научно-практическая конференция «Социальная адаптация обучающихся с ОВЗ» с докладом «Ранняя профориентация детей ОВЗ (с нарушением речи), как средство  социализации и адаптации»</vt:lpstr>
      <vt:lpstr>Доклад из опыта работы «Ранняя профориентация детей ОВЗ (с нарушением речи), как средство  социализации и адаптации»</vt:lpstr>
      <vt:lpstr>Международная    педагогическая конференция «Образование без границ» (Казахстан – Россия) Советский район</vt:lpstr>
      <vt:lpstr> Региональный  круглый стол  «Научно-методическое сопровождение инновационной деятельности образовательных организаций», г. Саратов, ГАУ ДПО СОИРО</vt:lpstr>
      <vt:lpstr>Представление стендового доклада  "Ранняя профориентация дошкольников"  на  ежегодном августовском совещании работников образования .</vt:lpstr>
      <vt:lpstr>Слайд 19</vt:lpstr>
      <vt:lpstr>Слайд 20</vt:lpstr>
      <vt:lpstr>Преемственность сада и школы по ранней профориентации.</vt:lpstr>
      <vt:lpstr>Взаимопосещение занятий.</vt:lpstr>
      <vt:lpstr>Совместные соревнования наших воспитанников и учащихся 1 класса в спортивных профориентационно направленных соревнованиях «Зарничка» </vt:lpstr>
      <vt:lpstr>Совместная акция  «Покорми птиц зимой»</vt:lpstr>
      <vt:lpstr>Выставка детского творчества «Профессии моей семьи».</vt:lpstr>
      <vt:lpstr>Проект  «Есть такая  профессия – Родину защищать»</vt:lpstr>
      <vt:lpstr>Анкетирование</vt:lpstr>
      <vt:lpstr>Социальное партнерство. Краеведческий музей</vt:lpstr>
      <vt:lpstr>Слайд 29</vt:lpstr>
      <vt:lpstr>Библиотека.</vt:lpstr>
      <vt:lpstr>Вечера встреч с людьми интересных профессий.</vt:lpstr>
      <vt:lpstr>Слайд 32</vt:lpstr>
      <vt:lpstr>Слайд 33</vt:lpstr>
      <vt:lpstr>Наши итоги.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«Методическое сопровождение инновационной работы по ранней профориентации в ДОУ».</dc:title>
  <dc:creator>Пользователь Windows</dc:creator>
  <cp:lastModifiedBy>TVL</cp:lastModifiedBy>
  <cp:revision>82</cp:revision>
  <dcterms:created xsi:type="dcterms:W3CDTF">2017-05-13T18:17:46Z</dcterms:created>
  <dcterms:modified xsi:type="dcterms:W3CDTF">2017-09-22T05:27:00Z</dcterms:modified>
</cp:coreProperties>
</file>