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  <p:sldMasterId id="2147483888" r:id="rId16"/>
    <p:sldMasterId id="2147483900" r:id="rId17"/>
    <p:sldMasterId id="2147483936" r:id="rId18"/>
    <p:sldMasterId id="2147483960" r:id="rId19"/>
    <p:sldMasterId id="2147483972" r:id="rId20"/>
    <p:sldMasterId id="2147483984" r:id="rId21"/>
    <p:sldMasterId id="2147483996" r:id="rId22"/>
    <p:sldMasterId id="2147484008" r:id="rId23"/>
  </p:sldMasterIdLst>
  <p:notesMasterIdLst>
    <p:notesMasterId r:id="rId53"/>
  </p:notesMasterIdLst>
  <p:sldIdLst>
    <p:sldId id="258" r:id="rId24"/>
    <p:sldId id="261" r:id="rId25"/>
    <p:sldId id="263" r:id="rId26"/>
    <p:sldId id="266" r:id="rId27"/>
    <p:sldId id="268" r:id="rId28"/>
    <p:sldId id="267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90" r:id="rId41"/>
    <p:sldId id="287" r:id="rId42"/>
    <p:sldId id="291" r:id="rId43"/>
    <p:sldId id="292" r:id="rId44"/>
    <p:sldId id="293" r:id="rId45"/>
    <p:sldId id="294" r:id="rId46"/>
    <p:sldId id="281" r:id="rId47"/>
    <p:sldId id="282" r:id="rId48"/>
    <p:sldId id="288" r:id="rId49"/>
    <p:sldId id="284" r:id="rId50"/>
    <p:sldId id="285" r:id="rId51"/>
    <p:sldId id="28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ABA48-7FC4-41A0-8B72-5F34D8E4249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401052-C5E4-4F37-851B-B441C9CFC5C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8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Этапы проекта</a:t>
          </a:r>
          <a:endParaRPr lang="ru-RU" sz="2800" b="1" i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BD972B-C054-4EDB-8FC7-BAD3854B7ADB}" type="parTrans" cxnId="{9552AF0A-776B-4223-AF5F-ED27A46C284B}">
      <dgm:prSet/>
      <dgm:spPr/>
      <dgm:t>
        <a:bodyPr/>
        <a:lstStyle/>
        <a:p>
          <a:endParaRPr lang="ru-RU"/>
        </a:p>
      </dgm:t>
    </dgm:pt>
    <dgm:pt modelId="{54E5F38D-FAE8-4AAE-80EF-643142B753C3}" type="sibTrans" cxnId="{9552AF0A-776B-4223-AF5F-ED27A46C284B}">
      <dgm:prSet/>
      <dgm:spPr/>
      <dgm:t>
        <a:bodyPr/>
        <a:lstStyle/>
        <a:p>
          <a:endParaRPr lang="ru-RU"/>
        </a:p>
      </dgm:t>
    </dgm:pt>
    <dgm:pt modelId="{7737A173-C8A9-4CAD-BD39-66C81BC8FE3A}">
      <dgm:prSet phldrT="[Текст]" custT="1"/>
      <dgm:spPr>
        <a:solidFill>
          <a:srgbClr val="99FF99"/>
        </a:solidFill>
      </dgm:spPr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 - накопительный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8E9FB-63BA-4F49-AA25-521CC8FFBF12}" type="parTrans" cxnId="{621EF5CA-6BFF-4A5F-8152-E105122DCA78}">
      <dgm:prSet/>
      <dgm:spPr/>
      <dgm:t>
        <a:bodyPr/>
        <a:lstStyle/>
        <a:p>
          <a:endParaRPr lang="ru-RU"/>
        </a:p>
      </dgm:t>
    </dgm:pt>
    <dgm:pt modelId="{8580275F-EA99-4DA4-B476-AABD7F6E5812}" type="sibTrans" cxnId="{621EF5CA-6BFF-4A5F-8152-E105122DCA78}">
      <dgm:prSet/>
      <dgm:spPr/>
      <dgm:t>
        <a:bodyPr/>
        <a:lstStyle/>
        <a:p>
          <a:endParaRPr lang="ru-RU"/>
        </a:p>
      </dgm:t>
    </dgm:pt>
    <dgm:pt modelId="{EEC53B2D-FE84-4B3F-8853-CFB565123BC8}">
      <dgm:prSet phldrT="[Текст]" custT="1"/>
      <dgm:spPr>
        <a:solidFill>
          <a:srgbClr val="99FF99"/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 - практический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4D9A81-8A8C-4BA7-B18F-C8A945C21A51}" type="parTrans" cxnId="{9DE6831B-D08E-40CF-86D6-8E3F437D8D62}">
      <dgm:prSet/>
      <dgm:spPr/>
      <dgm:t>
        <a:bodyPr/>
        <a:lstStyle/>
        <a:p>
          <a:endParaRPr lang="ru-RU"/>
        </a:p>
      </dgm:t>
    </dgm:pt>
    <dgm:pt modelId="{C333F41F-A73E-4C78-A8D6-E0C912B8E265}" type="sibTrans" cxnId="{9DE6831B-D08E-40CF-86D6-8E3F437D8D62}">
      <dgm:prSet/>
      <dgm:spPr/>
      <dgm:t>
        <a:bodyPr/>
        <a:lstStyle/>
        <a:p>
          <a:endParaRPr lang="ru-RU"/>
        </a:p>
      </dgm:t>
    </dgm:pt>
    <dgm:pt modelId="{3B7D3A9F-0C3E-4FED-B841-8FD95CE8D69A}">
      <dgm:prSet phldrT="[Текст]" custT="1"/>
      <dgm:spPr>
        <a:solidFill>
          <a:srgbClr val="99FF99"/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Презентационно</a:t>
          </a:r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завершающий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C08E8-265D-4C19-ADCB-B44D138C6CBE}" type="parTrans" cxnId="{BC8EFBFC-0493-47FF-A03E-2338E7698B94}">
      <dgm:prSet/>
      <dgm:spPr/>
      <dgm:t>
        <a:bodyPr/>
        <a:lstStyle/>
        <a:p>
          <a:endParaRPr lang="ru-RU"/>
        </a:p>
      </dgm:t>
    </dgm:pt>
    <dgm:pt modelId="{E1C5058A-FE28-4E36-A848-DCC357B5EBB3}" type="sibTrans" cxnId="{BC8EFBFC-0493-47FF-A03E-2338E7698B94}">
      <dgm:prSet/>
      <dgm:spPr/>
      <dgm:t>
        <a:bodyPr/>
        <a:lstStyle/>
        <a:p>
          <a:endParaRPr lang="ru-RU"/>
        </a:p>
      </dgm:t>
    </dgm:pt>
    <dgm:pt modelId="{2427D466-E131-48E4-B5BE-5E18ACB958FD}" type="pres">
      <dgm:prSet presAssocID="{6F6ABA48-7FC4-41A0-8B72-5F34D8E4249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CC1AF-922A-4659-86C6-675C883D1CD8}" type="pres">
      <dgm:prSet presAssocID="{9C401052-C5E4-4F37-851B-B441C9CFC5CA}" presName="roof" presStyleLbl="dkBgShp" presStyleIdx="0" presStyleCnt="2" custLinFactNeighborX="-1612" custLinFactNeighborY="-53562"/>
      <dgm:spPr/>
      <dgm:t>
        <a:bodyPr/>
        <a:lstStyle/>
        <a:p>
          <a:endParaRPr lang="ru-RU"/>
        </a:p>
      </dgm:t>
    </dgm:pt>
    <dgm:pt modelId="{E2977719-971E-4520-AB0E-549C82FE12E8}" type="pres">
      <dgm:prSet presAssocID="{9C401052-C5E4-4F37-851B-B441C9CFC5CA}" presName="pillars" presStyleCnt="0"/>
      <dgm:spPr/>
    </dgm:pt>
    <dgm:pt modelId="{73AA6D93-D8B7-4E4D-B78E-14AD3328AE8E}" type="pres">
      <dgm:prSet presAssocID="{9C401052-C5E4-4F37-851B-B441C9CFC5CA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18E9B-E09F-4AB3-9758-2B71F1001477}" type="pres">
      <dgm:prSet presAssocID="{EEC53B2D-FE84-4B3F-8853-CFB565123BC8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8ACF8-8C14-4BD1-B87D-AFF944CA9972}" type="pres">
      <dgm:prSet presAssocID="{3B7D3A9F-0C3E-4FED-B841-8FD95CE8D69A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83343-828F-46CF-AF10-707A087B46AE}" type="pres">
      <dgm:prSet presAssocID="{9C401052-C5E4-4F37-851B-B441C9CFC5CA}" presName="base" presStyleLbl="dkBgShp" presStyleIdx="1" presStyleCnt="2"/>
      <dgm:spPr>
        <a:solidFill>
          <a:schemeClr val="accent6">
            <a:lumMod val="40000"/>
            <a:lumOff val="60000"/>
          </a:schemeClr>
        </a:solidFill>
      </dgm:spPr>
    </dgm:pt>
  </dgm:ptLst>
  <dgm:cxnLst>
    <dgm:cxn modelId="{E066599B-7723-44B4-9D42-8F73D41A09F6}" type="presOf" srcId="{9C401052-C5E4-4F37-851B-B441C9CFC5CA}" destId="{B28CC1AF-922A-4659-86C6-675C883D1CD8}" srcOrd="0" destOrd="0" presId="urn:microsoft.com/office/officeart/2005/8/layout/hList3"/>
    <dgm:cxn modelId="{9552AF0A-776B-4223-AF5F-ED27A46C284B}" srcId="{6F6ABA48-7FC4-41A0-8B72-5F34D8E42492}" destId="{9C401052-C5E4-4F37-851B-B441C9CFC5CA}" srcOrd="0" destOrd="0" parTransId="{BABD972B-C054-4EDB-8FC7-BAD3854B7ADB}" sibTransId="{54E5F38D-FAE8-4AAE-80EF-643142B753C3}"/>
    <dgm:cxn modelId="{286DD27C-BB7F-463D-BFFE-14E735D111E6}" type="presOf" srcId="{6F6ABA48-7FC4-41A0-8B72-5F34D8E42492}" destId="{2427D466-E131-48E4-B5BE-5E18ACB958FD}" srcOrd="0" destOrd="0" presId="urn:microsoft.com/office/officeart/2005/8/layout/hList3"/>
    <dgm:cxn modelId="{621EF5CA-6BFF-4A5F-8152-E105122DCA78}" srcId="{9C401052-C5E4-4F37-851B-B441C9CFC5CA}" destId="{7737A173-C8A9-4CAD-BD39-66C81BC8FE3A}" srcOrd="0" destOrd="0" parTransId="{9138E9FB-63BA-4F49-AA25-521CC8FFBF12}" sibTransId="{8580275F-EA99-4DA4-B476-AABD7F6E5812}"/>
    <dgm:cxn modelId="{506A4CA7-749B-4991-8EB1-E0AFDC8910BB}" type="presOf" srcId="{EEC53B2D-FE84-4B3F-8853-CFB565123BC8}" destId="{C6118E9B-E09F-4AB3-9758-2B71F1001477}" srcOrd="0" destOrd="0" presId="urn:microsoft.com/office/officeart/2005/8/layout/hList3"/>
    <dgm:cxn modelId="{9DE6831B-D08E-40CF-86D6-8E3F437D8D62}" srcId="{9C401052-C5E4-4F37-851B-B441C9CFC5CA}" destId="{EEC53B2D-FE84-4B3F-8853-CFB565123BC8}" srcOrd="1" destOrd="0" parTransId="{784D9A81-8A8C-4BA7-B18F-C8A945C21A51}" sibTransId="{C333F41F-A73E-4C78-A8D6-E0C912B8E265}"/>
    <dgm:cxn modelId="{000E96AF-4F1D-4C6C-9D1E-A10DA2B1BB56}" type="presOf" srcId="{7737A173-C8A9-4CAD-BD39-66C81BC8FE3A}" destId="{73AA6D93-D8B7-4E4D-B78E-14AD3328AE8E}" srcOrd="0" destOrd="0" presId="urn:microsoft.com/office/officeart/2005/8/layout/hList3"/>
    <dgm:cxn modelId="{247D1D9C-C8D9-45DF-B97A-17CAF3A954E3}" type="presOf" srcId="{3B7D3A9F-0C3E-4FED-B841-8FD95CE8D69A}" destId="{A408ACF8-8C14-4BD1-B87D-AFF944CA9972}" srcOrd="0" destOrd="0" presId="urn:microsoft.com/office/officeart/2005/8/layout/hList3"/>
    <dgm:cxn modelId="{BC8EFBFC-0493-47FF-A03E-2338E7698B94}" srcId="{9C401052-C5E4-4F37-851B-B441C9CFC5CA}" destId="{3B7D3A9F-0C3E-4FED-B841-8FD95CE8D69A}" srcOrd="2" destOrd="0" parTransId="{69DC08E8-265D-4C19-ADCB-B44D138C6CBE}" sibTransId="{E1C5058A-FE28-4E36-A848-DCC357B5EBB3}"/>
    <dgm:cxn modelId="{F37C5587-2BEF-4DE7-8190-4E5848D98586}" type="presParOf" srcId="{2427D466-E131-48E4-B5BE-5E18ACB958FD}" destId="{B28CC1AF-922A-4659-86C6-675C883D1CD8}" srcOrd="0" destOrd="0" presId="urn:microsoft.com/office/officeart/2005/8/layout/hList3"/>
    <dgm:cxn modelId="{A524F814-3647-47D4-AACE-C7C13D6D1CDC}" type="presParOf" srcId="{2427D466-E131-48E4-B5BE-5E18ACB958FD}" destId="{E2977719-971E-4520-AB0E-549C82FE12E8}" srcOrd="1" destOrd="0" presId="urn:microsoft.com/office/officeart/2005/8/layout/hList3"/>
    <dgm:cxn modelId="{4AEE507F-9637-4C8C-A7F4-511F8B164886}" type="presParOf" srcId="{E2977719-971E-4520-AB0E-549C82FE12E8}" destId="{73AA6D93-D8B7-4E4D-B78E-14AD3328AE8E}" srcOrd="0" destOrd="0" presId="urn:microsoft.com/office/officeart/2005/8/layout/hList3"/>
    <dgm:cxn modelId="{505425F5-B039-431B-A02D-2BCD3E2185E9}" type="presParOf" srcId="{E2977719-971E-4520-AB0E-549C82FE12E8}" destId="{C6118E9B-E09F-4AB3-9758-2B71F1001477}" srcOrd="1" destOrd="0" presId="urn:microsoft.com/office/officeart/2005/8/layout/hList3"/>
    <dgm:cxn modelId="{AB3AE0B1-3260-4BE1-B7F5-3507BF9F315D}" type="presParOf" srcId="{E2977719-971E-4520-AB0E-549C82FE12E8}" destId="{A408ACF8-8C14-4BD1-B87D-AFF944CA9972}" srcOrd="2" destOrd="0" presId="urn:microsoft.com/office/officeart/2005/8/layout/hList3"/>
    <dgm:cxn modelId="{B79A1D01-AAB1-4A62-8DA5-4720138AF426}" type="presParOf" srcId="{2427D466-E131-48E4-B5BE-5E18ACB958FD}" destId="{3DE83343-828F-46CF-AF10-707A087B46A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CC1AF-922A-4659-86C6-675C883D1CD8}">
      <dsp:nvSpPr>
        <dsp:cNvPr id="0" name=""/>
        <dsp:cNvSpPr/>
      </dsp:nvSpPr>
      <dsp:spPr>
        <a:xfrm>
          <a:off x="0" y="0"/>
          <a:ext cx="8291264" cy="154363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Этапы проекта</a:t>
          </a:r>
          <a:endParaRPr lang="ru-RU" sz="2800" b="1" i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8291264" cy="1543630"/>
      </dsp:txXfrm>
    </dsp:sp>
    <dsp:sp modelId="{73AA6D93-D8B7-4E4D-B78E-14AD3328AE8E}">
      <dsp:nvSpPr>
        <dsp:cNvPr id="0" name=""/>
        <dsp:cNvSpPr/>
      </dsp:nvSpPr>
      <dsp:spPr>
        <a:xfrm>
          <a:off x="4048" y="1543630"/>
          <a:ext cx="2761055" cy="3241624"/>
        </a:xfrm>
        <a:prstGeom prst="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 - накопительный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8" y="1543630"/>
        <a:ext cx="2761055" cy="3241624"/>
      </dsp:txXfrm>
    </dsp:sp>
    <dsp:sp modelId="{C6118E9B-E09F-4AB3-9758-2B71F1001477}">
      <dsp:nvSpPr>
        <dsp:cNvPr id="0" name=""/>
        <dsp:cNvSpPr/>
      </dsp:nvSpPr>
      <dsp:spPr>
        <a:xfrm>
          <a:off x="2765104" y="1543630"/>
          <a:ext cx="2761055" cy="3241624"/>
        </a:xfrm>
        <a:prstGeom prst="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 - практический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5104" y="1543630"/>
        <a:ext cx="2761055" cy="3241624"/>
      </dsp:txXfrm>
    </dsp:sp>
    <dsp:sp modelId="{A408ACF8-8C14-4BD1-B87D-AFF944CA9972}">
      <dsp:nvSpPr>
        <dsp:cNvPr id="0" name=""/>
        <dsp:cNvSpPr/>
      </dsp:nvSpPr>
      <dsp:spPr>
        <a:xfrm>
          <a:off x="5526159" y="1543630"/>
          <a:ext cx="2761055" cy="3241624"/>
        </a:xfrm>
        <a:prstGeom prst="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Презентационно</a:t>
          </a: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завершающий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6159" y="1543630"/>
        <a:ext cx="2761055" cy="3241624"/>
      </dsp:txXfrm>
    </dsp:sp>
    <dsp:sp modelId="{3DE83343-828F-46CF-AF10-707A087B46AE}">
      <dsp:nvSpPr>
        <dsp:cNvPr id="0" name=""/>
        <dsp:cNvSpPr/>
      </dsp:nvSpPr>
      <dsp:spPr>
        <a:xfrm>
          <a:off x="0" y="4785254"/>
          <a:ext cx="8291264" cy="36018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D0E3-F757-430C-843F-BAD172C50C21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681D8-DD08-4F39-AAA4-EDD595CBE7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613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19696E9-4D03-4E55-8DA9-52E16F3F54D8}" type="slidenum">
              <a:rPr lang="ru-RU" altLang="ru-RU">
                <a:solidFill>
                  <a:prstClr val="black"/>
                </a:solidFill>
              </a:rPr>
              <a:pPr eaLnBrk="1" hangingPunct="1"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2C6DCA9-F829-4612-AD6F-77FC8D13221A}" type="slidenum">
              <a:rPr lang="ru-RU" altLang="ru-RU">
                <a:solidFill>
                  <a:prstClr val="black"/>
                </a:solidFill>
              </a:rPr>
              <a:pPr eaLnBrk="1" hangingPunct="1"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94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22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2218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8704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87351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478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3282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674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7361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842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6373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62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9662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683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29550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5055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26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6790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8176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4138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8955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5898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95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18BE1-5537-4CB2-BE31-14EEDBC973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2E7C-BB4F-483E-8F20-CCB25BE65A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514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8356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4730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8920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0756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9590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7076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42912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0437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3111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428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AE10C-0E04-4B25-8A3A-EA090D5E94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EFD1A-246F-4144-A667-FB06E9FA6A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1349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382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8278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4288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9389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21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2731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6930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3432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8401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327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2D539-0A47-4B90-AA88-6F7663249E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E9D38-FF2F-4EDE-B73A-51F9974899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1182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044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535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2666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5104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8944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6521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1982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2255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4655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701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05491-CB4F-4317-A799-D651B7749D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38EE0-C9FD-4F94-A26B-95B0E91367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43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938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68383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4188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3250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6510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3741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4042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5854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5620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12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4393D-7E08-4A35-BE42-8C26E75066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DF092-F426-4615-9313-C4562E52A7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6168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7425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6346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5099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4981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4947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1048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0813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0966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4842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79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37DF4-53D0-418D-8E91-847DBF7987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82B9A-DD4C-4271-9E6C-F90F34B46A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96989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222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79323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8729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628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09590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4221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1081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6894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767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81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853B-8257-44B9-A631-17FFA264D7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1496A-691C-47E4-B791-FD025CE725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9126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5203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1810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28686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16271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0316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0628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35194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159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9804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178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20B4-D057-436D-B6D5-7F17CA8D82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979B9-461E-42EA-98A6-1D146A70B6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604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0102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74958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53375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23740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8370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1914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3184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0282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420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84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286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F1659-0747-475D-98BE-39BDD00679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D8C51-06E8-4019-8259-972BAE2A8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8250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4393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91043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7098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6404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4646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0045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2642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8285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33917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413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2220C-E52F-4ED9-B7D6-1644CDDD48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9FE94-3B15-43CF-B5FF-7A3CF0D18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2264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62711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7778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9538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77238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2642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95612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419750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9890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6710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40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0F272-63CF-4D81-AC51-4ECD3DDC45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9E9C4-59CF-42BF-B37A-3F4C42CF0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5771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8891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72212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44726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5190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7000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07703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18701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07393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2087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235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73861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5132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43688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2374EC-A0C1-4613-955D-DAC0F80B9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BAF9AEBB-AB11-48EC-8FBD-C2C7765DD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BBDCE2-9C5C-47A0-B249-5B2976FB46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713993CE-F529-46BA-B73C-1C67DC80CE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D60C95-873C-4CE3-A6B5-EA80B27BAE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95CC3-0C45-4E05-BC7A-148D9EDA85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45A82-9318-43A5-8CBB-691FDC96B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5302B-7A5E-4D6E-BE7A-E4CF82AA97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DDFAB-B6C7-4F0C-BCCF-E786D9A5E6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9A58A218-E138-481E-8A8C-CEA0E5325C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7EAD3E-9297-45A0-85D4-03DB08DC48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3849F-AC8B-4D01-8FDA-F0A3A044AA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A1D1BB-0F0A-4C1F-B0F8-D1097FC54AF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6295-EFF2-404E-9808-9B1389B7F9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63B03D-44EE-4846-8681-39AA6EEA5E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A7330-401A-44FD-A614-C4820A1680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00698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D40F27-5F0B-40BB-8E6D-ADE65AFA39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AC96B-BE5A-4D2E-BAB5-A0931B192C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04CF79-141B-41F5-BEF2-6155EDCC5F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A0F3F-7F70-45C7-9D5B-4F4D0B61C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22A4F2-6328-4AE7-B874-ABA476ED31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61423-2F1C-42F2-AEA5-934D569C4C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2374EC-A0C1-4613-955D-DAC0F80B9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BAF9AEBB-AB11-48EC-8FBD-C2C7765DD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BBDCE2-9C5C-47A0-B249-5B2976FB46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713993CE-F529-46BA-B73C-1C67DC80CE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D60C95-873C-4CE3-A6B5-EA80B27BAE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95CC3-0C45-4E05-BC7A-148D9EDA85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45A82-9318-43A5-8CBB-691FDC96B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5302B-7A5E-4D6E-BE7A-E4CF82AA97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DDFAB-B6C7-4F0C-BCCF-E786D9A5E6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9A58A218-E138-481E-8A8C-CEA0E5325C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7EAD3E-9297-45A0-85D4-03DB08DC48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3849F-AC8B-4D01-8FDA-F0A3A044AA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A1D1BB-0F0A-4C1F-B0F8-D1097FC54AF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6295-EFF2-404E-9808-9B1389B7F9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74071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63B03D-44EE-4846-8681-39AA6EEA5E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A7330-401A-44FD-A614-C4820A1680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D40F27-5F0B-40BB-8E6D-ADE65AFA39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AC96B-BE5A-4D2E-BAB5-A0931B192C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04CF79-141B-41F5-BEF2-6155EDCC5F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A0F3F-7F70-45C7-9D5B-4F4D0B61C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22A4F2-6328-4AE7-B874-ABA476ED31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61423-2F1C-42F2-AEA5-934D569C4C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373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36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25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61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618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809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981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977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079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208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958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52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410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686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04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50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611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544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0525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7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868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293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573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14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044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00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268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992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168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137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981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9944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743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859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1532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259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37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2458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15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689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856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156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480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112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85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199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473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60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612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80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127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2814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6708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2615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6114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0893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6142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383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65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4894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6677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6935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5472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969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8323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2230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6504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7190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7959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74EC-A0C1-4613-955D-DAC0F80B9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AEBB-AB11-48EC-8FBD-C2C7765DD7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9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0768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CE2-9C5C-47A0-B249-5B2976FB46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93CE-F529-46BA-B73C-1C67DC80CE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238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0C95-873C-4CE3-A6B5-EA80B27BAE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5CC3-0C45-4E05-BC7A-148D9EDA8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552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5A82-9318-43A5-8CBB-691FDC96B5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302B-7A5E-4D6E-BE7A-E4CF82AA97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90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DFAB-B6C7-4F0C-BCCF-E786D9A5E6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A218-E138-481E-8A8C-CEA0E5325C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6962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AD3E-9297-45A0-85D4-03DB08DC48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49F-AC8B-4D01-8FDA-F0A3A044A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188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1BB-0F0A-4C1F-B0F8-D1097FC54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6295-EFF2-404E-9808-9B1389B7F9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7949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B03D-44EE-4846-8681-39AA6EEA5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7330-401A-44FD-A614-C4820A168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774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F27-5F0B-40BB-8E6D-ADE65AFA3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C96B-BE5A-4D2E-BAB5-A0931B192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8903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F79-141B-41F5-BEF2-6155EDCC5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0F3F-7F70-45C7-9D5B-4F4D0B61C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8865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A4F2-6328-4AE7-B874-ABA476ED3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1423-2F1C-42F2-AEA5-934D569C4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69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18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91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55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27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37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88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14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10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44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77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53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821026-D046-41F4-B3AE-50F0DAD8E4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30AC9F-79F7-4E3D-B285-C8C4D5A3B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55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52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01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BD16CF8-7F2C-4A9F-AE62-D5B7EE841E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BD16CF8-7F2C-4A9F-AE62-D5B7EE841E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30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74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03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31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87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53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120B99-62C1-4187-AF6E-0F0EC4DA95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22.09.2017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16CF8-7F2C-4A9F-AE62-D5B7EE841E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91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\&#1056;&#1072;&#1073;&#1086;&#1095;&#1080;&#1081;%20&#1089;&#1090;&#1086;&#1083;\&#1053;&#1086;&#1074;&#1080;&#1082;&#1086;&#1074;&#1072;%20&#1045;.&#1042;\Oficery_-_O_geroyah_bylyh_vremen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1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14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042988" y="620713"/>
            <a:ext cx="5905500" cy="1008062"/>
          </a:xfrm>
        </p:spPr>
        <p:txBody>
          <a:bodyPr/>
          <a:lstStyle/>
          <a:p>
            <a:pPr lvl="0" eaLnBrk="1" hangingPunct="1"/>
            <a:r>
              <a:rPr lang="ru-RU" altLang="ru-RU" sz="16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муниципальное автономное дошкольное образовательное учреждение «Детский сад комбинированного вида №35»</a:t>
            </a:r>
            <a:br>
              <a:rPr lang="ru-RU" altLang="ru-RU" sz="16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6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город Энгельс</a:t>
            </a:r>
            <a:br>
              <a:rPr lang="ru-RU" altLang="ru-RU" sz="16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ru-RU" sz="1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0113" y="1916113"/>
            <a:ext cx="5975350" cy="3816350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eaLnBrk="1" hangingPunct="1"/>
            <a:r>
              <a:rPr lang="ru-RU" alt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«Есть такая профессия – Родину защищать!»</a:t>
            </a:r>
          </a:p>
          <a:p>
            <a:pPr eaLnBrk="1" hangingPunct="1"/>
            <a:endParaRPr lang="ru-RU" alt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r>
              <a:rPr lang="ru-RU" alt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Автор: воспитатель </a:t>
            </a:r>
          </a:p>
          <a:p>
            <a:pPr algn="r" eaLnBrk="1" hangingPunct="1"/>
            <a:r>
              <a:rPr lang="ru-RU" alt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Панова Ольга Петровна</a:t>
            </a:r>
          </a:p>
        </p:txBody>
      </p:sp>
      <p:pic>
        <p:nvPicPr>
          <p:cNvPr id="3077" name="Oficery_-_O_geroyah_bylyh_vrem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81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91100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42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038" y="550863"/>
            <a:ext cx="4105275" cy="2735262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3835400"/>
            <a:ext cx="4010025" cy="2703513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681"/>
          <a:stretch>
            <a:fillRect/>
          </a:stretch>
        </p:blipFill>
        <p:spPr bwMode="auto">
          <a:xfrm>
            <a:off x="5076825" y="3786188"/>
            <a:ext cx="3844925" cy="2678112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Прямоугольник 1"/>
          <p:cNvSpPr>
            <a:spLocks noChangeArrowheads="1"/>
          </p:cNvSpPr>
          <p:nvPr/>
        </p:nvSpPr>
        <p:spPr bwMode="auto">
          <a:xfrm>
            <a:off x="3635375" y="554038"/>
            <a:ext cx="50768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4" eaLnBrk="1" fontAlgn="base" hangingPunct="1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F9B5C"/>
              </a:buClr>
              <a:buSzPct val="100000"/>
            </a:pPr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Моряк</a:t>
            </a:r>
            <a:r>
              <a:rPr lang="ru-RU" altLang="ru-RU" sz="1700" smtClean="0">
                <a:solidFill>
                  <a:srgbClr val="7F7F7F"/>
                </a:solidFill>
                <a:latin typeface="Verdana" pitchFamily="34" charset="0"/>
              </a:rPr>
              <a:t/>
            </a:r>
            <a:br>
              <a:rPr lang="ru-RU" altLang="ru-RU" sz="1700" smtClean="0">
                <a:solidFill>
                  <a:srgbClr val="7F7F7F"/>
                </a:solidFill>
                <a:latin typeface="Verdana" pitchFamily="34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мачте наш трехцветный флаг,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палубе стоит моряк.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знает, что моря страны,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Границы океанов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днем, и ночью быть должны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 бдительной охраной!</a:t>
            </a:r>
            <a:r>
              <a:rPr lang="ru-RU" altLang="ru-RU" sz="2000" smtClean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smtClean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000" smtClean="0">
              <a:solidFill>
                <a:srgbClr val="7F7F7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51563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938" y="282575"/>
            <a:ext cx="4230687" cy="3146425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5138" y="3644900"/>
            <a:ext cx="3027362" cy="3025775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938" y="3644900"/>
            <a:ext cx="4230687" cy="3025775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43563" y="247650"/>
            <a:ext cx="3571875" cy="29845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Подводник</a:t>
            </a:r>
            <a:r>
              <a:rPr lang="ru-RU" sz="2600" kern="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kern="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дивная картина -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 из глубин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Стальная субмарина,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будто бы дельфин!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Подводники в ней служат -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и там, и тут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водной гладью кружат,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Границу берегут.</a:t>
            </a:r>
            <a:endParaRPr lang="ru-RU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8176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725" y="620713"/>
            <a:ext cx="4097338" cy="273685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725" y="3760788"/>
            <a:ext cx="4097338" cy="273685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759200"/>
            <a:ext cx="2520950" cy="2738438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5450" y="404813"/>
            <a:ext cx="3352800" cy="29845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Сапер</a:t>
            </a:r>
            <a:r>
              <a:rPr lang="ru-RU" sz="2600" kern="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kern="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Давно закончилась война,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след оставила она -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Бывает, среди грядок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Закопаны снаряды.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техникой придет сапер,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обезвредить поле.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будет взрывов с этих пор,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Беды, и слез, и боли!</a:t>
            </a:r>
            <a:endParaRPr lang="ru-RU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2245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660775"/>
            <a:ext cx="4198938" cy="276860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463" y="3929063"/>
            <a:ext cx="37211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1"/>
          <p:cNvSpPr>
            <a:spLocks noChangeArrowheads="1"/>
          </p:cNvSpPr>
          <p:nvPr/>
        </p:nvSpPr>
        <p:spPr bwMode="auto">
          <a:xfrm>
            <a:off x="5283200" y="692150"/>
            <a:ext cx="393223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ts val="250"/>
              </a:spcBef>
              <a:spcAft>
                <a:spcPct val="0"/>
              </a:spcAft>
              <a:buClr>
                <a:srgbClr val="E4AFC1"/>
              </a:buClr>
              <a:buSzPct val="80000"/>
            </a:pPr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Летчик</a:t>
            </a:r>
            <a:r>
              <a:rPr lang="ru-RU" altLang="ru-RU" sz="2600" smtClean="0">
                <a:solidFill>
                  <a:srgbClr val="7F7F7F"/>
                </a:solidFill>
                <a:latin typeface="Verdana" pitchFamily="34" charset="0"/>
              </a:rPr>
              <a:t/>
            </a:r>
            <a:br>
              <a:rPr lang="ru-RU" altLang="ru-RU" sz="2600" smtClean="0">
                <a:solidFill>
                  <a:srgbClr val="7F7F7F"/>
                </a:solidFill>
                <a:latin typeface="Verdana" pitchFamily="34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металлическую птицу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Поднимет в облака.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Теперь воздушная граница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Надежна и крепка!</a:t>
            </a:r>
            <a:r>
              <a:rPr lang="ru-RU" altLang="ru-RU" sz="2000" smtClean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smtClean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000" smtClean="0">
              <a:solidFill>
                <a:srgbClr val="7F7F7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AutoShape 2" descr="https://apf.mail.ru/cgi-bin/readmsg/image-0-02-04-ee61172b801d54648c243ba085f91b1a3b94db93aff0642b8ae3250f7fcb93ee-V.jpg?id=15054900630000000686%3B0%3B3&amp;x-email=psiholog_olgapetrovna%40mail.ru&amp;exif=1&amp;bs=4217&amp;bl=133079&amp;ct=image%2Fjpeg&amp;cn=image%252d0%252d02%252d04%252dee61172b801d54648c243ba085f91b1a3b94db93aff0642b8ae3250f7fcb93ee%252dV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apf.mail.ru/cgi-bin/readmsg/image-0-02-04-ee61172b801d54648c243ba085f91b1a3b94db93aff0642b8ae3250f7fcb93ee-V.jpg?id=15054900630000000686%3B0%3B3&amp;x-email=psiholog_olgapetrovna%40mail.ru&amp;exif=1&amp;bs=4217&amp;bl=133079&amp;ct=image%2Fjpeg&amp;cn=image%252d0%252d02%252d04%252dee61172b801d54648c243ba085f91b1a3b94db93aff0642b8ae3250f7fcb93ee%252dV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C:\Users\AMD\Downloads\image-0-02-04-ee61172b801d54648c243ba085f91b1a3b94db93aff0642b8ae3250f7fcb93ee-V (1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928668"/>
            <a:ext cx="3143272" cy="250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278074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5403850" y="768350"/>
            <a:ext cx="302577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ts val="250"/>
              </a:spcBef>
              <a:spcAft>
                <a:spcPct val="0"/>
              </a:spcAft>
              <a:buClr>
                <a:srgbClr val="E4AFC1"/>
              </a:buClr>
              <a:buSzPct val="80000"/>
            </a:pPr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Десантник</a:t>
            </a:r>
            <a:r>
              <a:rPr lang="ru-RU" altLang="ru-RU" sz="2800" smtClean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smtClean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Десантники в минуты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Спускаются с небес.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Распутав парашюты,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Прочешут темный лес,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Овраги, горы и луга.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Найдут опасного врага.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363" y="260350"/>
            <a:ext cx="3505200" cy="320040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9"/>
          <a:stretch>
            <a:fillRect/>
          </a:stretch>
        </p:blipFill>
        <p:spPr bwMode="auto">
          <a:xfrm>
            <a:off x="1000125" y="3716338"/>
            <a:ext cx="3286125" cy="2713037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2"/>
          <a:stretch>
            <a:fillRect/>
          </a:stretch>
        </p:blipFill>
        <p:spPr bwMode="auto">
          <a:xfrm>
            <a:off x="4537075" y="3716338"/>
            <a:ext cx="4392613" cy="2713037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85728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5"/>
          <a:stretch>
            <a:fillRect/>
          </a:stretch>
        </p:blipFill>
        <p:spPr bwMode="auto">
          <a:xfrm>
            <a:off x="5072063" y="3500438"/>
            <a:ext cx="3857625" cy="298450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84"/>
          <a:stretch>
            <a:fillRect/>
          </a:stretch>
        </p:blipFill>
        <p:spPr bwMode="auto">
          <a:xfrm>
            <a:off x="1193800" y="3571875"/>
            <a:ext cx="3663950" cy="2928938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22275"/>
            <a:ext cx="2598737" cy="3006725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1938" y="273050"/>
            <a:ext cx="5046662" cy="302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50"/>
              </a:spcBef>
              <a:buClr>
                <a:srgbClr val="E4AFC1"/>
              </a:buClr>
              <a:buSzPct val="80000"/>
              <a:defRPr/>
            </a:pPr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Пограничник</a:t>
            </a:r>
          </a:p>
          <a:p>
            <a:pPr marL="265176" indent="-265176">
              <a:spcBef>
                <a:spcPts val="250"/>
              </a:spcBef>
              <a:buClr>
                <a:srgbClr val="E4AFC1"/>
              </a:buClr>
              <a:buSzPct val="80000"/>
              <a:defRPr/>
            </a:pPr>
            <a:r>
              <a:rPr lang="ru-RU" sz="1400" b="1" dirty="0">
                <a:solidFill>
                  <a:srgbClr val="002060"/>
                </a:solidFill>
                <a:latin typeface="Verdana"/>
                <a:cs typeface="Arial" charset="0"/>
              </a:rPr>
              <a:t>  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Застава, застава, страны бастион.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Врага остановит надёжный заслон.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ночью и днём, на морозе и в град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службу несёт пограничный отряд.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Шагают солдаты, всё видят вокруг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 ними овчарка, их преданный друг.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если лазутчик в наш край проползёт,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Овчарка его непременной найдёт.</a:t>
            </a:r>
          </a:p>
        </p:txBody>
      </p:sp>
    </p:spTree>
    <p:extLst>
      <p:ext uri="{BB962C8B-B14F-4D97-AF65-F5344CB8AC3E}">
        <p14:creationId xmlns:p14="http://schemas.microsoft.com/office/powerpoint/2010/main" xmlns="" val="129541460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2586_e3c00886ba4c4e98a68d7e72823ac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7288" y="357188"/>
            <a:ext cx="3700462" cy="26384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9699" name="Picture 3" descr="22586_96156fed169883b19e5842de6cefb54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8400" y="3286125"/>
            <a:ext cx="2760663" cy="32861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5365750" y="476250"/>
            <a:ext cx="3382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Был вначале он курсантом,</a:t>
            </a:r>
            <a:b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полк приехал лейтенантом,</a:t>
            </a:r>
            <a:b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 обучен воевать,</a:t>
            </a:r>
            <a:b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 его, скажи, назвать.</a:t>
            </a:r>
            <a:b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(Офицер)</a:t>
            </a:r>
          </a:p>
        </p:txBody>
      </p:sp>
      <p:sp>
        <p:nvSpPr>
          <p:cNvPr id="21509" name="Прямоугольник 2"/>
          <p:cNvSpPr>
            <a:spLocks noChangeArrowheads="1"/>
          </p:cNvSpPr>
          <p:nvPr/>
        </p:nvSpPr>
        <p:spPr bwMode="auto">
          <a:xfrm>
            <a:off x="5437188" y="3933825"/>
            <a:ext cx="33115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Любой профессии военной</a:t>
            </a:r>
            <a:b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Учиться надо непременно,</a:t>
            </a:r>
            <a:b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Чтоб быть опорой для страны,</a:t>
            </a:r>
            <a:b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Чтоб в мире не было …</a:t>
            </a:r>
            <a:r>
              <a:rPr lang="ru-RU" altLang="ru-RU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(Войны)</a:t>
            </a:r>
            <a:br>
              <a:rPr lang="ru-RU" altLang="ru-RU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5768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571500" y="671513"/>
            <a:ext cx="4286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Рассказывали детям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 проведении парадов на Красной площади Москвы нашей Российской армии:</a:t>
            </a:r>
            <a:b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прежние времена </a:t>
            </a:r>
            <a:b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в настоящее время.</a:t>
            </a:r>
            <a:endParaRPr lang="ru-RU" altLang="ru-RU" b="1" smtClean="0">
              <a:solidFill>
                <a:prstClr val="black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/>
          <a:srcRect l="16192" b="14626"/>
          <a:stretch>
            <a:fillRect/>
          </a:stretch>
        </p:blipFill>
        <p:spPr bwMode="auto">
          <a:xfrm>
            <a:off x="4714876" y="357166"/>
            <a:ext cx="4067174" cy="2501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24" b="5869"/>
          <a:stretch>
            <a:fillRect/>
          </a:stretch>
        </p:blipFill>
        <p:spPr bwMode="auto">
          <a:xfrm>
            <a:off x="844550" y="3806825"/>
            <a:ext cx="37274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25"/>
          <a:stretch>
            <a:fillRect/>
          </a:stretch>
        </p:blipFill>
        <p:spPr bwMode="auto">
          <a:xfrm>
            <a:off x="4862513" y="3678238"/>
            <a:ext cx="406717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41663"/>
            <a:ext cx="6423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786583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10600" cy="4286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rgbClr val="002060"/>
                </a:solidFill>
              </a:rPr>
              <a:t>Знакомство с военной техникой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5286388"/>
            <a:ext cx="4290556" cy="7143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5214950"/>
            <a:ext cx="4292241" cy="857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4546" name="Picture 2" descr="C:\Users\AMD\Downloads\WP_20170915_0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t="5580" r="4994"/>
          <a:stretch>
            <a:fillRect/>
          </a:stretch>
        </p:blipFill>
        <p:spPr bwMode="auto">
          <a:xfrm>
            <a:off x="280988" y="1857364"/>
            <a:ext cx="4076698" cy="3038684"/>
          </a:xfrm>
          <a:prstGeom prst="rect">
            <a:avLst/>
          </a:prstGeom>
          <a:noFill/>
        </p:spPr>
      </p:pic>
      <p:pic>
        <p:nvPicPr>
          <p:cNvPr id="364547" name="Picture 3" descr="C:\Users\AMD\Downloads\WP_20170915_0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t="23328" r="25166"/>
          <a:stretch>
            <a:fillRect/>
          </a:stretch>
        </p:blipFill>
        <p:spPr bwMode="auto">
          <a:xfrm>
            <a:off x="4643438" y="1785926"/>
            <a:ext cx="3643338" cy="2966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214563" y="30163"/>
            <a:ext cx="4929187" cy="6842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Будущие защитники Родины</a:t>
            </a:r>
          </a:p>
        </p:txBody>
      </p:sp>
      <p:pic>
        <p:nvPicPr>
          <p:cNvPr id="17417" name="Picture 9" descr="C:\Users\1\Desktop\все фото\Флешка\DCIM\103NIKON\DSCN0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20" y="1214422"/>
            <a:ext cx="3161332" cy="21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642910" y="714356"/>
            <a:ext cx="357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FF"/>
                </a:solidFill>
              </a:rPr>
              <a:t>Моряки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4572000" y="785794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FF"/>
                </a:solidFill>
              </a:rPr>
              <a:t>Десантники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48" b="8304"/>
          <a:stretch/>
        </p:blipFill>
        <p:spPr bwMode="auto">
          <a:xfrm rot="5400000">
            <a:off x="1109215" y="605241"/>
            <a:ext cx="2415389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56" t="27778" b="18588"/>
          <a:stretch>
            <a:fillRect/>
          </a:stretch>
        </p:blipFill>
        <p:spPr bwMode="auto">
          <a:xfrm rot="5400000">
            <a:off x="926762" y="4145280"/>
            <a:ext cx="2558676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41" t="10281" r="5548" b="15160"/>
          <a:stretch/>
        </p:blipFill>
        <p:spPr bwMode="auto">
          <a:xfrm>
            <a:off x="5000628" y="4286256"/>
            <a:ext cx="2988000" cy="205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00760" y="3786190"/>
            <a:ext cx="1088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FF"/>
                </a:solidFill>
              </a:rPr>
              <a:t>Танкисты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71604" y="3643314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FF"/>
                </a:solidFill>
              </a:rPr>
              <a:t>Радистки</a:t>
            </a:r>
          </a:p>
        </p:txBody>
      </p:sp>
    </p:spTree>
    <p:extLst>
      <p:ext uri="{BB962C8B-B14F-4D97-AF65-F5344CB8AC3E}">
        <p14:creationId xmlns:p14="http://schemas.microsoft.com/office/powerpoint/2010/main" xmlns="" val="61122097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85750" y="785813"/>
            <a:ext cx="8624888" cy="5616575"/>
          </a:xfrm>
        </p:spPr>
        <p:txBody>
          <a:bodyPr/>
          <a:lstStyle/>
          <a:p>
            <a:pPr indent="0" algn="r">
              <a:lnSpc>
                <a:spcPct val="150000"/>
              </a:lnSpc>
              <a:buFont typeface="Arial" charset="0"/>
              <a:buNone/>
            </a:pP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Дерзайте отчизну мужеством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r">
              <a:lnSpc>
                <a:spcPct val="150000"/>
              </a:lnSpc>
              <a:buFont typeface="Arial" charset="0"/>
              <a:buNone/>
            </a:pP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прославить!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Font typeface="Arial" charset="0"/>
              <a:buNone/>
            </a:pP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М. </a:t>
            </a:r>
            <a:r>
              <a:rPr lang="ru-RU" altLang="ru-RU" sz="1400" i="1" dirty="0" err="1" smtClean="0">
                <a:latin typeface="Times New Roman" pitchFamily="18" charset="0"/>
                <a:cs typeface="Times New Roman" pitchFamily="18" charset="0"/>
              </a:rPr>
              <a:t>В.Ломоносов</a:t>
            </a: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Защищать Родину - это священный долг. Века проходят, а в памяти людей остаются те, кто когда-то геройски отстаивал свободу своей страны. Независимо от должности, звания этих людей ими гордятся и уважают, потомки помнят их дела и подвиги. С одинаковым уважением относятся к Ивану Сусанину и к Михаилу Кутузову.</a:t>
            </a:r>
            <a:br>
              <a:rPr lang="ru-RU" sz="1600" dirty="0" smtClean="0"/>
            </a:br>
            <a:r>
              <a:rPr lang="ru-RU" sz="1600" dirty="0" smtClean="0"/>
              <a:t>На земле много всяких профессии. Почетно быть и врачом, и учителем, и шофером, и поваром. Но всегда с особым уважением и вниманием люди относились к солдатам и офицерам. </a:t>
            </a: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lnSpc>
                <a:spcPct val="150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600" dirty="0" smtClean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625" y="908050"/>
            <a:ext cx="3455988" cy="1800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101" name="Picture 5" descr="C:\Users\Администратор\AppData\Local\Microsoft\Windows\Temporary Internet Files\Content.IE5\YFJNFQOZ\MC90033787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598988"/>
            <a:ext cx="3132138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:\Users\Администратор\AppData\Local\Microsoft\Windows\Temporary Internet Files\Content.IE5\YFJNFQOZ\MC90012921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863" y="0"/>
            <a:ext cx="25368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485188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10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Встречи с защитниками Отечества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5852" y="666750"/>
            <a:ext cx="6429420" cy="639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 ветеранами Великой Отечественной войны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143512"/>
            <a:ext cx="4292241" cy="857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38946" name="Picture 2" descr="C:\Users\AMD\Downloads\IMG_20170221_09545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33" y="1316038"/>
            <a:ext cx="2956322" cy="3941762"/>
          </a:xfrm>
          <a:prstGeom prst="rect">
            <a:avLst/>
          </a:prstGeom>
          <a:noFill/>
        </p:spPr>
      </p:pic>
      <p:pic>
        <p:nvPicPr>
          <p:cNvPr id="338947" name="Picture 3" descr="C:\Users\AMD\Downloads\IMG_20170302_1204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8384"/>
            <a:ext cx="4289425" cy="3217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10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 страже Родины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Военный летчик, участник военных действий в Афганистане</a:t>
            </a:r>
            <a:endParaRPr lang="ru-RU" dirty="0"/>
          </a:p>
        </p:txBody>
      </p:sp>
      <p:pic>
        <p:nvPicPr>
          <p:cNvPr id="3399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94" y="1686719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http://madou67.my1.ru/2016/fotoalbom/erohin/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43480" r="28661"/>
          <a:stretch>
            <a:fillRect/>
          </a:stretch>
        </p:blipFill>
        <p:spPr bwMode="auto">
          <a:xfrm>
            <a:off x="5429256" y="1316037"/>
            <a:ext cx="2143140" cy="442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Посещение музея </a:t>
            </a:r>
            <a:r>
              <a:rPr lang="ru-RU" sz="2400" b="1" i="1" dirty="0" smtClean="0">
                <a:solidFill>
                  <a:srgbClr val="0070C0"/>
                </a:solidFill>
              </a:rPr>
              <a:t>22-й Гвардейской тяжелой бомбардировочной Донбасской краснознаменной авиационной дивизии</a:t>
            </a:r>
            <a:r>
              <a:rPr lang="ru-RU" altLang="ru-RU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3" name="Текст 3"/>
          <p:cNvSpPr>
            <a:spLocks noGrp="1"/>
          </p:cNvSpPr>
          <p:nvPr>
            <p:ph type="body" idx="1"/>
          </p:nvPr>
        </p:nvSpPr>
        <p:spPr>
          <a:xfrm>
            <a:off x="357188" y="714375"/>
            <a:ext cx="4929187" cy="504825"/>
          </a:xfrm>
        </p:spPr>
        <p:txBody>
          <a:bodyPr/>
          <a:lstStyle/>
          <a:p>
            <a:pPr algn="ctr"/>
            <a:r>
              <a:rPr lang="ru-RU" alt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584" name="Текст 3"/>
          <p:cNvSpPr>
            <a:spLocks noGrp="1"/>
          </p:cNvSpPr>
          <p:nvPr>
            <p:ph type="body" sz="half" idx="3"/>
          </p:nvPr>
        </p:nvSpPr>
        <p:spPr>
          <a:xfrm>
            <a:off x="5072063" y="642938"/>
            <a:ext cx="3929062" cy="571500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altLang="ru-RU" sz="16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6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0994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143116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5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143116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52842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10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в конкурсах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en-US" dirty="0" smtClean="0"/>
              <a:t>I </a:t>
            </a:r>
            <a:r>
              <a:rPr lang="ru-RU" dirty="0" smtClean="0"/>
              <a:t>Муниципальный конкурс детского творчества</a:t>
            </a:r>
          </a:p>
          <a:p>
            <a:pPr algn="ctr"/>
            <a:r>
              <a:rPr lang="ru-RU" dirty="0" smtClean="0"/>
              <a:t>«Мы – наследники Победы»</a:t>
            </a:r>
          </a:p>
          <a:p>
            <a:pPr algn="ctr"/>
            <a:r>
              <a:rPr lang="ru-RU" dirty="0" smtClean="0"/>
              <a:t> Номинация «Хореография»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Всероссийский конкурс  детского творчества</a:t>
            </a:r>
          </a:p>
          <a:p>
            <a:pPr algn="ctr"/>
            <a:r>
              <a:rPr lang="ru-RU" dirty="0" smtClean="0"/>
              <a:t>«Магия искусства» Номинация «Декламация»</a:t>
            </a:r>
            <a:endParaRPr lang="ru-RU" dirty="0"/>
          </a:p>
        </p:txBody>
      </p:sp>
      <p:pic>
        <p:nvPicPr>
          <p:cNvPr id="342020" name="Picture 4" descr="C:\Users\AMD\Downloads\IMG_20170302_1137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17833" t="39106" r="57464"/>
          <a:stretch>
            <a:fillRect/>
          </a:stretch>
        </p:blipFill>
        <p:spPr bwMode="auto">
          <a:xfrm>
            <a:off x="5286380" y="1785926"/>
            <a:ext cx="2786082" cy="4114816"/>
          </a:xfrm>
          <a:prstGeom prst="rect">
            <a:avLst/>
          </a:prstGeom>
          <a:noFill/>
        </p:spPr>
      </p:pic>
      <p:pic>
        <p:nvPicPr>
          <p:cNvPr id="342022" name="Picture 6" descr="C:\Users\AMD\Downloads\РМО 09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333" y="1316038"/>
            <a:ext cx="2956322" cy="3941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Художественное   творчество</a:t>
            </a:r>
          </a:p>
        </p:txBody>
      </p:sp>
      <p:sp>
        <p:nvSpPr>
          <p:cNvPr id="24583" name="Текст 3"/>
          <p:cNvSpPr>
            <a:spLocks noGrp="1"/>
          </p:cNvSpPr>
          <p:nvPr>
            <p:ph type="body" idx="1"/>
          </p:nvPr>
        </p:nvSpPr>
        <p:spPr>
          <a:xfrm>
            <a:off x="357188" y="714375"/>
            <a:ext cx="4929187" cy="504825"/>
          </a:xfrm>
        </p:spPr>
        <p:txBody>
          <a:bodyPr/>
          <a:lstStyle/>
          <a:p>
            <a:pPr algn="ctr"/>
            <a:r>
              <a:rPr lang="ru-RU" altLang="ru-RU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«Богатыри земли Русской»</a:t>
            </a:r>
          </a:p>
        </p:txBody>
      </p:sp>
      <p:sp>
        <p:nvSpPr>
          <p:cNvPr id="24584" name="Текст 3"/>
          <p:cNvSpPr>
            <a:spLocks noGrp="1"/>
          </p:cNvSpPr>
          <p:nvPr>
            <p:ph type="body" sz="half" idx="3"/>
          </p:nvPr>
        </p:nvSpPr>
        <p:spPr>
          <a:xfrm>
            <a:off x="5072063" y="642938"/>
            <a:ext cx="3929062" cy="571500"/>
          </a:xfrm>
        </p:spPr>
        <p:txBody>
          <a:bodyPr/>
          <a:lstStyle/>
          <a:p>
            <a:pPr algn="ctr"/>
            <a:r>
              <a:rPr lang="ru-RU" altLang="ru-RU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«Российский солдат»</a:t>
            </a:r>
          </a:p>
        </p:txBody>
      </p:sp>
      <p:pic>
        <p:nvPicPr>
          <p:cNvPr id="7" name="Picture 7" descr="E:\фото\IMG_4384.JPG"/>
          <p:cNvPicPr>
            <a:picLocks noChangeAspect="1" noChangeArrowheads="1"/>
          </p:cNvPicPr>
          <p:nvPr/>
        </p:nvPicPr>
        <p:blipFill>
          <a:blip r:embed="rId3"/>
          <a:srcRect l="5355" r="16099"/>
          <a:stretch>
            <a:fillRect/>
          </a:stretch>
        </p:blipFill>
        <p:spPr bwMode="auto">
          <a:xfrm>
            <a:off x="1071563" y="1285875"/>
            <a:ext cx="3143250" cy="2667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2" descr="E:\фото\IMG_4385.JPG"/>
          <p:cNvPicPr>
            <a:picLocks noChangeAspect="1" noChangeArrowheads="1"/>
          </p:cNvPicPr>
          <p:nvPr/>
        </p:nvPicPr>
        <p:blipFill>
          <a:blip r:embed="rId4"/>
          <a:srcRect l="10619" t="9280" b="9170"/>
          <a:stretch>
            <a:fillRect/>
          </a:stretch>
        </p:blipFill>
        <p:spPr bwMode="auto">
          <a:xfrm>
            <a:off x="4929188" y="1285875"/>
            <a:ext cx="3875087" cy="23574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8" descr="E:\фото\IMG_4388.JPG"/>
          <p:cNvPicPr>
            <a:picLocks noChangeAspect="1" noChangeArrowheads="1"/>
          </p:cNvPicPr>
          <p:nvPr/>
        </p:nvPicPr>
        <p:blipFill>
          <a:blip r:embed="rId5"/>
          <a:srcRect l="6691" t="4462" r="9662" b="6296"/>
          <a:stretch>
            <a:fillRect/>
          </a:stretch>
        </p:blipFill>
        <p:spPr bwMode="auto">
          <a:xfrm>
            <a:off x="3143250" y="3714750"/>
            <a:ext cx="1785938" cy="28575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" name="Picture 3" descr="E:\фото\IMG_4387.JPG"/>
          <p:cNvPicPr>
            <a:picLocks noChangeAspect="1" noChangeArrowheads="1"/>
          </p:cNvPicPr>
          <p:nvPr/>
        </p:nvPicPr>
        <p:blipFill rotWithShape="1">
          <a:blip r:embed="rId6"/>
          <a:srcRect l="25323" t="17326" r="18445" b="11964"/>
          <a:stretch/>
        </p:blipFill>
        <p:spPr bwMode="auto">
          <a:xfrm>
            <a:off x="6929438" y="3929063"/>
            <a:ext cx="1500187" cy="25717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5952842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Содержимое 6" descr="кор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00100" y="1071546"/>
            <a:ext cx="3283223" cy="2286016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5" descr="E:\23 февраля\samolet-iz-bumagi-podelka-na-23-fevralya-master-klas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0891" y="1000125"/>
            <a:ext cx="3013075" cy="2319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8" name="Текст 2"/>
          <p:cNvSpPr>
            <a:spLocks noGrp="1"/>
          </p:cNvSpPr>
          <p:nvPr>
            <p:ph type="body" idx="1"/>
          </p:nvPr>
        </p:nvSpPr>
        <p:spPr>
          <a:xfrm>
            <a:off x="714375" y="285750"/>
            <a:ext cx="8215313" cy="454025"/>
          </a:xfrm>
        </p:spPr>
        <p:txBody>
          <a:bodyPr/>
          <a:lstStyle/>
          <a:p>
            <a:pPr algn="ctr"/>
            <a:r>
              <a:rPr lang="ru-RU" altLang="ru-RU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Подарки для папы  ко Дню защитника Отечества</a:t>
            </a:r>
          </a:p>
        </p:txBody>
      </p:sp>
      <p:pic>
        <p:nvPicPr>
          <p:cNvPr id="33798" name="Picture 6" descr="E:\23 февраля\images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592129"/>
            <a:ext cx="2071702" cy="2765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9" name="Picture 7" descr="E:\23 февраля\images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3857643"/>
            <a:ext cx="2500315" cy="250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800" name="Picture 8" descr="E:\23 февраля\images (4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90909" y="4071942"/>
            <a:ext cx="2466975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187559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214563" y="30163"/>
            <a:ext cx="4929187" cy="684212"/>
          </a:xfrm>
        </p:spPr>
        <p:txBody>
          <a:bodyPr/>
          <a:lstStyle/>
          <a:p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17414" name="Picture 7" descr="E:\фото\IMG_43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4425" y="4000500"/>
            <a:ext cx="3933825" cy="25717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7416" name="Picture 8" descr="E:\фото\IMG_4372.JPG"/>
          <p:cNvPicPr>
            <a:picLocks noChangeAspect="1" noChangeArrowheads="1"/>
          </p:cNvPicPr>
          <p:nvPr/>
        </p:nvPicPr>
        <p:blipFill>
          <a:blip r:embed="rId4"/>
          <a:srcRect l="2877"/>
          <a:stretch>
            <a:fillRect/>
          </a:stretch>
        </p:blipFill>
        <p:spPr bwMode="auto">
          <a:xfrm>
            <a:off x="4994275" y="1214438"/>
            <a:ext cx="3863975" cy="250031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7417" name="Picture 9" descr="C:\Users\1\Desktop\все фото\Флешка\DCIM\103NIKON\DSCN08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038" y="4000500"/>
            <a:ext cx="3763962" cy="25717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7419" name="Picture 11" descr="C:\Users\1\Desktop\все фото\Флешка\DCIM\101NIKON\DSCN0537.JPG"/>
          <p:cNvPicPr>
            <a:picLocks noChangeAspect="1" noChangeArrowheads="1"/>
          </p:cNvPicPr>
          <p:nvPr/>
        </p:nvPicPr>
        <p:blipFill rotWithShape="1">
          <a:blip r:embed="rId6"/>
          <a:srcRect l="16585" r="8054" b="17684"/>
          <a:stretch/>
        </p:blipFill>
        <p:spPr bwMode="auto">
          <a:xfrm>
            <a:off x="839788" y="1143000"/>
            <a:ext cx="3732212" cy="26431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1214438" y="714375"/>
            <a:ext cx="357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FF"/>
                </a:solidFill>
              </a:rPr>
              <a:t>«Буды сильным как папа!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5000625" y="71437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FF"/>
                </a:solidFill>
              </a:rPr>
              <a:t>«Рассматриваем армейские фото»</a:t>
            </a:r>
          </a:p>
        </p:txBody>
      </p:sp>
    </p:spTree>
    <p:extLst>
      <p:ext uri="{BB962C8B-B14F-4D97-AF65-F5344CB8AC3E}">
        <p14:creationId xmlns:p14="http://schemas.microsoft.com/office/powerpoint/2010/main" xmlns="" val="22262278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" y="1285860"/>
            <a:ext cx="3675059" cy="2448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675" name="Прямоугольник 2"/>
          <p:cNvSpPr>
            <a:spLocks noChangeArrowheads="1"/>
          </p:cNvSpPr>
          <p:nvPr/>
        </p:nvSpPr>
        <p:spPr bwMode="auto">
          <a:xfrm>
            <a:off x="857250" y="214313"/>
            <a:ext cx="78581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«Наши папы и деды – защитники Отечества- оформление фото-стендов 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285861"/>
            <a:ext cx="3454075" cy="242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3970358"/>
            <a:ext cx="3717495" cy="267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459136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>
          <a:xfrm>
            <a:off x="1143000" y="214313"/>
            <a:ext cx="7215188" cy="1214437"/>
          </a:xfrm>
        </p:spPr>
        <p:txBody>
          <a:bodyPr/>
          <a:lstStyle/>
          <a:p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Мониторинг уровня знаний детей </a:t>
            </a:r>
            <a:b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 Российской армии </a:t>
            </a:r>
            <a:b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b="1" i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10"/>
          <p:cNvGraphicFramePr>
            <a:graphicFrameLocks/>
          </p:cNvGraphicFramePr>
          <p:nvPr/>
        </p:nvGraphicFramePr>
        <p:xfrm>
          <a:off x="1285875" y="1500188"/>
          <a:ext cx="7143750" cy="4686300"/>
        </p:xfrm>
        <a:graphic>
          <a:graphicData uri="http://schemas.openxmlformats.org/presentationml/2006/ole">
            <p:oleObj spid="_x0000_s1032" r:id="rId4" imgW="7145131" imgH="4688230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299418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9966"/>
            </a:gs>
            <a:gs pos="100000">
              <a:srgbClr val="FFFF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Результат: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05"/>
          <a:stretch>
            <a:fillRect/>
          </a:stretch>
        </p:blipFill>
        <p:spPr bwMode="auto">
          <a:xfrm>
            <a:off x="6372225" y="3644900"/>
            <a:ext cx="218916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/>
          </p:cNvSpPr>
          <p:nvPr/>
        </p:nvSpPr>
        <p:spPr bwMode="auto">
          <a:xfrm>
            <a:off x="457200" y="981075"/>
            <a:ext cx="8229600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Дети проявляют интерес к военным профессиям и военной технике;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Активный словарь детей  пополнился военной терминологией: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	- названия военных профессий: пехотинцы, летчики, моряки, десантники, танкисты, саперы и др.;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	- военной техники: подводная лодка, танк,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самолет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и </a:t>
            </a:r>
            <a:r>
              <a:rPr lang="ru-RU" altLang="ru-RU" sz="2000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др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;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Дети имеют представление о празднике День защитника Отечества;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Родители стали заинтересованы в расширении знаний о военных профессиях и военной технике;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Обогатилась развивающая среда по данной теме;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У детей появилось желание служить в Армии.</a:t>
            </a:r>
          </a:p>
        </p:txBody>
      </p:sp>
    </p:spTree>
    <p:extLst>
      <p:ext uri="{BB962C8B-B14F-4D97-AF65-F5344CB8AC3E}">
        <p14:creationId xmlns:p14="http://schemas.microsoft.com/office/powerpoint/2010/main" xmlns="" val="140006768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08625" y="908050"/>
            <a:ext cx="3455988" cy="1800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736600" y="1008063"/>
            <a:ext cx="6121400" cy="568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Быть военным человеком – это значит быть образцом мужества и отваги. Только военным людям присуще чувство ответственности за порученное дело, так как от их отношения к службе зависит судьба страны и народа. Окружение благородных и мужественных людей, готовых всегда поддержать тебя, такая среда, такая атмосфера существует только у военных.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поэтому только военный человек с гордостью может сказать: 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«Есть такая профессия - Родину защищать!»</a:t>
            </a:r>
          </a:p>
          <a:p>
            <a:pPr marL="342900" lvl="0" indent="-3429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Считаю </a:t>
            </a: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необходимым организовать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целенаправленную </a:t>
            </a: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работу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по: </a:t>
            </a: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формированию знаний детей о структуре Российской армии(название родов войск, армейскими профессиями, название военной техники, </a:t>
            </a:r>
          </a:p>
          <a:p>
            <a:pPr marL="342900" lvl="0" indent="-3429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*  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воспитанию </a:t>
            </a: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чувства любви к Родине, уважения к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армии</a:t>
            </a: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защитникам Отечества в дошкольном возрасте.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3875" y="404813"/>
            <a:ext cx="20558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6" descr="&amp;Kcy;&amp;lcy;&amp;icy;&amp;pcy;&amp;acy;&amp;rcy;&amp;tcy; &amp;ncy;&amp;acy;&amp;bcy;&amp;ocy;&amp;rcy; &amp;kcy; 23 &amp;fcy;&amp;iecy;&amp;vcy;&amp;rcy;&amp;acy;&amp;lcy;&amp;yacy; &amp;vcy;&amp;iecy;&amp;kcy;&amp;tcy;&amp;ocy;&amp;rcy; - &amp;Vcy;&amp;ocy;&amp;iecy;&amp;ncy;&amp;ncy;&amp;ycy;&amp;iecy; - &amp;Kcy;&amp;lcy;&amp;icy;&amp;pcy;&amp;acy;&amp;rcy;&amp;tcy;&amp;ycy; - &amp;Kcy;&amp;acy;&amp;tcy;&amp;acy;&amp;lcy;&amp;ocy;&amp;gcy; &amp;scy;&amp;tcy;&amp;acy;&amp;tcy;&amp;iecy;&amp;jcy; - &amp;Fcy;&amp;ocy;&amp;tcy;&amp;ocy;&amp;shcy;&amp;ocy;&amp;pcy; + &amp;ocy;&amp;tcy; &amp;Mcy;&amp;icy;&amp;lcy;&amp;lcy;&amp;iecy;&amp;dcy;&amp;icy; &amp;Mcy;&amp;acy;&amp;lcy;&amp;icy;&amp;ncy;&amp;ocy;&amp;vcy;&amp;scy;&amp;kcy;&amp;ocy;&amp;j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25420">
            <a:off x="7874000" y="2736850"/>
            <a:ext cx="9271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7" descr="&amp;Kcy;&amp;lcy;&amp;icy;&amp;pcy;&amp;acy;&amp;rcy;&amp;tcy; &amp;ncy;&amp;acy;&amp;bcy;&amp;ocy;&amp;rcy; &amp;kcy; 23 &amp;fcy;&amp;iecy;&amp;vcy;&amp;rcy;&amp;acy;&amp;lcy;&amp;yacy; &amp;vcy;&amp;iecy;&amp;kcy;&amp;tcy;&amp;ocy;&amp;rcy; - &amp;Vcy;&amp;ocy;&amp;iecy;&amp;ncy;&amp;ncy;&amp;ycy;&amp;iecy; - &amp;Kcy;&amp;lcy;&amp;icy;&amp;pcy;&amp;acy;&amp;rcy;&amp;tcy;&amp;ycy; - &amp;Kcy;&amp;acy;&amp;tcy;&amp;acy;&amp;lcy;&amp;ocy;&amp;gcy; &amp;scy;&amp;tcy;&amp;acy;&amp;tcy;&amp;iecy;&amp;jcy; - &amp;Fcy;&amp;ocy;&amp;tcy;&amp;ocy;&amp;shcy;&amp;ocy;&amp;pcy; + &amp;ocy;&amp;tcy; &amp;Mcy;&amp;icy;&amp;lcy;&amp;lcy;&amp;iecy;&amp;dcy;&amp;icy; &amp;Mcy;&amp;acy;&amp;lcy;&amp;icy;&amp;ncy;&amp;ocy;&amp;vcy;&amp;scy;&amp;kcy;&amp;ocy;&amp;j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08539" flipH="1">
            <a:off x="7191375" y="3670300"/>
            <a:ext cx="8747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Рисунок 8" descr="&amp;Kcy;&amp;lcy;&amp;icy;&amp;pcy;&amp;acy;&amp;rcy;&amp;tcy; &amp;ncy;&amp;acy;&amp;bcy;&amp;ocy;&amp;rcy; &amp;kcy; 23 &amp;fcy;&amp;iecy;&amp;vcy;&amp;rcy;&amp;acy;&amp;lcy;&amp;yacy; &amp;vcy;&amp;iecy;&amp;kcy;&amp;tcy;&amp;ocy;&amp;rcy; - &amp;Vcy;&amp;ocy;&amp;iecy;&amp;ncy;&amp;ncy;&amp;ycy;&amp;iecy; - &amp;Kcy;&amp;lcy;&amp;icy;&amp;pcy;&amp;acy;&amp;rcy;&amp;tcy;&amp;ycy; - &amp;Kcy;&amp;acy;&amp;tcy;&amp;acy;&amp;lcy;&amp;ocy;&amp;gcy; &amp;scy;&amp;tcy;&amp;acy;&amp;tcy;&amp;iecy;&amp;jcy; - &amp;Fcy;&amp;ocy;&amp;tcy;&amp;ocy;&amp;shcy;&amp;ocy;&amp;pcy; + &amp;ocy;&amp;tcy; &amp;Mcy;&amp;icy;&amp;lcy;&amp;lcy;&amp;iecy;&amp;dcy;&amp;icy; &amp;Mcy;&amp;acy;&amp;lcy;&amp;icy;&amp;ncy;&amp;ocy;&amp;vcy;&amp;scy;&amp;kcy;&amp;ocy;&amp;j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3421">
            <a:off x="7824788" y="4756150"/>
            <a:ext cx="862012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011151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366713"/>
            <a:ext cx="8229600" cy="490537"/>
          </a:xfrm>
        </p:spPr>
        <p:txBody>
          <a:bodyPr/>
          <a:lstStyle/>
          <a:p>
            <a:pPr eaLnBrk="1" hangingPunct="1"/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Цели и задачи проекта: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95288" y="1143000"/>
            <a:ext cx="8229600" cy="3643313"/>
          </a:xfrm>
        </p:spPr>
        <p:txBody>
          <a:bodyPr/>
          <a:lstStyle/>
          <a:p>
            <a:pPr lvl="0" eaLnBrk="1" hangingPunct="1">
              <a:buNone/>
            </a:pP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16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 smtClean="0">
                <a:solidFill>
                  <a:prstClr val="black"/>
                </a:solidFill>
              </a:rPr>
              <a:t>формировать </a:t>
            </a:r>
            <a:r>
              <a:rPr lang="ru-RU" sz="1600" dirty="0">
                <a:solidFill>
                  <a:prstClr val="black"/>
                </a:solidFill>
              </a:rPr>
              <a:t>у детей </a:t>
            </a:r>
            <a:r>
              <a:rPr lang="ru-RU" sz="1600" dirty="0" smtClean="0">
                <a:solidFill>
                  <a:prstClr val="black"/>
                </a:solidFill>
              </a:rPr>
              <a:t>образ </a:t>
            </a:r>
            <a:r>
              <a:rPr lang="ru-RU" sz="1600" dirty="0">
                <a:solidFill>
                  <a:prstClr val="black"/>
                </a:solidFill>
              </a:rPr>
              <a:t>героя, защитника своего </a:t>
            </a:r>
            <a:r>
              <a:rPr lang="ru-RU" sz="1600" dirty="0" smtClean="0">
                <a:solidFill>
                  <a:prstClr val="black"/>
                </a:solidFill>
              </a:rPr>
              <a:t>государства, </a:t>
            </a:r>
            <a:r>
              <a:rPr lang="ru-RU" sz="1600" dirty="0" smtClean="0"/>
              <a:t>прививать любовь к Отечеству и родному краю, воспитание чувства гордости за историю страны и потребности защищать Родину, а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ктивизация родителей воспитанников в  формировании у дошкольников патриотических чувств.</a:t>
            </a:r>
            <a:endParaRPr lang="ru-RU" alt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spcBef>
                <a:spcPct val="0"/>
              </a:spcBef>
              <a:buNone/>
            </a:pPr>
            <a:r>
              <a:rPr lang="ru-RU" altLang="ru-RU" sz="1600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indent="0" algn="just">
              <a:spcBef>
                <a:spcPct val="0"/>
              </a:spcBef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знаний </a:t>
            </a: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о структуре Российской армии: название родов войск, армейские профессии, название военной техники;</a:t>
            </a: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spcBef>
                <a:spcPct val="0"/>
              </a:spcBef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Познакомить с историей Российской армии и ее ролью в современном обществе, вызвать интерес к нашим героическим предкам и сегодняшним защитникам Отечества;</a:t>
            </a:r>
            <a:endParaRPr lang="ru-RU" alt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lnSpc>
                <a:spcPct val="150000"/>
              </a:lnSpc>
              <a:spcBef>
                <a:spcPct val="0"/>
              </a:spcBef>
              <a:buSzPts val="1000"/>
              <a:buFont typeface="Symbol" pitchFamily="18" charset="2"/>
              <a:buChar char=""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Воспитывать желание идти служить в Армию – стать настоящими защитниками Родины.</a:t>
            </a:r>
          </a:p>
          <a:p>
            <a:pPr indent="0" algn="just">
              <a:lnSpc>
                <a:spcPct val="150000"/>
              </a:lnSpc>
              <a:buSzPts val="1000"/>
              <a:buFont typeface="Arial" charset="0"/>
              <a:buNone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eaLnBrk="1" hangingPunct="1"/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Рисунок 6" descr="&amp;Scy;&amp;acy;&amp;jcy;&amp;tcy; 9 &amp;Acy; &amp;Kcy;&amp;lcy;&amp;acy;&amp;scy;&amp;s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357688"/>
            <a:ext cx="5422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24656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285875" y="357188"/>
            <a:ext cx="6103938" cy="561975"/>
          </a:xfrm>
        </p:spPr>
        <p:txBody>
          <a:bodyPr/>
          <a:lstStyle/>
          <a:p>
            <a:pPr eaLnBrk="1" hangingPunct="1"/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Краткое содержание проекта</a:t>
            </a:r>
            <a:r>
              <a:rPr lang="ru-RU" altLang="ru-RU" sz="2800" smtClean="0">
                <a:solidFill>
                  <a:srgbClr val="0000FF"/>
                </a:solidFill>
              </a:rPr>
              <a:t>:</a:t>
            </a:r>
            <a:endParaRPr lang="ru-RU" altLang="ru-RU" sz="2800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1065213" y="1000125"/>
            <a:ext cx="7721600" cy="5145088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: долгосрочный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Тип: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информационно – </a:t>
            </a:r>
            <a:r>
              <a:rPr lang="ru-RU" altLang="ru-RU" sz="1600" dirty="0" err="1" smtClean="0"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- ориентированный.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: дети средней группы, воспитатели группы,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родители воспитанников</a:t>
            </a:r>
          </a:p>
          <a:p>
            <a:pPr eaLnBrk="1" hangingPunct="1">
              <a:buFont typeface="Arial" charset="0"/>
              <a:buNone/>
            </a:pP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025" y="923925"/>
            <a:ext cx="2617788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851690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980728"/>
          <a:ext cx="8291264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3" name="Picture 5" descr="C:\Program Files\Microsoft Office\MEDIA\CAGCAT10\j0233070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14313"/>
            <a:ext cx="296227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81966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490537"/>
          </a:xfrm>
        </p:spPr>
        <p:txBody>
          <a:bodyPr/>
          <a:lstStyle/>
          <a:p>
            <a:pPr eaLnBrk="1" hangingPunct="1"/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Маршрутный лист выполнения проекта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0125" y="1285875"/>
            <a:ext cx="2881313" cy="10795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Анкетирование,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интервьюирование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63" y="2928938"/>
            <a:ext cx="3032125" cy="1081087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Беседы,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иллюстраций, плакатов,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картин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29250" y="1285875"/>
            <a:ext cx="2879725" cy="10795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Организация сюжетно-ролевых игр на военную тематику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57875" y="2928938"/>
            <a:ext cx="2881313" cy="10795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Спортивные праздники, развлечения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5813" y="4500563"/>
            <a:ext cx="3095625" cy="1214437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литературы, заучивание стихов, песен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57813" y="4500563"/>
            <a:ext cx="3214687" cy="1285875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фото – стендов, рисование,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изготовление поделок</a:t>
            </a:r>
          </a:p>
        </p:txBody>
      </p:sp>
      <p:sp>
        <p:nvSpPr>
          <p:cNvPr id="17" name="Выгнутая влево стрелка 16"/>
          <p:cNvSpPr/>
          <p:nvPr/>
        </p:nvSpPr>
        <p:spPr>
          <a:xfrm>
            <a:off x="1143000" y="2357438"/>
            <a:ext cx="571500" cy="571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Выгнутая влево стрелка 17"/>
          <p:cNvSpPr/>
          <p:nvPr/>
        </p:nvSpPr>
        <p:spPr>
          <a:xfrm>
            <a:off x="1357313" y="4000500"/>
            <a:ext cx="571500" cy="571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 flipH="1">
            <a:off x="7215188" y="2357438"/>
            <a:ext cx="490537" cy="571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Выгнутая влево стрелка 19"/>
          <p:cNvSpPr/>
          <p:nvPr/>
        </p:nvSpPr>
        <p:spPr>
          <a:xfrm flipH="1">
            <a:off x="7286625" y="4000500"/>
            <a:ext cx="490538" cy="571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Выгнутая вниз стрелка 20"/>
          <p:cNvSpPr/>
          <p:nvPr/>
        </p:nvSpPr>
        <p:spPr>
          <a:xfrm>
            <a:off x="3929063" y="5000625"/>
            <a:ext cx="1428750" cy="7143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 flipV="1">
            <a:off x="3929063" y="1428750"/>
            <a:ext cx="1428750" cy="5715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11279" name="Picture 8" descr="к Великому Дню Победы . Обсуждение на LiveInternet - Российс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786063"/>
            <a:ext cx="1784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136438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6"/>
          <p:cNvSpPr>
            <a:spLocks noGrp="1"/>
          </p:cNvSpPr>
          <p:nvPr>
            <p:ph type="title" sz="quarter"/>
          </p:nvPr>
        </p:nvSpPr>
        <p:spPr>
          <a:xfrm>
            <a:off x="446088" y="333375"/>
            <a:ext cx="8229600" cy="1008063"/>
          </a:xfrm>
        </p:spPr>
        <p:txBody>
          <a:bodyPr/>
          <a:lstStyle/>
          <a:p>
            <a: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Знакомили детей со структурой нашей Российской армии:</a:t>
            </a:r>
            <a:b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военной техникой </a:t>
            </a:r>
            <a:b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армейскими  профессиями.</a:t>
            </a:r>
          </a:p>
        </p:txBody>
      </p:sp>
      <p:pic>
        <p:nvPicPr>
          <p:cNvPr id="5" name="Объект 14" descr="big1609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214438" y="1550988"/>
            <a:ext cx="3286125" cy="2378075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15" descr="normal_the-unsung-war.jpg"/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5143500" y="1571625"/>
            <a:ext cx="3743325" cy="2292350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17" descr="big1646.jpg"/>
          <p:cNvPicPr>
            <a:picLocks noGrp="1" noChangeAspect="1"/>
          </p:cNvPicPr>
          <p:nvPr>
            <p:ph sz="quarter" idx="3"/>
          </p:nvPr>
        </p:nvPicPr>
        <p:blipFill>
          <a:blip r:embed="rId6"/>
          <a:stretch>
            <a:fillRect/>
          </a:stretch>
        </p:blipFill>
        <p:spPr>
          <a:xfrm>
            <a:off x="5072063" y="4125913"/>
            <a:ext cx="3816350" cy="2303462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big146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38" y="4184650"/>
            <a:ext cx="1857375" cy="23161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9" name="Picture 8" descr="к Великому Дню Победы . Обсуждение на LiveInternet - Российс…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478338"/>
            <a:ext cx="1784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881102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0" y="482600"/>
            <a:ext cx="4146550" cy="2765425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0" y="3636963"/>
            <a:ext cx="4146550" cy="258445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636963"/>
            <a:ext cx="3862387" cy="2582862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Прямоугольник 1"/>
          <p:cNvSpPr>
            <a:spLocks noChangeArrowheads="1"/>
          </p:cNvSpPr>
          <p:nvPr/>
        </p:nvSpPr>
        <p:spPr bwMode="auto">
          <a:xfrm>
            <a:off x="4186238" y="517525"/>
            <a:ext cx="4679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 eaLnBrk="1" fontAlgn="base" hangingPunct="1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ED90FF"/>
              </a:buClr>
              <a:buSzPct val="100000"/>
            </a:pPr>
            <a:r>
              <a:rPr lang="ru-RU" altLang="ru-RU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Танкист</a:t>
            </a:r>
            <a:r>
              <a:rPr lang="ru-RU" altLang="ru-RU" sz="2200" smtClean="0">
                <a:solidFill>
                  <a:srgbClr val="7F7F7F"/>
                </a:solidFill>
                <a:latin typeface="Verdana" pitchFamily="34" charset="0"/>
              </a:rPr>
              <a:t/>
            </a:r>
            <a:br>
              <a:rPr lang="ru-RU" altLang="ru-RU" sz="2200" smtClean="0">
                <a:solidFill>
                  <a:srgbClr val="7F7F7F"/>
                </a:solidFill>
                <a:latin typeface="Verdana" pitchFamily="34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Везде, как будто вездеход,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гусеницах  танк пройдет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Ствол орудийный впереди,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Опасно, враг, не подходи!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Танк прочной защищен броней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сможет встретить бой!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0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87029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3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6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7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424</Words>
  <Application>Microsoft Office PowerPoint</Application>
  <PresentationFormat>Экран (4:3)</PresentationFormat>
  <Paragraphs>98</Paragraphs>
  <Slides>29</Slides>
  <Notes>2</Notes>
  <HiddenSlides>0</HiddenSlides>
  <MMClips>1</MMClips>
  <ScaleCrop>false</ScaleCrop>
  <HeadingPairs>
    <vt:vector size="6" baseType="variant">
      <vt:variant>
        <vt:lpstr>Тема</vt:lpstr>
      </vt:variant>
      <vt:variant>
        <vt:i4>23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53" baseType="lpstr">
      <vt:lpstr>1_Тема Office</vt:lpstr>
      <vt:lpstr>Тема Office</vt:lpstr>
      <vt:lpstr>4_Тема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23_Тема Office</vt:lpstr>
      <vt:lpstr>25_Тема Office</vt:lpstr>
      <vt:lpstr>26_Тема Office</vt:lpstr>
      <vt:lpstr>27_Тема Office</vt:lpstr>
      <vt:lpstr>Трек</vt:lpstr>
      <vt:lpstr>1_Трек</vt:lpstr>
      <vt:lpstr>Лист Microsoft Office Excel 97-2003</vt:lpstr>
      <vt:lpstr>муниципальное автономное дошкольное образовательное учреждение «Детский сад комбинированного вида №35» город Энгельс </vt:lpstr>
      <vt:lpstr>Актуальность</vt:lpstr>
      <vt:lpstr>Слайд 3</vt:lpstr>
      <vt:lpstr>Цели и задачи проекта:</vt:lpstr>
      <vt:lpstr>Краткое содержание проекта:</vt:lpstr>
      <vt:lpstr>Слайд 6</vt:lpstr>
      <vt:lpstr>Маршрутный лист выполнения проекта</vt:lpstr>
      <vt:lpstr>Знакомили детей со структурой нашей Российской армии: -  военной техникой  - армейскими  профессиями.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   Знакомство с военной техникой</vt:lpstr>
      <vt:lpstr>Будущие защитники Родины</vt:lpstr>
      <vt:lpstr>Встречи с защитниками Отечества</vt:lpstr>
      <vt:lpstr>На страже Родины</vt:lpstr>
      <vt:lpstr> Посещение музея 22-й Гвардейской тяжелой бомбардировочной Донбасской краснознаменной авиационной дивизии </vt:lpstr>
      <vt:lpstr>Участие в конкурсах</vt:lpstr>
      <vt:lpstr>Художественное   творчество</vt:lpstr>
      <vt:lpstr>Слайд 25</vt:lpstr>
      <vt:lpstr>Работа с родителями</vt:lpstr>
      <vt:lpstr>Слайд 27</vt:lpstr>
      <vt:lpstr>Мониторинг уровня знаний детей  о Российской армии  </vt:lpstr>
      <vt:lpstr>Результат: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«Детский сад комбинированного вида №35» город Энгельс </dc:title>
  <dc:creator>Acer</dc:creator>
  <cp:lastModifiedBy>AMD</cp:lastModifiedBy>
  <cp:revision>33</cp:revision>
  <dcterms:created xsi:type="dcterms:W3CDTF">2017-09-16T15:23:06Z</dcterms:created>
  <dcterms:modified xsi:type="dcterms:W3CDTF">2017-09-22T01:30:49Z</dcterms:modified>
</cp:coreProperties>
</file>