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5" r:id="rId23"/>
    <p:sldId id="281" r:id="rId24"/>
    <p:sldId id="280" r:id="rId25"/>
    <p:sldId id="279" r:id="rId26"/>
    <p:sldId id="278" r:id="rId27"/>
    <p:sldId id="285" r:id="rId28"/>
    <p:sldId id="284" r:id="rId29"/>
    <p:sldId id="283" r:id="rId30"/>
    <p:sldId id="282" r:id="rId31"/>
    <p:sldId id="289" r:id="rId32"/>
    <p:sldId id="288" r:id="rId33"/>
    <p:sldId id="287" r:id="rId34"/>
    <p:sldId id="286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76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-90" y="-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7351B-33CC-415B-8B36-36A81254F79B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FEDB6-96B0-450C-903D-FC13D65894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25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7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94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59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052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60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140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47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092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70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48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07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47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52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69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64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35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49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2363B1-E075-4E63-83A4-62882C7E4EE3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FBE477-3C03-4ED5-9305-162FBFB761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20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8805" y="736270"/>
            <a:ext cx="7968344" cy="19475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Программа по профориентации «Зову в профессию»</a:t>
            </a:r>
            <a:endParaRPr lang="ru-RU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0995" y="3602037"/>
            <a:ext cx="5750010" cy="185141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 МАДОУ «Детский сад № 35»</a:t>
            </a:r>
          </a:p>
          <a:p>
            <a:pPr algn="ctr"/>
            <a:r>
              <a:rPr lang="ru-RU" dirty="0" smtClean="0">
                <a:solidFill>
                  <a:schemeClr val="accent6"/>
                </a:solidFill>
              </a:rPr>
              <a:t>г. Энгельс 2017 г.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437582"/>
      </p:ext>
    </p:extLst>
  </p:cSld>
  <p:clrMapOvr>
    <a:masterClrMapping/>
  </p:clrMapOvr>
  <p:transition spd="slow" advTm="734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5641"/>
            <a:ext cx="11697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предусматривает интеграцию пяти образовательных областей: 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28132" y="1267260"/>
            <a:ext cx="2239342" cy="225717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Овал 5"/>
          <p:cNvSpPr/>
          <p:nvPr/>
        </p:nvSpPr>
        <p:spPr>
          <a:xfrm>
            <a:off x="937612" y="2106852"/>
            <a:ext cx="2384060" cy="224053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Овал 6"/>
          <p:cNvSpPr/>
          <p:nvPr/>
        </p:nvSpPr>
        <p:spPr>
          <a:xfrm>
            <a:off x="3620984" y="2154353"/>
            <a:ext cx="2361209" cy="224053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8" name="Овал 7"/>
          <p:cNvSpPr/>
          <p:nvPr/>
        </p:nvSpPr>
        <p:spPr>
          <a:xfrm>
            <a:off x="1361099" y="3837379"/>
            <a:ext cx="2439610" cy="22470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Овал 8"/>
          <p:cNvSpPr/>
          <p:nvPr/>
        </p:nvSpPr>
        <p:spPr>
          <a:xfrm>
            <a:off x="3105870" y="3837379"/>
            <a:ext cx="2393908" cy="22470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" name="TextBox 9"/>
          <p:cNvSpPr txBox="1"/>
          <p:nvPr/>
        </p:nvSpPr>
        <p:spPr>
          <a:xfrm>
            <a:off x="1828800" y="1793175"/>
            <a:ext cx="315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Познавательное</a:t>
            </a:r>
          </a:p>
          <a:p>
            <a:pPr lvl="0" algn="ctr"/>
            <a:r>
              <a:rPr lang="ru-RU" dirty="0" smtClean="0"/>
              <a:t> развитие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1262" y="2600696"/>
            <a:ext cx="342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Социально-</a:t>
            </a:r>
          </a:p>
          <a:p>
            <a:pPr lvl="0" algn="ctr"/>
            <a:r>
              <a:rPr lang="ru-RU" dirty="0" smtClean="0"/>
              <a:t>коммуникативное</a:t>
            </a:r>
          </a:p>
          <a:p>
            <a:pPr lvl="0" algn="ctr"/>
            <a:r>
              <a:rPr lang="ru-RU" dirty="0" smtClean="0"/>
              <a:t> развитие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61361" y="2766951"/>
            <a:ext cx="155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686296" y="4655127"/>
            <a:ext cx="166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89466" y="4560125"/>
            <a:ext cx="219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Художественно- эстетическое развитие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67151"/>
      </p:ext>
    </p:extLst>
  </p:cSld>
  <p:clrMapOvr>
    <a:masterClrMapping/>
  </p:clrMapOvr>
  <p:transition spd="slow" advTm="7141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10639" y="1051983"/>
            <a:ext cx="113884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Длительность занятий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соответствии с требованиями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2.4.4.1251-03,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2.4.1.2660-10    устанавливается в пределах: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15 минут для детей 3-4 лет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20 минут для детей 4-5 лет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20-25 минут для детей 5-6 лет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30 минут для дошкольников 6-7 лет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0433"/>
      </p:ext>
    </p:extLst>
  </p:cSld>
  <p:clrMapOvr>
    <a:masterClrMapping/>
  </p:clrMapOvr>
  <p:transition spd="slow" advTm="11089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3797" y="1947553"/>
            <a:ext cx="865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8140" y="0"/>
            <a:ext cx="110915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приемы реализации Программы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технологии являются фундаментом всего дошкольного образования. Программа предполагает активное использование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организации сюжетно- ролевых игр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 – ориентированной направленности. К наиболее распространенным сюжетам игр детей дошкольного возраста можно отнести:</a:t>
            </a: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Созидательные сюжеты (создание фабрики, молочного комбината, хлебокомбината, кондитерской)</a:t>
            </a: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сюжеты поиска и открытий («Археологи»)</a:t>
            </a: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сюжеты, связанные с романтикой в профессии («Авиабаза», «Волга- река»)</a:t>
            </a: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военные и военизированные сюжеты (МЧС)</a:t>
            </a: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сюжеты, связанные с искусством («Киностудия», «Гончарная мастерская»)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07233"/>
      </p:ext>
    </p:extLst>
  </p:cSld>
  <p:clrMapOvr>
    <a:masterClrMapping/>
  </p:clrMapOvr>
  <p:transition spd="slow" advTm="11126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634" y="0"/>
            <a:ext cx="114953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результаты.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младшей группе:</a:t>
            </a:r>
          </a:p>
          <a:p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4379" y="819501"/>
            <a:ext cx="117565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Владеет общими знаниями и понятиями о профессиях людей работающих в кондитерской, на птицефабрике, на стройке, в аптеке. Знаком с  профессиональными действиями, с предметами-помощниками. Умеет  применять полученные знания о профессиях в играх. Имеет представление о различных видах кондитерских изделий, местом их производства и реализации, а так же о пользе и вреде сладостей. Знает  виды домашних птиц, знаком  с понятием «птицефабрика», профессией птицевода, птичницей, ветеринара - «врачом птиц» их трудом.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 с понятием «стройка», с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строитель с предметами – помощниками, с  разным строительным материалом. Имеет представления  о профессии фармацевт и понятии «аптека», о лекарственных препаратах и других товарах которые можно купить в аптеке.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87888"/>
      </p:ext>
    </p:extLst>
  </p:cSld>
  <p:clrMapOvr>
    <a:masterClrMapping/>
  </p:clrMapOvr>
  <p:transition spd="slow" advTm="14934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43942"/>
            <a:ext cx="1102030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средней группе: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Владеет общими знаниями и понятиями о профессиях людей работающих на "Хлебозаводе", "Молочном комбинате", "Швейной мастерской", "Автомастерской". Имеют представления  о процессе изготовления конечной продукции, о мотивации людей, работающих на этих предприятиях.  Знают основные профессии работников данных предприятий. Умеют реализовать полученные знания в игре.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4020"/>
      </p:ext>
    </p:extLst>
  </p:cSld>
  <p:clrMapOvr>
    <a:masterClrMapping/>
  </p:clrMapOvr>
  <p:transition spd="slow" advTm="6033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03379"/>
            <a:ext cx="1194657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старшей группе: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Владеет общими знаниями и понятиями о профессиях людей работающих по теме «Авиабаза», «Волга-река», «Макдональдс», «Гончарная мастерская». Знаком с  профессиональными действиями, с предметами-помощниками. Умеет  применять полученные знания о профессиях в играх.  Имеет представление о различных видах воздушного транспорта, профессий связанных с речным транспортом, о старинных ремеслах.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Знает  виды самолетов, знаком  со спецификой  речного транспорта, с учреждениями Макдональдс, мастерством гончаров, гончарным кругом.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 с понятием водный транспорт, с предметами по работе с глиной, с профессией менеджер, его обязанностями (встречать гостей, накрывать столы, приносить заказ, рассчитывать посетителей). Имеет представления  о профессии аниматор, о  специфике этой работы.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39762"/>
      </p:ext>
    </p:extLst>
  </p:cSld>
  <p:clrMapOvr>
    <a:masterClrMapping/>
  </p:clrMapOvr>
  <p:transition spd="slow" advTm="7058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49382" y="716522"/>
            <a:ext cx="117803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подготовительной группе: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Знает о назначении техники и материалов в трудовой деятельности взрослых; называет профессии разных сфер деятельности людей; различает профессии по существенным признакам; называет профессионально важные качества представителей разных профессий; выделяет структуру трудовых процессов (цель, материалы, инструменты, трудовые действия, результат); объясняет взаимосвязь различных видов труда и профессий; объясняет роль труда в благополучии человека; моделирует в игре отношения между людьми разных профессий; участвует в посильной трудовой деятельности взрослых; положительно относится к трудовой деятельности, труду в целом; демонстрирует осознанный способ безопасного поведения в быту.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21497"/>
      </p:ext>
    </p:extLst>
  </p:cSld>
  <p:clrMapOvr>
    <a:masterClrMapping/>
  </p:clrMapOvr>
  <p:transition spd="slow" advTm="33951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008" y="724395"/>
            <a:ext cx="11459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партнерство, преемственность со школой, взаимодействие с родителями.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Современная дошкольная образовательная организация является открытой социальной системой. Поэтому важным условием реализации Программы является активное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Полезным и профориентационно направленным может быть сотрудничество с такими предприятиями экономической и социальной сферы как детская поликлиника, почта, библиотека, музей, детско- юношеско спортивная школа и т.п.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89603"/>
      </p:ext>
    </p:extLst>
  </p:cSld>
  <p:clrMapOvr>
    <a:masterClrMapping/>
  </p:clrMapOvr>
  <p:transition spd="slow" advTm="19975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653143"/>
            <a:ext cx="1183969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Вовлечение родителей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педагогический процесс также является важным условием реализации Программы. Взаимодействие с родителями по профориентации может осуществляться через: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-анкетирование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-консультации, беседы ( «Кем быть?»)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-совместные выставки детского творчества и фотовыставки  («Профессии моей семьи», «Все работы хороши», «Кем работают наши папы» и т.п.)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созданию атрибутов к играм, к созданию развивающей предметно пространственной среды ( сюжетно- ролевые игры, прогулочные участки), к проектной деятельности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родителей в праздниках, развлечениях, соревнованиях, встречах («День труда», «Встречи с людьми интересных профессий» и т.п.)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совместные экскурсии на предприятия города.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754735"/>
      </p:ext>
    </p:extLst>
  </p:cSld>
  <p:clrMapOvr>
    <a:masterClrMapping/>
  </p:clrMapOvr>
  <p:transition spd="slow" advTm="18185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1881" y="178131"/>
            <a:ext cx="11709069" cy="70064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 техническое обеспечение программы: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954727"/>
            <a:ext cx="1194657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Техническое обеспечение: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Мультимедийная установка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Проектор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Ноутбук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Телевизор.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пособия: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Куцакова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В. Трудовое воспитание в детском саду «Для занятий с детьми 3-7 лет».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Губанова Н. Ф. Развитие игровой деятельности. Младшая группа (3-4 года).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Губанова Н. Ф. Развитие игровой деятельности. Средняя группа. (4-5 лет).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Губанова Н. Ф. Развитие игровой деятельности. Старшая группа. (5-6 лет)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Губанова Н. Ф. Развитие игровой деятельности Подготовительная к школе группа (6-7 лет)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Алябьева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Е.А. Поиграем в профессии. Занятия, игры, беседы с детьми 5-7 лет.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Алябьева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Е.А. Поиграем в профессии. Кн.2. Занятия, игры, беседы с детьми 5-7 лет.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Заболотная Э. Умная книга: профессии.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Профессии. Лучшая энциклопедия в картинках для малышей.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Лыкова, Касаткина,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Пеганова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Играют девочки.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Гендерный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 в образовании.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Лыкова, Касаткина,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Пеганова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Играют мальчики.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Гендерный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 в образовании.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124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95345"/>
            <a:ext cx="1219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продиктована потребностями современного мира.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2015 году Правительством РФ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(от 29 мая 2015 года № 996-р)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воспитания в Российской Федерации на период до 2025 года.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каждым дошкольным учреждением стоит задача реализации данной Стратегии. Для решения этой задачи и разработана данная Программа в нашем учреждении. Не смотря на то, что перед дошкольником не стоит проблема выбора профессии, дошкольное образовательное учреждение является первой важной ступенью,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закладывающей знания и основы для профессионального самоопределения в будущем.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Уникальность программы состоит в её ориентированности на знакомство воспитанников с профессиями родного края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07952"/>
      </p:ext>
    </p:extLst>
  </p:cSld>
  <p:clrMapOvr>
    <a:masterClrMapping/>
  </p:clrMapOvr>
  <p:transition spd="slow" advTm="17939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79" y="629392"/>
            <a:ext cx="1164969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Наглядно- дидактические пособия: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«Рассказы по картинкам: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«Профессии»,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 «Расскажите детям о…»: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«Расскажите детям о бытовых приборах», «Расскажите детям о рабочих инструментах», «Расскажите детям о транспорте», «Расскажите детям о специальных машинах», «Расскажите детям о хлебе».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Детское Лото «Профессии»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Мини-игры «Профессии» 4-6 лет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игра «Профессии»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Настольная игра Познаем мир «Профессии»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Лото детское «Кем быть или профессии». </a:t>
            </a:r>
          </a:p>
          <a:p>
            <a:endParaRPr lang="ru-RU" dirty="0"/>
          </a:p>
        </p:txBody>
      </p:sp>
    </p:spTree>
  </p:cSld>
  <p:clrMapOvr>
    <a:masterClrMapping/>
  </p:clrMapOvr>
  <p:transition advTm="5139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005" y="213756"/>
            <a:ext cx="116615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профессиям: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Кондитерская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Хлебозавод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Аптека/оптика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Гончарная мастерская «Народные умельцы»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Молочный комбинат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Швейная мастерская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Птицефабрика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Стройка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Автомастерская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МЧС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Археологи (палеонтологи)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Киностудия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Макдоналдс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Волга- река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Авиабаза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6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379"/>
            <a:ext cx="12192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 ролевые игры и атрибуты к ним: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Кондитерская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Хлебозавод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Аптека/оптика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Гончарная мастерская «Народные умельцы»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Молочный комбинат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Швейная мастерская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Птицефабрика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Стройка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Автомастерская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МЧС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Археологи (палеонтологи)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Киностудия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Макдоналдс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Волга- река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Авиабаза</a:t>
            </a:r>
          </a:p>
          <a:p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976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дитер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153" y="680455"/>
            <a:ext cx="10082152" cy="6177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7575" y="0"/>
            <a:ext cx="618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Кондитерская</a:t>
            </a: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5158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лебзав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8778" y="973778"/>
            <a:ext cx="9939648" cy="5884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8821" y="237506"/>
            <a:ext cx="627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Хлебозавод</a:t>
            </a: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94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Аптека-Оптика\20161205_1239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649" y="1377539"/>
            <a:ext cx="10272156" cy="50232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68831" y="534390"/>
            <a:ext cx="598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Аптека/оптика</a:t>
            </a: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53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08_12513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84" y="1491916"/>
            <a:ext cx="3074303" cy="5185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743" y="208287"/>
            <a:ext cx="318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Гончарная мастерская «Народные умельцы»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7-03-14 16.06.2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7311" y="1853789"/>
            <a:ext cx="5715000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593278" y="1021278"/>
            <a:ext cx="533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Автомастерская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137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лочный комбинат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891" y="939706"/>
            <a:ext cx="10996551" cy="5918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9455" y="368135"/>
            <a:ext cx="568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Молочный комбинат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121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вейная мастер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033152"/>
            <a:ext cx="9144000" cy="5824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71" y="308758"/>
            <a:ext cx="600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Швейная мастерская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952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тицефабр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375" y="855023"/>
            <a:ext cx="7715250" cy="6002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0083" y="380010"/>
            <a:ext cx="55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Птицефабрика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82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89844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Программы: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дошкольников представлений о мире профессий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учётом регионального компонента.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пользователь1\Desktop\16122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183" y="1751229"/>
            <a:ext cx="8344343" cy="5106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419917"/>
      </p:ext>
    </p:extLst>
  </p:cSld>
  <p:clrMapOvr>
    <a:masterClrMapping/>
  </p:clrMapOvr>
  <p:transition advTm="3996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й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11" y="1082842"/>
            <a:ext cx="4861740" cy="5775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268" y="249381"/>
            <a:ext cx="390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Стройка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1863" y="1650671"/>
            <a:ext cx="6910137" cy="5207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8914" y="1080655"/>
            <a:ext cx="513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Макдоналдс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964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ЧС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4390"/>
            <a:ext cx="4494544" cy="6323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029" y="1"/>
            <a:ext cx="214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рхеолог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89220" y="553443"/>
            <a:ext cx="6228607" cy="6380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98919" y="249382"/>
            <a:ext cx="429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Археологи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960"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ностуд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701" y="1106198"/>
            <a:ext cx="9753600" cy="5476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5081" y="475013"/>
            <a:ext cx="532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Киностудия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189"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га ре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756" y="605642"/>
            <a:ext cx="4114800" cy="6252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5657" y="225631"/>
            <a:ext cx="249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Волга- река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виаба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8904" y="617516"/>
            <a:ext cx="5924549" cy="6240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1428" y="178130"/>
            <a:ext cx="391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Авиабаза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120">
    <p:pull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5688" y="1484416"/>
            <a:ext cx="75170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97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102686"/>
            <a:ext cx="1219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позитивные установки и уважительное отношение к трудовой деятельности и профессиям взрослых;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обогащать представления детей о профессиях родного края;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создавать условия для закрепления представлений о трудовых действиях, результатах труда, названии оборудования и т.п. 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бережного отношения к результату труда.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83772"/>
      </p:ext>
    </p:extLst>
  </p:cSld>
  <p:clrMapOvr>
    <a:masterClrMapping/>
  </p:clrMapOvr>
  <p:transition spd="slow" advTm="14948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93898"/>
            <a:ext cx="1219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Младший  дошкольный возраст  (3-4 года).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работы: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первоначальные представления о некоторых видах труда взрослых (кондитер, птичница, строитель, фармацевт), простейших трудовых операциях и материалах;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бережное отношение к результату труда;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эмоционально-положительное отношение к труду и профессиональному миру;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интерес к профессиям, связанным со спецификой местных условий;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представления об использовании безопасных способов выполнения профессиональной деятельности людей знакомых профессий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52303"/>
      </p:ext>
    </p:extLst>
  </p:cSld>
  <p:clrMapOvr>
    <a:masterClrMapping/>
  </p:clrMapOvr>
  <p:transition spd="slow" advTm="11182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-107224"/>
            <a:ext cx="12192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 дошкольный возраст (4-5 лет).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работы: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представление о профессиях, направленных на удовлетворение потребностей человека и общества (хлебозавод, молочный комбинат, швея, автомеханик);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представление о сложных трудовых операциях и механизмах;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первичные представления о мотивах труда людей;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учить сравнивать профессии;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учить вычленять результат труда;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знакомить с профессиями, связанными со спецификой местных условий;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формировать эмоционально-положительное отношение к труду, и бережное отношение к результатам труда;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представления об использовании безопасных способов выполнения профессиональной деятельности людей знакомых профессий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23355"/>
      </p:ext>
    </p:extLst>
  </p:cSld>
  <p:clrMapOvr>
    <a:masterClrMapping/>
  </p:clrMapOvr>
  <p:transition spd="slow" advTm="8536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49026"/>
            <a:ext cx="1219200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дошкольный  возраст (5-7 лет).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работы с детьми 5-6 лет: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расширять и систематизировать представления о труде взрослых (авиабаза, Волга-река, гончарная мастерская, Макдоналдс), материальных и нематериальных результатах труда, его личностной и общественной значимости;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расширять и систематизировать представления о разнообразных видах техники, облегчающей выполнение трудовых функций человека;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первоначальные представления о труде как экономической категории;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знакомить с профессиями, связанными со спецификой местных условий;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формировать эмоционально-положительное отношение к труду, и бережное отношение к результатам труда;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обогащать представления об использовании безопасных способов выполнения профессиональной деятельности людей знакомых профессий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04638"/>
      </p:ext>
    </p:extLst>
  </p:cSld>
  <p:clrMapOvr>
    <a:masterClrMapping/>
  </p:clrMapOvr>
  <p:transition spd="slow" advTm="1008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44937"/>
            <a:ext cx="12192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работы с детьми 6-7 лет: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расширять и систематизировать представления о различных видах труда взрослых (оптика, спасатель, актёр, режиссер, каскадёр, археолог);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расширять и систематизировать представления о профессиях, связанных со спецификой местных условий;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расширять представления о роли механизации в труде, о машинах и приборах – помощниках человека;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расширять и систематизировать представления о труде как экономической категории;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формировать эмоционально-положительное отношение к труду, и бережное отношение к результатам труда;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систематизировать представления об использовании безопасных способов выполнения профессиональной деятельности людей знакомых профессий;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представление о связи результатов деятельности людей различных профессий.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81041"/>
      </p:ext>
    </p:extLst>
  </p:cSld>
  <p:clrMapOvr>
    <a:masterClrMapping/>
  </p:clrMapOvr>
  <p:transition spd="slow" advTm="8025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379" y="1092529"/>
            <a:ext cx="117565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Особенности программы: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рассчитана на весь период дошкольного образования, начиная с младшей группы. Данная Программа реализуется за рамками основной образовательной деятельности, и является дополнением к основной образовательной программе ДОУ. В соответствии с учебным планом реализации программы 1 раз в неделю проводится одно мероприятие. Продолжительность образовательной деятельности соответствует  нормам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каждой возрастной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12900"/>
      </p:ext>
    </p:extLst>
  </p:cSld>
  <p:clrMapOvr>
    <a:masterClrMapping/>
  </p:clrMapOvr>
  <p:transition advTm="15063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185</TotalTime>
  <Words>1717</Words>
  <Application>Microsoft Office PowerPoint</Application>
  <PresentationFormat>Широкоэкранный</PresentationFormat>
  <Paragraphs>167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 3</vt:lpstr>
      <vt:lpstr>Сектор</vt:lpstr>
      <vt:lpstr>     Программа по профориентации «Зову в профессию»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Материально- техническое обеспечение программы: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группы № 13</dc:title>
  <dc:creator>Екатерина</dc:creator>
  <cp:lastModifiedBy>Пользователь</cp:lastModifiedBy>
  <cp:revision>23</cp:revision>
  <dcterms:created xsi:type="dcterms:W3CDTF">2002-01-05T15:22:05Z</dcterms:created>
  <dcterms:modified xsi:type="dcterms:W3CDTF">2017-09-21T11:25:51Z</dcterms:modified>
</cp:coreProperties>
</file>