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58" r:id="rId6"/>
    <p:sldId id="276" r:id="rId7"/>
    <p:sldId id="259" r:id="rId8"/>
    <p:sldId id="270" r:id="rId9"/>
    <p:sldId id="260" r:id="rId10"/>
    <p:sldId id="271" r:id="rId11"/>
    <p:sldId id="261" r:id="rId12"/>
    <p:sldId id="265" r:id="rId13"/>
    <p:sldId id="267" r:id="rId14"/>
    <p:sldId id="266" r:id="rId15"/>
    <p:sldId id="263" r:id="rId16"/>
    <p:sldId id="262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ОСНОВНАЯ ОБРАЗОВАТЕЛЬНАЯ ПРОГРАММА ДОУ  КАК  МОДЕЛЬ </a:t>
            </a:r>
            <a:r>
              <a:rPr lang="ru-RU" sz="3600" b="1" dirty="0"/>
              <a:t>УПРАВЛЕНИЯ ПРОЦЕССОМ ПСИХОЛОГО-ПЕДАГОГИЧЕСКОГО</a:t>
            </a: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b="1" dirty="0"/>
              <a:t>СОПРОВОЖДЕНИЯ РАБОТЫ С ОДАРЁННЫМИ ДЕТЬМИ</a:t>
            </a:r>
            <a:r>
              <a:rPr lang="ru-RU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195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/>
              <a:t>одель </a:t>
            </a:r>
            <a:r>
              <a:rPr lang="ru-RU" dirty="0"/>
              <a:t>управления процессом психолого-педагогического сопровождения работы с одаренными детьми внутри дошкольного учреждения включает в себя четыре </a:t>
            </a:r>
            <a:r>
              <a:rPr lang="ru-RU" dirty="0" smtClean="0"/>
              <a:t>блока: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1.Управленческая </a:t>
            </a:r>
            <a:r>
              <a:rPr lang="ru-RU" dirty="0"/>
              <a:t>деятельность администрации дошкольного учреждения по развитию детской одаренности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2.Содержание деятельности педагогического коллектива по развитию детской одаренности в масштабе детского сада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3.Развитие интеллектуальной одаренности воспитанников в </a:t>
            </a:r>
            <a:r>
              <a:rPr lang="ru-RU" dirty="0" smtClean="0"/>
              <a:t>образовательном процессе.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4.Дополнительная работа с дошкольниками </a:t>
            </a:r>
            <a:r>
              <a:rPr lang="ru-RU" dirty="0" smtClean="0"/>
              <a:t>и их семьями в </a:t>
            </a:r>
            <a:r>
              <a:rPr lang="ru-RU" dirty="0"/>
              <a:t>направлении развития детской </a:t>
            </a:r>
            <a:r>
              <a:rPr lang="ru-RU" dirty="0" smtClean="0"/>
              <a:t>одаренности.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11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" y="188640"/>
            <a:ext cx="4320480" cy="6252756"/>
          </a:xfrm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9" r="4869"/>
          <a:stretch/>
        </p:blipFill>
        <p:spPr>
          <a:xfrm>
            <a:off x="3979710" y="836712"/>
            <a:ext cx="5158408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85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6" t="2439" r="9491"/>
          <a:stretch/>
        </p:blipFill>
        <p:spPr>
          <a:xfrm>
            <a:off x="2256183" y="2554356"/>
            <a:ext cx="5078895" cy="2458819"/>
          </a:xfrm>
        </p:spPr>
      </p:pic>
      <p:sp>
        <p:nvSpPr>
          <p:cNvPr id="5" name="Прямоугольник 4"/>
          <p:cNvSpPr/>
          <p:nvPr/>
        </p:nvSpPr>
        <p:spPr>
          <a:xfrm>
            <a:off x="323528" y="620688"/>
            <a:ext cx="8563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</a:t>
            </a:r>
            <a:r>
              <a:rPr lang="ru-RU" sz="2400" b="1" dirty="0" smtClean="0"/>
              <a:t>егодня </a:t>
            </a:r>
            <a:r>
              <a:rPr lang="ru-RU" sz="2400" b="1" dirty="0"/>
              <a:t>усилия международного педагогического сообщества </a:t>
            </a:r>
            <a:r>
              <a:rPr lang="ru-RU" sz="2400" b="1" dirty="0" smtClean="0"/>
              <a:t>направлены </a:t>
            </a:r>
            <a:r>
              <a:rPr lang="ru-RU" sz="2400" b="1" dirty="0"/>
              <a:t>на разработку такой воспитательно-образовательной системы, которая </a:t>
            </a:r>
            <a:r>
              <a:rPr lang="ru-RU" sz="2400" b="1" dirty="0" smtClean="0"/>
              <a:t>обеспечит детям</a:t>
            </a:r>
            <a:r>
              <a:rPr lang="ru-RU" sz="24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397950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4032448" cy="5776748"/>
          </a:xfrm>
          <a:ln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2" r="26501"/>
          <a:stretch/>
        </p:blipFill>
        <p:spPr>
          <a:xfrm>
            <a:off x="4644008" y="1556792"/>
            <a:ext cx="4112718" cy="41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67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3" r="3861"/>
          <a:stretch/>
        </p:blipFill>
        <p:spPr>
          <a:xfrm>
            <a:off x="1619672" y="332655"/>
            <a:ext cx="6264696" cy="635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85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8" t="3626" r="-913" b="753"/>
          <a:stretch/>
        </p:blipFill>
        <p:spPr>
          <a:xfrm>
            <a:off x="107504" y="188640"/>
            <a:ext cx="4176464" cy="5147735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" r="2829"/>
          <a:stretch/>
        </p:blipFill>
        <p:spPr>
          <a:xfrm>
            <a:off x="4005470" y="0"/>
            <a:ext cx="49611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95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29"/>
          <a:stretch/>
        </p:blipFill>
        <p:spPr>
          <a:xfrm>
            <a:off x="323528" y="1916833"/>
            <a:ext cx="8751128" cy="348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26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4" b="1485"/>
          <a:stretch/>
        </p:blipFill>
        <p:spPr>
          <a:xfrm rot="5400000">
            <a:off x="1963584" y="-522992"/>
            <a:ext cx="5328592" cy="8768080"/>
          </a:xfrm>
        </p:spPr>
      </p:pic>
    </p:spTree>
    <p:extLst>
      <p:ext uri="{BB962C8B-B14F-4D97-AF65-F5344CB8AC3E}">
        <p14:creationId xmlns:p14="http://schemas.microsoft.com/office/powerpoint/2010/main" val="356189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Задатки – наследственные анатомо-физиологические особенности, на основе которых развиваются способности творчески одарённой личности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Способности – индивидуально-психологические свойства личности, которые представляют ей возможность более успешно овладевать и выполнять определённую деятельность с её конкретными задачами и проблемами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Одарённость – специфическое сочетание способностей, интересов, потребностей, что даёт возможность выполнять определённую деятельность на качественно новом, высоком уровне, который значительно возвышается над условным средним уровнем.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35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/>
                <a:cs typeface="Times New Roman"/>
              </a:rPr>
              <a:t>Акселерация</a:t>
            </a:r>
          </a:p>
          <a:p>
            <a:pPr marL="0" indent="0">
              <a:buNone/>
            </a:pPr>
            <a:r>
              <a:rPr lang="ru-RU" sz="2800" dirty="0">
                <a:latin typeface="Times New Roman"/>
                <a:cs typeface="Times New Roman"/>
              </a:rPr>
              <a:t>		</a:t>
            </a:r>
            <a:r>
              <a:rPr lang="ru-RU" sz="2800" dirty="0" smtClean="0">
                <a:latin typeface="Times New Roman"/>
                <a:cs typeface="Times New Roman"/>
              </a:rPr>
              <a:t>- ускорение </a:t>
            </a:r>
            <a:r>
              <a:rPr lang="ru-RU" sz="2800" dirty="0">
                <a:latin typeface="Times New Roman"/>
                <a:cs typeface="Times New Roman"/>
              </a:rPr>
              <a:t>развития</a:t>
            </a:r>
          </a:p>
          <a:p>
            <a:pPr marL="0" indent="0">
              <a:buNone/>
            </a:pP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b="1" dirty="0" err="1">
                <a:latin typeface="Times New Roman"/>
                <a:cs typeface="Times New Roman"/>
              </a:rPr>
              <a:t>Симплификация</a:t>
            </a:r>
            <a:r>
              <a:rPr lang="ru-RU" sz="2800" dirty="0">
                <a:latin typeface="Times New Roman"/>
                <a:cs typeface="Times New Roman"/>
              </a:rPr>
              <a:t> </a:t>
            </a:r>
          </a:p>
          <a:p>
            <a:pPr marL="1371600" lvl="3" indent="0">
              <a:buNone/>
            </a:pPr>
            <a:r>
              <a:rPr lang="ru-RU" sz="2800" b="1" smtClean="0">
                <a:latin typeface="Times New Roman"/>
                <a:cs typeface="Times New Roman"/>
              </a:rPr>
              <a:t>- упрощение </a:t>
            </a:r>
            <a:r>
              <a:rPr lang="ru-RU" sz="2800" b="1" dirty="0">
                <a:latin typeface="Times New Roman"/>
                <a:cs typeface="Times New Roman"/>
              </a:rPr>
              <a:t>развития</a:t>
            </a:r>
          </a:p>
          <a:p>
            <a:pPr marL="1371600" lvl="3" indent="0">
              <a:buNone/>
            </a:pPr>
            <a:r>
              <a:rPr lang="ru-RU" sz="2800" b="1" dirty="0">
                <a:latin typeface="Times New Roman"/>
                <a:cs typeface="Times New Roman"/>
              </a:rPr>
              <a:t>обеднение детского развития, дублирование уже сложившегося опыта ребенка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97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Амплификация</a:t>
            </a:r>
            <a:br>
              <a:rPr lang="ru-RU" dirty="0"/>
            </a:br>
            <a:r>
              <a:rPr lang="ru-RU" dirty="0"/>
              <a:t>(</a:t>
            </a:r>
            <a:r>
              <a:rPr lang="ru-RU" sz="4000" i="1" dirty="0"/>
              <a:t>А.В. Запорожец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- это </a:t>
            </a:r>
            <a:r>
              <a:rPr lang="ru-RU" sz="2400" dirty="0">
                <a:latin typeface="Times New Roman"/>
                <a:cs typeface="Times New Roman"/>
              </a:rPr>
              <a:t>широкое развертывание и максимальное обогащение содержания специфически детских форм игровой практической и изобразительной деятельности, а также общения детей друг с другом и со взрослым с целью формирования психических свойств и качеств, для возникновения которых наиболее благоприятные предпосылки создаются в раннем детстве.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88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dirty="0"/>
              <a:t>В ходе организации целенаправленной работы по выявлению и развитию детской одарённости мы опираемся на следующие принци­пы гуманистической психологии:</a:t>
            </a:r>
          </a:p>
          <a:p>
            <a:pPr fontAlgn="base"/>
            <a:r>
              <a:rPr lang="ru-RU" dirty="0"/>
              <a:t>1.Безоценочность (принятие, психологиче­ская безопасность, поддержка).</a:t>
            </a:r>
          </a:p>
          <a:p>
            <a:pPr fontAlgn="base"/>
            <a:r>
              <a:rPr lang="ru-RU" dirty="0"/>
              <a:t>2. Принципы раз­вивающего обучения (</a:t>
            </a:r>
            <a:r>
              <a:rPr lang="ru-RU" dirty="0" err="1"/>
              <a:t>проблемность</a:t>
            </a:r>
            <a:r>
              <a:rPr lang="ru-RU" dirty="0"/>
              <a:t>, диалогичность, индивидуализация, эвристические и поисковые методы обучения).</a:t>
            </a:r>
          </a:p>
          <a:p>
            <a:pPr fontAlgn="base"/>
            <a:r>
              <a:rPr lang="ru-RU" dirty="0"/>
              <a:t>3. Принцип индивидуально-творчес­кого подхода (создание креативной среды, включение в творческую дея­тельность, </a:t>
            </a:r>
            <a:r>
              <a:rPr lang="ru-RU" dirty="0" err="1"/>
              <a:t>сотворческое</a:t>
            </a:r>
            <a:r>
              <a:rPr lang="ru-RU" dirty="0"/>
              <a:t> взаимодействие).</a:t>
            </a:r>
          </a:p>
          <a:p>
            <a:pPr fontAlgn="base"/>
            <a:r>
              <a:rPr lang="ru-RU" dirty="0"/>
              <a:t>4.Принципы активизации и стимуляции мотивационной, интеллектуальной, волевой и эмоциональной личност­ных структур.</a:t>
            </a:r>
          </a:p>
          <a:p>
            <a:pPr fontAlgn="base"/>
            <a:r>
              <a:rPr lang="ru-RU" dirty="0"/>
              <a:t>5. Принцип учёта возрастных и индивидуально-психологических особенностей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43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ru-RU" dirty="0"/>
              <a:t>Разрабатывая программу действий </a:t>
            </a:r>
            <a:r>
              <a:rPr lang="ru-RU" dirty="0" smtClean="0"/>
              <a:t>педагогические коллективы придерживаются </a:t>
            </a:r>
            <a:r>
              <a:rPr lang="ru-RU" dirty="0"/>
              <a:t>основных закономерностей развития одарённости детей </a:t>
            </a:r>
            <a:r>
              <a:rPr lang="ru-RU" dirty="0" smtClean="0"/>
              <a:t>дошкольного </a:t>
            </a:r>
            <a:r>
              <a:rPr lang="ru-RU" dirty="0"/>
              <a:t>возраста</a:t>
            </a:r>
            <a:r>
              <a:rPr lang="ru-RU" dirty="0" smtClean="0"/>
              <a:t>:</a:t>
            </a:r>
          </a:p>
          <a:p>
            <a:pPr marL="0" indent="0" fontAlgn="base">
              <a:buNone/>
            </a:pPr>
            <a:endParaRPr lang="ru-RU" dirty="0"/>
          </a:p>
          <a:p>
            <a:pPr fontAlgn="base"/>
            <a:r>
              <a:rPr lang="ru-RU" dirty="0"/>
              <a:t>1. Все дети от природы одарены. Одарённость ребёнка дошкольного возраста носит скрытый характер, для её развития требуется включение ребёнка в творческую деятельность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2.В силу психических особенностей одарённость ребёнка дошкольного возраста проявляется раньше и чаще всего, как художественно-творческая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3.Развитие одарённости ребёнка дошкольного возраста напрямую зависит от организации образовательного творческого пространства ДОУ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4.Креативность как фактор одарённости ребёнка выражается в получении созидательного творческого продукта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5.Становление и развитие одарённости ребёнка дошкольного возраста опирается на духовно-нравственные ценности общества. У таких детей обычно менее покладистый характер, поэтому они испытывают трудности в общении, не умеют идти на компромиссы, решать конфликты</a:t>
            </a:r>
            <a:r>
              <a:rPr lang="ru-RU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dirty="0"/>
              <a:t>6. Развитие одарённости ребёнка дошкольного возраста напрямую зависит от творческого саморазвития педагогов ДОУ, их компетентности в области организации творческого образовательного пространства.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04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Традиционная система работы с даренными детьми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ru-RU" dirty="0"/>
              <a:t>1. Организация взаимодействия участников образовательного процесса: педагогический коллектив (воспитатели, специалисты: педагог-психолог, музыкальный руководитель, руководитель по физическому воспитанию, педагоги-предметники), родители по проблеме выявления одарённых детей.</a:t>
            </a:r>
          </a:p>
          <a:p>
            <a:pPr marL="0" indent="0" fontAlgn="base">
              <a:buNone/>
            </a:pPr>
            <a:r>
              <a:rPr lang="ru-RU" dirty="0"/>
              <a:t>-анкетирование родителей;</a:t>
            </a:r>
          </a:p>
          <a:p>
            <a:pPr marL="0" indent="0" fontAlgn="base">
              <a:buNone/>
            </a:pPr>
            <a:r>
              <a:rPr lang="ru-RU" dirty="0"/>
              <a:t>-беседы специалистов ДОУ с родителями воспитанников;</a:t>
            </a:r>
          </a:p>
          <a:p>
            <a:pPr marL="0" indent="0" fontAlgn="base">
              <a:buNone/>
            </a:pPr>
            <a:r>
              <a:rPr lang="ru-RU" dirty="0"/>
              <a:t>-наблюдение за деятельностью дошкольников в процессе посещения ДОУ;</a:t>
            </a:r>
          </a:p>
          <a:p>
            <a:pPr marL="0" indent="0" fontAlgn="base">
              <a:buNone/>
            </a:pPr>
            <a:r>
              <a:rPr lang="ru-RU" dirty="0"/>
              <a:t>-психолого-педагогическая диагностика дошкольников;</a:t>
            </a:r>
          </a:p>
          <a:p>
            <a:pPr marL="0" indent="0" fontAlgn="base">
              <a:buNone/>
            </a:pPr>
            <a:r>
              <a:rPr lang="ru-RU" dirty="0"/>
              <a:t>-</a:t>
            </a:r>
            <a:r>
              <a:rPr lang="ru-RU" dirty="0" smtClean="0"/>
              <a:t>психолого </a:t>
            </a:r>
            <a:r>
              <a:rPr lang="ru-RU" dirty="0"/>
              <a:t>- педагогические консилиумы, семинары по вопросу развитие одарённости у детей.</a:t>
            </a:r>
          </a:p>
          <a:p>
            <a:pPr marL="0" indent="0" fontAlgn="base">
              <a:buNone/>
            </a:pPr>
            <a:r>
              <a:rPr lang="ru-RU" dirty="0"/>
              <a:t>2. Организации кружковой работы.</a:t>
            </a:r>
          </a:p>
          <a:p>
            <a:pPr marL="0" indent="0" fontAlgn="base">
              <a:buNone/>
            </a:pPr>
            <a:r>
              <a:rPr lang="ru-RU" dirty="0"/>
              <a:t>-работа творческих мини-групп по планированию деятельности дополнительных услуг;</a:t>
            </a:r>
          </a:p>
          <a:p>
            <a:pPr marL="0" indent="0" fontAlgn="base">
              <a:buNone/>
            </a:pPr>
            <a:r>
              <a:rPr lang="ru-RU" dirty="0"/>
              <a:t>-посещение мастер-классов учреждений культуры и спорта по обогащению опыта кружковой работы.</a:t>
            </a:r>
          </a:p>
          <a:p>
            <a:pPr marL="0" indent="0" fontAlgn="base">
              <a:buNone/>
            </a:pPr>
            <a:r>
              <a:rPr lang="ru-RU" dirty="0"/>
              <a:t>3. Презентация кружков родителям воспитанников.</a:t>
            </a:r>
          </a:p>
          <a:p>
            <a:pPr marL="0" indent="0" fontAlgn="base">
              <a:buNone/>
            </a:pPr>
            <a:r>
              <a:rPr lang="ru-RU" dirty="0"/>
              <a:t>-стендовая информация;</a:t>
            </a:r>
          </a:p>
          <a:p>
            <a:pPr marL="0" indent="0" fontAlgn="base">
              <a:buNone/>
            </a:pPr>
            <a:r>
              <a:rPr lang="ru-RU" dirty="0"/>
              <a:t>-размещение информации на сайте ДОУ;</a:t>
            </a:r>
          </a:p>
          <a:p>
            <a:pPr marL="0" indent="0" fontAlgn="base">
              <a:buNone/>
            </a:pPr>
            <a:r>
              <a:rPr lang="ru-RU" dirty="0"/>
              <a:t>-проведение ежегодной акции «Неделя открытых дверей» с приглашением детей и родителей на занятия кружков;</a:t>
            </a:r>
          </a:p>
          <a:p>
            <a:pPr marL="0" indent="0" fontAlgn="base">
              <a:buNone/>
            </a:pPr>
            <a:r>
              <a:rPr lang="ru-RU" dirty="0"/>
              <a:t>-организация творческих и спортивных показательных выступлений юных кружковцев на праздничных садовых и городских мероприятиях;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83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Управление развитием детской одаренности в дошкольном учреждении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- развитие детской одаренности в условиях обычного детского сада требует разработки и внедрения целостной системы педагогического управления деятельностью всего педагогического коллектива в этом направлении;</a:t>
            </a:r>
          </a:p>
          <a:p>
            <a:pPr marL="0" indent="0">
              <a:buNone/>
            </a:pPr>
            <a:r>
              <a:rPr lang="ru-RU" sz="2000" dirty="0"/>
              <a:t>- сама деятельность педагогического коллектива детского сада по развитию детской одаренности строится на основе системного, личностно-ориентированного, личностно - деятельностного подходов, которые обеспечивают системность, координацию деятельности всех подструктур дошкольного учреждения в развитии детской одаренности;</a:t>
            </a:r>
          </a:p>
          <a:p>
            <a:pPr marL="0" indent="0">
              <a:buNone/>
            </a:pPr>
            <a:r>
              <a:rPr lang="ru-RU" sz="2000" dirty="0"/>
              <a:t>- включение дошкольников в разные виды деятельности, исходя из их способностей, склонностей и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2380942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/>
              <a:t>Методическая тема: </a:t>
            </a:r>
            <a:r>
              <a:rPr lang="ru-RU" dirty="0"/>
              <a:t>«Организация работы ДОУ с одарёнными детьми»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Направления: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План работы по выявлению и сопровождению детей с признаками одарённости</a:t>
            </a:r>
          </a:p>
          <a:p>
            <a:pPr marL="0" indent="0">
              <a:buNone/>
            </a:pPr>
            <a:r>
              <a:rPr lang="ru-RU" dirty="0"/>
              <a:t>- Подборка и систематизация материалов по работе с одарёнными детьми</a:t>
            </a:r>
          </a:p>
          <a:p>
            <a:pPr marL="0" indent="0">
              <a:buNone/>
            </a:pPr>
            <a:r>
              <a:rPr lang="ru-RU" dirty="0"/>
              <a:t>- Осуществление преемственности ДОУ с учреждениями дополнительного образования</a:t>
            </a:r>
          </a:p>
          <a:p>
            <a:pPr marL="0" indent="0">
              <a:buNone/>
            </a:pPr>
            <a:r>
              <a:rPr lang="ru-RU" dirty="0"/>
              <a:t>- Разработка диагностического материала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836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690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ОСНОВНАЯ ОБРАЗОВАТЕЛЬНАЯ ПРОГРАММА ДОУ  КАК  МОДЕЛЬ УПРАВЛЕНИЯ ПРОЦЕССОМ ПСИХОЛОГО-ПЕДАГОГИЧЕСКОГО  СОПРОВОЖДЕНИЯ РАБОТЫ С ОДАРЁННЫМИ ДЕТЬМИ </vt:lpstr>
      <vt:lpstr>Презентация PowerPoint</vt:lpstr>
      <vt:lpstr>Презентация PowerPoint</vt:lpstr>
      <vt:lpstr>Амплификация (А.В. Запорожец)</vt:lpstr>
      <vt:lpstr>Презентация PowerPoint</vt:lpstr>
      <vt:lpstr>Презентация PowerPoint</vt:lpstr>
      <vt:lpstr>Традиционная система работы с даренными детьми</vt:lpstr>
      <vt:lpstr>Управление развитием детской одаренности в дошкольном учреждении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9</cp:revision>
  <dcterms:modified xsi:type="dcterms:W3CDTF">2016-03-10T21:27:12Z</dcterms:modified>
</cp:coreProperties>
</file>