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7" r:id="rId3"/>
    <p:sldId id="258" r:id="rId4"/>
    <p:sldId id="259" r:id="rId5"/>
    <p:sldId id="260" r:id="rId6"/>
    <p:sldId id="261" r:id="rId7"/>
    <p:sldId id="262" r:id="rId8"/>
    <p:sldId id="263" r:id="rId9"/>
    <p:sldId id="264" r:id="rId10"/>
    <p:sldId id="265" r:id="rId11"/>
    <p:sldId id="274" r:id="rId12"/>
    <p:sldId id="266" r:id="rId13"/>
    <p:sldId id="267" r:id="rId14"/>
    <p:sldId id="268"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50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07.02.2017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07.02.2017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07.02.2017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07.02.2017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2276872"/>
            <a:ext cx="7589334" cy="4678204"/>
          </a:xfrm>
          <a:prstGeom prst="rect">
            <a:avLst/>
          </a:prstGeom>
          <a:noFill/>
        </p:spPr>
        <p:txBody>
          <a:bodyPr wrap="square" lIns="91440" tIns="45720" rIns="91440" bIns="45720">
            <a:spAutoFit/>
          </a:bodyPr>
          <a:lstStyle/>
          <a:p>
            <a:pPr algn="ctr"/>
            <a:r>
              <a:rPr lang="ru-RU" sz="3200" b="1" dirty="0" smtClean="0">
                <a:solidFill>
                  <a:schemeClr val="accent5">
                    <a:lumMod val="75000"/>
                  </a:schemeClr>
                </a:solidFill>
              </a:rPr>
              <a:t>«Инновационные формы </a:t>
            </a:r>
          </a:p>
          <a:p>
            <a:pPr algn="ctr"/>
            <a:r>
              <a:rPr lang="ru-RU" sz="3200" b="1" dirty="0" smtClean="0">
                <a:solidFill>
                  <a:schemeClr val="accent5">
                    <a:lumMod val="75000"/>
                  </a:schemeClr>
                </a:solidFill>
              </a:rPr>
              <a:t>работы на уроках русского языка</a:t>
            </a:r>
          </a:p>
          <a:p>
            <a:pPr algn="ctr"/>
            <a:r>
              <a:rPr lang="ru-RU" sz="3200" b="1" dirty="0">
                <a:solidFill>
                  <a:schemeClr val="accent5">
                    <a:lumMod val="75000"/>
                  </a:schemeClr>
                </a:solidFill>
              </a:rPr>
              <a:t>в</a:t>
            </a:r>
            <a:r>
              <a:rPr lang="ru-RU" sz="3200" b="1" dirty="0" smtClean="0">
                <a:solidFill>
                  <a:schemeClr val="accent5">
                    <a:lumMod val="75000"/>
                  </a:schemeClr>
                </a:solidFill>
              </a:rPr>
              <a:t> условиях перехода на ФГОС»</a:t>
            </a:r>
          </a:p>
          <a:p>
            <a:pPr algn="ctr"/>
            <a:endParaRPr lang="ru-RU" sz="3200" b="1" dirty="0" smtClean="0">
              <a:solidFill>
                <a:schemeClr val="accent5">
                  <a:lumMod val="75000"/>
                </a:schemeClr>
              </a:solidFill>
            </a:endParaRPr>
          </a:p>
          <a:p>
            <a:pPr algn="r"/>
            <a:r>
              <a:rPr lang="ru-RU" sz="1400" b="1" dirty="0" smtClean="0">
                <a:solidFill>
                  <a:schemeClr val="accent5">
                    <a:lumMod val="75000"/>
                  </a:schemeClr>
                </a:solidFill>
              </a:rPr>
              <a:t>Автор: </a:t>
            </a:r>
            <a:r>
              <a:rPr lang="ru-RU" sz="1400" b="1" dirty="0" err="1" smtClean="0">
                <a:solidFill>
                  <a:schemeClr val="accent5">
                    <a:lumMod val="75000"/>
                  </a:schemeClr>
                </a:solidFill>
              </a:rPr>
              <a:t>Жакбалеева</a:t>
            </a:r>
            <a:r>
              <a:rPr lang="ru-RU" sz="1400" b="1" dirty="0" smtClean="0">
                <a:solidFill>
                  <a:schemeClr val="accent5">
                    <a:lumMod val="75000"/>
                  </a:schemeClr>
                </a:solidFill>
              </a:rPr>
              <a:t> Т.М.,</a:t>
            </a:r>
          </a:p>
          <a:p>
            <a:pPr algn="r"/>
            <a:r>
              <a:rPr lang="ru-RU" sz="1400" b="1" dirty="0" smtClean="0">
                <a:solidFill>
                  <a:schemeClr val="accent5">
                    <a:lumMod val="75000"/>
                  </a:schemeClr>
                </a:solidFill>
              </a:rPr>
              <a:t>учитель русского языка и литературы</a:t>
            </a:r>
          </a:p>
          <a:p>
            <a:pPr algn="r"/>
            <a:r>
              <a:rPr lang="ru-RU" sz="1400" b="1" dirty="0" smtClean="0">
                <a:solidFill>
                  <a:schemeClr val="accent5">
                    <a:lumMod val="75000"/>
                  </a:schemeClr>
                </a:solidFill>
              </a:rPr>
              <a:t>МОУ «СОШ №2 р.п. Дергачи»</a:t>
            </a:r>
          </a:p>
          <a:p>
            <a:pPr algn="ctr"/>
            <a:endParaRPr lang="ru-RU" sz="3200" b="1" dirty="0" smtClean="0">
              <a:solidFill>
                <a:schemeClr val="accent5">
                  <a:lumMod val="75000"/>
                </a:schemeClr>
              </a:solidFill>
            </a:endParaRPr>
          </a:p>
          <a:p>
            <a:pPr algn="ctr"/>
            <a:endParaRPr lang="ru-RU" sz="3200" b="1" dirty="0" smtClean="0">
              <a:solidFill>
                <a:schemeClr val="accent5">
                  <a:lumMod val="75000"/>
                </a:schemeClr>
              </a:solidFill>
            </a:endParaRPr>
          </a:p>
          <a:p>
            <a:pPr algn="ctr"/>
            <a:endParaRPr lang="ru-RU" sz="3200" b="1" dirty="0" smtClean="0">
              <a:solidFill>
                <a:schemeClr val="accent5">
                  <a:lumMod val="75000"/>
                </a:schemeClr>
              </a:solidFill>
            </a:endParaRPr>
          </a:p>
          <a:p>
            <a:pPr algn="ctr"/>
            <a:endParaRPr lang="ru-RU" sz="3200" b="1" dirty="0" smtClean="0">
              <a:solidFill>
                <a:schemeClr val="accent5">
                  <a:lumMod val="75000"/>
                </a:schemeClr>
              </a:solidFill>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8596" y="517511"/>
            <a:ext cx="1926895" cy="1854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99792" y="2492896"/>
            <a:ext cx="6050093" cy="41044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t="11620"/>
          <a:stretch>
            <a:fillRect/>
          </a:stretch>
        </p:blipFill>
        <p:spPr bwMode="auto">
          <a:xfrm>
            <a:off x="395536" y="188640"/>
            <a:ext cx="6016752" cy="2738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941" t="22840" r="32998" b="10024"/>
          <a:stretch/>
        </p:blipFill>
        <p:spPr bwMode="auto">
          <a:xfrm>
            <a:off x="1547664" y="1772816"/>
            <a:ext cx="6094699" cy="46106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p:txBody>
          <a:bodyPr>
            <a:normAutofit/>
          </a:bodyPr>
          <a:lstStyle/>
          <a:p>
            <a:r>
              <a:rPr lang="ru-RU" sz="3200" dirty="0" smtClean="0">
                <a:solidFill>
                  <a:schemeClr val="tx2"/>
                </a:solidFill>
                <a:latin typeface="Times New Roman" panose="02020603050405020304" pitchFamily="18" charset="0"/>
                <a:cs typeface="Times New Roman" panose="02020603050405020304" pitchFamily="18" charset="0"/>
              </a:rPr>
              <a:t>Работа с приложениями э/дневника</a:t>
            </a:r>
            <a:endParaRPr lang="ru-RU" sz="32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413195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65992" t="7528" r="2756" b="55880"/>
          <a:stretch/>
        </p:blipFill>
        <p:spPr bwMode="auto">
          <a:xfrm>
            <a:off x="755576" y="383710"/>
            <a:ext cx="5760640" cy="49895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t="3130" r="4202" b="9237"/>
          <a:stretch>
            <a:fillRect/>
          </a:stretch>
        </p:blipFill>
        <p:spPr bwMode="auto">
          <a:xfrm>
            <a:off x="4427984" y="1772816"/>
            <a:ext cx="4176464" cy="40324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53289" r="33812" b="10849"/>
          <a:stretch/>
        </p:blipFill>
        <p:spPr bwMode="auto">
          <a:xfrm>
            <a:off x="110414" y="548680"/>
            <a:ext cx="8722773" cy="5688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t="7107"/>
          <a:stretch>
            <a:fillRect/>
          </a:stretch>
        </p:blipFill>
        <p:spPr bwMode="auto">
          <a:xfrm>
            <a:off x="179512" y="620688"/>
            <a:ext cx="8784976" cy="56473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t="11214"/>
          <a:stretch>
            <a:fillRect/>
          </a:stretch>
        </p:blipFill>
        <p:spPr bwMode="auto">
          <a:xfrm>
            <a:off x="971600" y="476672"/>
            <a:ext cx="7600928" cy="53791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285728"/>
            <a:ext cx="8246150" cy="5262979"/>
          </a:xfrm>
          <a:prstGeom prst="rect">
            <a:avLst/>
          </a:prstGeom>
        </p:spPr>
        <p:txBody>
          <a:bodyPr wrap="square">
            <a:spAutoFit/>
          </a:bodyPr>
          <a:lstStyle/>
          <a:p>
            <a:r>
              <a:rPr lang="ru-RU" sz="1600" b="1" dirty="0" err="1" smtClean="0">
                <a:solidFill>
                  <a:schemeClr val="accent5">
                    <a:lumMod val="75000"/>
                  </a:schemeClr>
                </a:solidFill>
              </a:rPr>
              <a:t>Иннова́ция</a:t>
            </a:r>
            <a:r>
              <a:rPr lang="ru-RU" sz="1600" b="1" dirty="0" smtClean="0">
                <a:solidFill>
                  <a:schemeClr val="accent5">
                    <a:lumMod val="75000"/>
                  </a:schemeClr>
                </a:solidFill>
              </a:rPr>
              <a:t>, </a:t>
            </a:r>
            <a:r>
              <a:rPr lang="ru-RU" sz="1600" b="1" dirty="0" err="1" smtClean="0">
                <a:solidFill>
                  <a:schemeClr val="accent5">
                    <a:lumMod val="75000"/>
                  </a:schemeClr>
                </a:solidFill>
              </a:rPr>
              <a:t>нововведе́ние</a:t>
            </a:r>
            <a:r>
              <a:rPr lang="ru-RU" sz="1600" b="1" dirty="0" smtClean="0">
                <a:solidFill>
                  <a:schemeClr val="accent5">
                    <a:lumMod val="75000"/>
                  </a:schemeClr>
                </a:solidFill>
              </a:rPr>
              <a:t> </a:t>
            </a:r>
            <a:r>
              <a:rPr lang="ru-RU" sz="1600" b="1" dirty="0" smtClean="0"/>
              <a:t>(англ. </a:t>
            </a:r>
            <a:r>
              <a:rPr lang="ru-RU" sz="1600" b="1" dirty="0" err="1" smtClean="0"/>
              <a:t>innovation</a:t>
            </a:r>
            <a:r>
              <a:rPr lang="ru-RU" sz="1600" b="1" dirty="0" smtClean="0"/>
              <a:t>) — это новшество, обеспечивающее качественный рост эффективности процессов или продукции, востребованное рынком. Является конечным результатом интеллектуальной деятельности человека, его фантазии, творческого процесса, открытий, изобретений. Примером инновации является выведение на рынок продукции (товаров и услуг) с новыми потребительскими свойствами или качественным повышением эффективности производственных систем.</a:t>
            </a:r>
          </a:p>
          <a:p>
            <a:endParaRPr lang="ru-RU" sz="1600" b="1" dirty="0" smtClean="0"/>
          </a:p>
          <a:p>
            <a:r>
              <a:rPr lang="ru-RU" sz="1600" b="1" dirty="0" err="1" smtClean="0">
                <a:solidFill>
                  <a:schemeClr val="accent5">
                    <a:lumMod val="75000"/>
                  </a:schemeClr>
                </a:solidFill>
              </a:rPr>
              <a:t>Иннова́ция</a:t>
            </a:r>
            <a:r>
              <a:rPr lang="ru-RU" sz="1600" b="1" dirty="0" smtClean="0">
                <a:solidFill>
                  <a:schemeClr val="accent5">
                    <a:lumMod val="75000"/>
                  </a:schemeClr>
                </a:solidFill>
              </a:rPr>
              <a:t> </a:t>
            </a:r>
            <a:r>
              <a:rPr lang="ru-RU" sz="1600" b="1" dirty="0" smtClean="0"/>
              <a:t>— введённый в употребление новый или значительно улучшенный продукт (товар, услуга) или процесс, новый организационный метод в деловой практике, организации рабочих мест.</a:t>
            </a:r>
          </a:p>
          <a:p>
            <a:endParaRPr lang="ru-RU" sz="1600" b="1" dirty="0" smtClean="0"/>
          </a:p>
          <a:p>
            <a:r>
              <a:rPr lang="ru-RU" sz="1600" b="1" dirty="0" smtClean="0"/>
              <a:t>Термин «инновация» происходит от латинского «</a:t>
            </a:r>
            <a:r>
              <a:rPr lang="ru-RU" sz="1600" b="1" dirty="0" err="1" smtClean="0"/>
              <a:t>novatio</a:t>
            </a:r>
            <a:r>
              <a:rPr lang="ru-RU" sz="1600" b="1" dirty="0" smtClean="0"/>
              <a:t>», что означает «обновление» (или «изменение»), и приставки «</a:t>
            </a:r>
            <a:r>
              <a:rPr lang="ru-RU" sz="1600" b="1" dirty="0" err="1" smtClean="0"/>
              <a:t>in</a:t>
            </a:r>
            <a:r>
              <a:rPr lang="ru-RU" sz="1600" b="1" dirty="0" smtClean="0"/>
              <a:t>», которая переводится с латинского как «в направление», если переводить дословно «</a:t>
            </a:r>
            <a:r>
              <a:rPr lang="ru-RU" sz="1600" b="1" dirty="0" err="1" smtClean="0"/>
              <a:t>Innovatio</a:t>
            </a:r>
            <a:r>
              <a:rPr lang="ru-RU" sz="1600" b="1" dirty="0" smtClean="0"/>
              <a:t>» — «в направлении изменений». Само понятие впервые появилось в научных исследованиях XIX в. Новую жизнь получило в начале XX в. в научных работах австрийского и американского экономиста Й. </a:t>
            </a:r>
            <a:r>
              <a:rPr lang="ru-RU" sz="1600" b="1" dirty="0" err="1" smtClean="0"/>
              <a:t>Шумпетера</a:t>
            </a:r>
            <a:r>
              <a:rPr lang="ru-RU" sz="1600" b="1" dirty="0" smtClean="0"/>
              <a:t>, который был одним из первых учёных, кто в 1900-х гг. ввёл в научное употребление данный термин в экономике.</a:t>
            </a:r>
          </a:p>
          <a:p>
            <a:endParaRPr lang="ru-RU" sz="1600" b="1" dirty="0" smtClean="0"/>
          </a:p>
          <a:p>
            <a:r>
              <a:rPr lang="ru-RU" sz="1600" b="1" dirty="0" smtClean="0">
                <a:solidFill>
                  <a:schemeClr val="accent5">
                    <a:lumMod val="75000"/>
                  </a:schemeClr>
                </a:solidFill>
              </a:rPr>
              <a:t>Инновация </a:t>
            </a:r>
            <a:r>
              <a:rPr lang="ru-RU" sz="1600" b="1" dirty="0" smtClean="0"/>
              <a:t>— это не всякое новшество или нововведение, а только такое, которое серьёзно повышает эффективность действующей системы. </a:t>
            </a:r>
            <a:endParaRPr lang="ru-RU" sz="16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8568952" cy="5539978"/>
          </a:xfrm>
          <a:prstGeom prst="rect">
            <a:avLst/>
          </a:prstGeom>
        </p:spPr>
        <p:txBody>
          <a:bodyPr wrap="square">
            <a:spAutoFit/>
          </a:bodyPr>
          <a:lstStyle/>
          <a:p>
            <a:pPr algn="ctr"/>
            <a:r>
              <a:rPr lang="ru-RU" sz="2800" b="1" dirty="0" smtClean="0">
                <a:solidFill>
                  <a:schemeClr val="accent5">
                    <a:lumMod val="75000"/>
                  </a:schemeClr>
                </a:solidFill>
              </a:rPr>
              <a:t>МОИ ФОРМЫ ПОДГОТОВКИ:</a:t>
            </a:r>
          </a:p>
          <a:p>
            <a:pPr marL="342900" indent="-342900" algn="ctr">
              <a:buAutoNum type="arabicParenR"/>
            </a:pPr>
            <a:endParaRPr lang="ru-RU" sz="2800" b="1" dirty="0" smtClean="0">
              <a:solidFill>
                <a:schemeClr val="accent5">
                  <a:lumMod val="75000"/>
                </a:schemeClr>
              </a:solidFill>
            </a:endParaRPr>
          </a:p>
          <a:p>
            <a:pPr algn="ctr"/>
            <a:endParaRPr lang="ru-RU" sz="2800" b="1" dirty="0" smtClean="0">
              <a:solidFill>
                <a:schemeClr val="accent5">
                  <a:lumMod val="75000"/>
                </a:schemeClr>
              </a:solidFill>
            </a:endParaRPr>
          </a:p>
          <a:p>
            <a:r>
              <a:rPr lang="ru-RU" sz="2800" b="1" dirty="0" smtClean="0">
                <a:solidFill>
                  <a:schemeClr val="accent5">
                    <a:lumMod val="75000"/>
                  </a:schemeClr>
                </a:solidFill>
              </a:rPr>
              <a:t>- Работа в электронном дневнике</a:t>
            </a:r>
          </a:p>
          <a:p>
            <a:r>
              <a:rPr lang="ru-RU" sz="2800" b="1" dirty="0" smtClean="0">
                <a:solidFill>
                  <a:schemeClr val="accent5">
                    <a:lumMod val="75000"/>
                  </a:schemeClr>
                </a:solidFill>
              </a:rPr>
              <a:t>  (Центр приложений);</a:t>
            </a:r>
          </a:p>
          <a:p>
            <a:endParaRPr lang="ru-RU" sz="2800" b="1" dirty="0" smtClean="0">
              <a:solidFill>
                <a:schemeClr val="accent5">
                  <a:lumMod val="75000"/>
                </a:schemeClr>
              </a:solidFill>
            </a:endParaRPr>
          </a:p>
          <a:p>
            <a:pPr marL="457200" indent="-457200"/>
            <a:r>
              <a:rPr lang="ru-RU" sz="2800" b="1" dirty="0" smtClean="0">
                <a:solidFill>
                  <a:schemeClr val="accent5">
                    <a:lumMod val="75000"/>
                  </a:schemeClr>
                </a:solidFill>
              </a:rPr>
              <a:t>- Работа в </a:t>
            </a:r>
            <a:r>
              <a:rPr lang="ru-RU" sz="2800" b="1" dirty="0" err="1" smtClean="0">
                <a:solidFill>
                  <a:schemeClr val="accent5">
                    <a:lumMod val="75000"/>
                  </a:schemeClr>
                </a:solidFill>
              </a:rPr>
              <a:t>ЯКлассе</a:t>
            </a:r>
            <a:r>
              <a:rPr lang="ru-RU" sz="2800" b="1" dirty="0" smtClean="0">
                <a:solidFill>
                  <a:schemeClr val="accent5">
                    <a:lumMod val="75000"/>
                  </a:schemeClr>
                </a:solidFill>
              </a:rPr>
              <a:t>;</a:t>
            </a:r>
          </a:p>
          <a:p>
            <a:pPr marL="457200" indent="-457200">
              <a:buFontTx/>
              <a:buChar char="-"/>
            </a:pPr>
            <a:endParaRPr lang="ru-RU" sz="2800" b="1" dirty="0" smtClean="0">
              <a:solidFill>
                <a:schemeClr val="accent5">
                  <a:lumMod val="75000"/>
                </a:schemeClr>
              </a:solidFill>
            </a:endParaRPr>
          </a:p>
          <a:p>
            <a:r>
              <a:rPr lang="ru-RU" sz="2800" b="1" dirty="0" smtClean="0">
                <a:solidFill>
                  <a:schemeClr val="accent5">
                    <a:lumMod val="75000"/>
                  </a:schemeClr>
                </a:solidFill>
              </a:rPr>
              <a:t>- Работа в </a:t>
            </a:r>
            <a:r>
              <a:rPr lang="ru-RU" sz="2800" b="1" dirty="0" err="1" smtClean="0">
                <a:solidFill>
                  <a:schemeClr val="accent5">
                    <a:lumMod val="75000"/>
                  </a:schemeClr>
                </a:solidFill>
              </a:rPr>
              <a:t>Фоксфорде</a:t>
            </a:r>
            <a:r>
              <a:rPr lang="ru-RU" sz="2800" b="1" dirty="0" smtClean="0">
                <a:solidFill>
                  <a:schemeClr val="accent5">
                    <a:lumMod val="75000"/>
                  </a:schemeClr>
                </a:solidFill>
              </a:rPr>
              <a:t> </a:t>
            </a:r>
          </a:p>
          <a:p>
            <a:r>
              <a:rPr lang="ru-RU" sz="2800" b="1" dirty="0" smtClean="0">
                <a:solidFill>
                  <a:schemeClr val="accent5">
                    <a:lumMod val="75000"/>
                  </a:schemeClr>
                </a:solidFill>
              </a:rPr>
              <a:t>  (разные уровни, в том числе олимпиадный);</a:t>
            </a:r>
          </a:p>
          <a:p>
            <a:endParaRPr lang="ru-RU" sz="2800" b="1" dirty="0" smtClean="0">
              <a:solidFill>
                <a:schemeClr val="accent5">
                  <a:lumMod val="75000"/>
                </a:schemeClr>
              </a:solidFill>
            </a:endParaRPr>
          </a:p>
          <a:p>
            <a:pPr marL="457200" indent="-457200"/>
            <a:r>
              <a:rPr lang="ru-RU" sz="2800" b="1" dirty="0" smtClean="0">
                <a:solidFill>
                  <a:schemeClr val="accent5">
                    <a:lumMod val="75000"/>
                  </a:schemeClr>
                </a:solidFill>
              </a:rPr>
              <a:t>- Работа с приложениями</a:t>
            </a:r>
          </a:p>
          <a:p>
            <a:endParaRPr lang="ru-RU" b="1" dirty="0" smtClean="0">
              <a:solidFill>
                <a:schemeClr val="accent2">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1603" r="11662" b="35494"/>
          <a:stretch/>
        </p:blipFill>
        <p:spPr bwMode="auto">
          <a:xfrm>
            <a:off x="228058" y="260648"/>
            <a:ext cx="8784976" cy="61206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705" t="22391" r="14187" b="13169"/>
          <a:stretch/>
        </p:blipFill>
        <p:spPr bwMode="auto">
          <a:xfrm>
            <a:off x="611560" y="476672"/>
            <a:ext cx="7920880" cy="55855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080" t="19258" r="12973" b="15162"/>
          <a:stretch/>
        </p:blipFill>
        <p:spPr bwMode="auto">
          <a:xfrm>
            <a:off x="971600" y="476672"/>
            <a:ext cx="7920880" cy="55446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43" t="6925" r="1892" b="14647"/>
          <a:stretch/>
        </p:blipFill>
        <p:spPr bwMode="auto">
          <a:xfrm>
            <a:off x="395536" y="404664"/>
            <a:ext cx="8568952" cy="55446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758" t="6594" r="11048" b="19277"/>
          <a:stretch/>
        </p:blipFill>
        <p:spPr bwMode="auto">
          <a:xfrm>
            <a:off x="323528" y="548680"/>
            <a:ext cx="8352928" cy="58916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4552" t="6451" r="12215" b="29350"/>
          <a:stretch/>
        </p:blipFill>
        <p:spPr bwMode="auto">
          <a:xfrm>
            <a:off x="971600" y="620688"/>
            <a:ext cx="7926740" cy="55590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282</Words>
  <Application>Microsoft Office PowerPoint</Application>
  <PresentationFormat>Экран (4:3)</PresentationFormat>
  <Paragraphs>29</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Работа с приложениями э/дневника</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cp:lastModifiedBy>
  <cp:revision>5</cp:revision>
  <dcterms:modified xsi:type="dcterms:W3CDTF">2017-02-07T06:36:11Z</dcterms:modified>
</cp:coreProperties>
</file>