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8" r:id="rId2"/>
    <p:sldId id="453" r:id="rId3"/>
    <p:sldId id="313" r:id="rId4"/>
    <p:sldId id="389" r:id="rId5"/>
    <p:sldId id="376" r:id="rId6"/>
    <p:sldId id="377" r:id="rId7"/>
    <p:sldId id="391" r:id="rId8"/>
    <p:sldId id="396" r:id="rId9"/>
    <p:sldId id="464" r:id="rId10"/>
    <p:sldId id="397" r:id="rId11"/>
    <p:sldId id="398" r:id="rId12"/>
    <p:sldId id="496" r:id="rId13"/>
    <p:sldId id="399" r:id="rId14"/>
    <p:sldId id="425" r:id="rId15"/>
    <p:sldId id="337" r:id="rId16"/>
    <p:sldId id="458" r:id="rId17"/>
    <p:sldId id="460" r:id="rId18"/>
    <p:sldId id="461" r:id="rId19"/>
    <p:sldId id="494" r:id="rId20"/>
    <p:sldId id="495" r:id="rId21"/>
    <p:sldId id="462" r:id="rId22"/>
    <p:sldId id="463" r:id="rId23"/>
    <p:sldId id="443" r:id="rId24"/>
    <p:sldId id="440" r:id="rId25"/>
    <p:sldId id="468" r:id="rId26"/>
    <p:sldId id="441" r:id="rId27"/>
    <p:sldId id="444" r:id="rId28"/>
    <p:sldId id="445" r:id="rId29"/>
    <p:sldId id="466" r:id="rId30"/>
    <p:sldId id="467" r:id="rId31"/>
    <p:sldId id="497" r:id="rId32"/>
    <p:sldId id="499" r:id="rId33"/>
    <p:sldId id="500" r:id="rId34"/>
    <p:sldId id="512" r:id="rId35"/>
    <p:sldId id="510" r:id="rId36"/>
    <p:sldId id="509" r:id="rId37"/>
    <p:sldId id="507" r:id="rId38"/>
    <p:sldId id="508" r:id="rId39"/>
    <p:sldId id="511" r:id="rId40"/>
    <p:sldId id="51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6600"/>
    <a:srgbClr val="A3F7FB"/>
    <a:srgbClr val="FF3300"/>
    <a:srgbClr val="FDA1EB"/>
    <a:srgbClr val="DCC2DC"/>
    <a:srgbClr val="DAC4D8"/>
    <a:srgbClr val="CCFF66"/>
    <a:srgbClr val="A50021"/>
    <a:srgbClr val="B50B9D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1" autoAdjust="0"/>
    <p:restoredTop sz="94572" autoAdjust="0"/>
  </p:normalViewPr>
  <p:slideViewPr>
    <p:cSldViewPr>
      <p:cViewPr>
        <p:scale>
          <a:sx n="99" d="100"/>
          <a:sy n="99" d="100"/>
        </p:scale>
        <p:origin x="-317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19B62-52A5-486A-94CE-50FA1B0AF002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28829-9BCA-41FE-A0DC-D08AB925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89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A87900-92C6-4062-A637-BBB4DB0FA61B}" type="slidenum">
              <a:rPr lang="ru-RU">
                <a:solidFill>
                  <a:srgbClr val="000000"/>
                </a:solidFill>
              </a:rPr>
              <a:pPr/>
              <a:t>15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28829-9BCA-41FE-A0DC-D08AB925B36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39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EF2FC-1B57-430D-B8F4-11C7A6439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188861"/>
      </p:ext>
    </p:extLst>
  </p:cSld>
  <p:clrMapOvr>
    <a:masterClrMapping/>
  </p:clrMapOvr>
  <p:transition advClick="0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4498-97A8-4DC7-A436-35FD55419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241748"/>
      </p:ext>
    </p:extLst>
  </p:cSld>
  <p:clrMapOvr>
    <a:masterClrMapping/>
  </p:clrMapOvr>
  <p:transition advClick="0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61EF-ED5A-4859-8AD8-5D6387662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986059"/>
      </p:ext>
    </p:extLst>
  </p:cSld>
  <p:clrMapOvr>
    <a:masterClrMapping/>
  </p:clrMapOvr>
  <p:transition advClick="0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75C3-492F-4015-90F8-2F4DE59B2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874509"/>
      </p:ext>
    </p:extLst>
  </p:cSld>
  <p:clrMapOvr>
    <a:masterClrMapping/>
  </p:clrMapOvr>
  <p:transition advClick="0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AB24-AB97-4987-8FBA-9762CDCC2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696602"/>
      </p:ext>
    </p:extLst>
  </p:cSld>
  <p:clrMapOvr>
    <a:masterClrMapping/>
  </p:clrMapOvr>
  <p:transition advClick="0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A6BF-66CC-42C9-A251-83A531CCC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893468"/>
      </p:ext>
    </p:extLst>
  </p:cSld>
  <p:clrMapOvr>
    <a:masterClrMapping/>
  </p:clrMapOvr>
  <p:transition advClick="0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511D4-6FA3-43BE-97F1-938B15288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194634"/>
      </p:ext>
    </p:extLst>
  </p:cSld>
  <p:clrMapOvr>
    <a:masterClrMapping/>
  </p:clrMapOvr>
  <p:transition advClick="0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02C21-36E7-4172-B801-1F2C39516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562293"/>
      </p:ext>
    </p:extLst>
  </p:cSld>
  <p:clrMapOvr>
    <a:masterClrMapping/>
  </p:clrMapOvr>
  <p:transition advClick="0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BDA5-CEFB-42E1-9208-C22EE7DE5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800402"/>
      </p:ext>
    </p:extLst>
  </p:cSld>
  <p:clrMapOvr>
    <a:masterClrMapping/>
  </p:clrMapOvr>
  <p:transition advClick="0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45E2-DD36-4CFA-89F3-94ADA4D3F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31097"/>
      </p:ext>
    </p:extLst>
  </p:cSld>
  <p:clrMapOvr>
    <a:masterClrMapping/>
  </p:clrMapOvr>
  <p:transition advClick="0"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597A7-2F83-43C3-A4BA-2ADC5D0B8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931920"/>
      </p:ext>
    </p:extLst>
  </p:cSld>
  <p:clrMapOvr>
    <a:masterClrMapping/>
  </p:clrMapOvr>
  <p:transition advClick="0"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A496FE1-0A6E-4BBD-A981-788FAB0E3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F:\&#1045;&#1051;&#1045;&#1053;&#1050;&#1040;\&#1092;&#1086;&#1090;&#1086;,&#1084;&#1091;&#1079;&#1099;&#1082;&#1072;\&#1079;&#1074;&#1091;&#1082;&#1080;&#1089;&#1077;&#1085;&#1089;&#1086;&#1088;&#1080;&#1082;&#1072;\-span-&#1050;&#1083;&#1072;&#1089;&#1089;&#1080;&#1082;&#1072;-_span-%20&#1076;&#1083;&#1103;%20&#1084;&#1072;&#1083;&#1099;&#1096;&#1077;&#1081;%20%20-%20&#1051;&#1091;&#1085;&#1085;&#1072;&#1103;%20&#1089;&#1086;&#1085;&#1072;&#1090;&#1072;%20-%20&#1041;&#1077;&#1090;&#1093;&#1086;&#1074;&#1077;&#1085;%20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ruprom-image.s3.amazonaws.com/140181_w640_h640_1111111111111.jpg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hyperlink" Target="http://fotki.yandex.ru/users/pro100lena75/view/731500?page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pro100lena75/view/731544?page=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iranimacii.ru/photo/dlja_prezentacij/devochka_s_zajcem/23-0-229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Прямоугольник 3"/>
          <p:cNvSpPr>
            <a:spLocks noChangeArrowheads="1"/>
          </p:cNvSpPr>
          <p:nvPr/>
        </p:nvSpPr>
        <p:spPr bwMode="auto">
          <a:xfrm>
            <a:off x="1714480" y="944575"/>
            <a:ext cx="5809799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Психолого-педагогические аспекты преемственности</a:t>
            </a:r>
            <a:endParaRPr lang="ru-RU" sz="3200" dirty="0" smtClean="0"/>
          </a:p>
          <a:p>
            <a:pPr algn="ctr"/>
            <a:r>
              <a:rPr lang="ru-RU" sz="3200" b="1" dirty="0" smtClean="0"/>
              <a:t> начального и основного общего образования  в условиях реализации ФГОС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b="1" dirty="0" smtClean="0"/>
              <a:t>МБОУ «СОШ № 3 г. Красноармейска </a:t>
            </a:r>
          </a:p>
          <a:p>
            <a:pPr algn="ctr"/>
            <a:r>
              <a:rPr lang="ru-RU" b="1" dirty="0" smtClean="0"/>
              <a:t>Саратовской области имени дважды Героя Советского Союза </a:t>
            </a:r>
            <a:r>
              <a:rPr lang="ru-RU" b="1" dirty="0" err="1" smtClean="0"/>
              <a:t>Скоморохова</a:t>
            </a:r>
            <a:r>
              <a:rPr lang="ru-RU" b="1" dirty="0" smtClean="0"/>
              <a:t> Н.М.»</a:t>
            </a:r>
          </a:p>
          <a:p>
            <a:pPr algn="ctr"/>
            <a:r>
              <a:rPr lang="ru-RU" b="1" dirty="0" smtClean="0"/>
              <a:t>Подготовила педагог-психолог </a:t>
            </a:r>
          </a:p>
          <a:p>
            <a:pPr algn="ctr"/>
            <a:r>
              <a:rPr lang="ru-RU" b="1" dirty="0" smtClean="0"/>
              <a:t>Тихонова Е.А.</a:t>
            </a:r>
            <a:endParaRPr lang="ru-RU" dirty="0" smtClean="0"/>
          </a:p>
          <a:p>
            <a:pPr algn="ctr"/>
            <a:endParaRPr lang="ru-RU" b="1" dirty="0"/>
          </a:p>
        </p:txBody>
      </p:sp>
      <p:pic>
        <p:nvPicPr>
          <p:cNvPr id="8" name="Picture 12" descr="0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365638">
            <a:off x="444971" y="835187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0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867968">
            <a:off x="7608886" y="1020665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0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213042">
            <a:off x="3651427" y="-99418"/>
            <a:ext cx="1155456" cy="8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-span-Классика-_span- для малышей  - Лунная соната - Бетховен 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685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88640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Путь достижения </a:t>
            </a:r>
            <a:r>
              <a:rPr lang="ru-RU" sz="4000" b="1" dirty="0" smtClean="0">
                <a:solidFill>
                  <a:srgbClr val="C00000"/>
                </a:solidFill>
              </a:rPr>
              <a:t>цели -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6322" y="980728"/>
            <a:ext cx="566749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sz="3200" b="1" dirty="0">
                <a:solidFill>
                  <a:srgbClr val="C00000"/>
                </a:solidFill>
              </a:rPr>
              <a:t>формирование УУД, </a:t>
            </a:r>
            <a:r>
              <a:rPr lang="ru-RU" sz="3200" b="1" dirty="0">
                <a:solidFill>
                  <a:srgbClr val="002060"/>
                </a:solidFill>
              </a:rPr>
              <a:t>обеспечивающих компетенцию </a:t>
            </a:r>
            <a:r>
              <a:rPr lang="ru-RU" sz="3200" b="1" dirty="0">
                <a:solidFill>
                  <a:srgbClr val="C00000"/>
                </a:solidFill>
              </a:rPr>
              <a:t>«научить учиться», </a:t>
            </a:r>
            <a:r>
              <a:rPr lang="ru-RU" sz="3200" b="1" dirty="0">
                <a:solidFill>
                  <a:srgbClr val="002060"/>
                </a:solidFill>
              </a:rPr>
              <a:t>а не только освоение учащимися конкретных предметных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знаний </a:t>
            </a:r>
            <a:r>
              <a:rPr lang="ru-RU" sz="2800" b="1" dirty="0">
                <a:solidFill>
                  <a:srgbClr val="002060"/>
                </a:solidFill>
              </a:rPr>
              <a:t>и навыков в рамках отдельных дисциплин.</a:t>
            </a:r>
          </a:p>
          <a:p>
            <a:pPr marL="0" indent="0">
              <a:buFont typeface="Arial" charset="0"/>
              <a:buNone/>
            </a:pPr>
            <a:r>
              <a:rPr lang="ru-RU" sz="3200" dirty="0"/>
              <a:t> </a:t>
            </a:r>
          </a:p>
        </p:txBody>
      </p:sp>
      <p:pic>
        <p:nvPicPr>
          <p:cNvPr id="9" name="Picture 64" descr="http://s018.radikal.ru/i523/1208/06/d391d068dfdc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90600" y="2276872"/>
            <a:ext cx="1224135" cy="44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20961"/>
      </p:ext>
    </p:extLst>
  </p:cSld>
  <p:clrMapOvr>
    <a:masterClrMapping/>
  </p:clrMapOvr>
  <p:transition advClick="0" advTm="15266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4436" y="260648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7988"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</a:pPr>
            <a:r>
              <a:rPr lang="ru-RU" sz="4400" b="1" dirty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Преемственность</a:t>
            </a:r>
            <a:r>
              <a:rPr lang="ru-RU" sz="4400" dirty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4400" dirty="0" smtClean="0">
              <a:solidFill>
                <a:srgbClr val="C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 defTabSz="407988"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должна </a:t>
            </a:r>
            <a:r>
              <a:rPr lang="ru-RU" sz="3200" b="1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осуществляться на уровне: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6384" y="1700808"/>
            <a:ext cx="55360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07988">
              <a:buSzPct val="100000"/>
              <a:buFont typeface="Wingdings" pitchFamily="2" charset="2"/>
              <a:buChar char="Ø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</a:pPr>
            <a:endParaRPr lang="ru-RU" sz="3200" b="1" dirty="0" smtClean="0">
              <a:solidFill>
                <a:srgbClr val="C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 defTabSz="407988">
              <a:buSzPct val="100000"/>
              <a:buFont typeface="Wingdings" pitchFamily="2" charset="2"/>
              <a:buChar char="Ø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целей </a:t>
            </a:r>
            <a:r>
              <a:rPr lang="ru-RU" sz="3200" b="1" dirty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и задач;</a:t>
            </a:r>
          </a:p>
          <a:p>
            <a:pPr marL="285750" indent="-285750" algn="just" defTabSz="407988">
              <a:buSzPct val="100000"/>
              <a:buFont typeface="Wingdings" pitchFamily="2" charset="2"/>
              <a:buChar char="Ø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</a:pPr>
            <a:r>
              <a:rPr lang="ru-RU" sz="3200" b="1" dirty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содержания образования;</a:t>
            </a:r>
          </a:p>
          <a:p>
            <a:pPr marL="285750" indent="-285750" algn="just" defTabSz="407988">
              <a:buSzPct val="100000"/>
              <a:buFont typeface="Wingdings" pitchFamily="2" charset="2"/>
              <a:buChar char="Ø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</a:pPr>
            <a:r>
              <a:rPr lang="ru-RU" sz="3200" b="1" dirty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организационных форм;</a:t>
            </a:r>
          </a:p>
          <a:p>
            <a:pPr marL="285750" indent="-285750" algn="just" defTabSz="407988">
              <a:buSzPct val="100000"/>
              <a:buFont typeface="Wingdings" pitchFamily="2" charset="2"/>
              <a:buChar char="Ø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</a:pPr>
            <a:endParaRPr lang="ru-RU" sz="3200" b="1" dirty="0" smtClean="0">
              <a:solidFill>
                <a:srgbClr val="C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 defTabSz="407988">
              <a:buSzPct val="100000"/>
              <a:buFont typeface="Wingdings" pitchFamily="2" charset="2"/>
              <a:buChar char="Ø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планируемых </a:t>
            </a:r>
            <a:r>
              <a:rPr lang="ru-RU" sz="3200" b="1" dirty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результатов</a:t>
            </a:r>
          </a:p>
        </p:txBody>
      </p:sp>
      <p:pic>
        <p:nvPicPr>
          <p:cNvPr id="8" name="Picture 52" descr="http://s60.radikal.ru/i169/1208/d2/91003e52d1d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3214" y="4941168"/>
            <a:ext cx="1909200" cy="14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4" descr="http://s017.radikal.ru/i408/1208/2d/cd6dc644f87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69970" y="2014974"/>
            <a:ext cx="1451089" cy="156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919873"/>
      </p:ext>
    </p:extLst>
  </p:cSld>
  <p:clrMapOvr>
    <a:masterClrMapping/>
  </p:clrMapOvr>
  <p:transition advClick="0" advTm="9781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260648"/>
            <a:ext cx="64862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solidFill>
                  <a:srgbClr val="C00000"/>
                </a:solidFill>
                <a:latin typeface="+mj-lt"/>
              </a:rPr>
              <a:t>ФГОС 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НОО и 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ООО:</a:t>
            </a:r>
            <a:br>
              <a:rPr lang="ru-RU" sz="3600" b="1" dirty="0">
                <a:solidFill>
                  <a:srgbClr val="C00000"/>
                </a:solidFill>
                <a:latin typeface="+mj-lt"/>
              </a:rPr>
            </a:br>
            <a:r>
              <a:rPr lang="ru-RU" sz="3600" b="1" dirty="0">
                <a:solidFill>
                  <a:srgbClr val="C00000"/>
                </a:solidFill>
                <a:latin typeface="+mj-lt"/>
              </a:rPr>
              <a:t> преемственность и развитие </a:t>
            </a:r>
            <a:r>
              <a:rPr lang="ru-RU" sz="3600" b="1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+mj-lt"/>
              </a:rPr>
            </a:br>
            <a:endParaRPr lang="ru-RU" sz="3600" dirty="0"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23928" y="2111772"/>
            <a:ext cx="2664296" cy="914400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ЦЕЛЬ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47190" y="3429000"/>
            <a:ext cx="2291138" cy="914400"/>
          </a:xfrm>
          <a:prstGeom prst="ellipse">
            <a:avLst/>
          </a:prstGeom>
          <a:solidFill>
            <a:srgbClr val="A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НОО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24128" y="3429000"/>
            <a:ext cx="2431828" cy="914400"/>
          </a:xfrm>
          <a:prstGeom prst="ellipse">
            <a:avLst/>
          </a:prstGeom>
          <a:solidFill>
            <a:srgbClr val="A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</a:rPr>
              <a:t>ОО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47190" y="5013176"/>
            <a:ext cx="2291138" cy="1413738"/>
          </a:xfrm>
          <a:prstGeom prst="roundRect">
            <a:avLst/>
          </a:prstGeom>
          <a:solidFill>
            <a:srgbClr val="DCC2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учить ученика учиться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5013288"/>
            <a:ext cx="2431827" cy="1413625"/>
          </a:xfrm>
          <a:prstGeom prst="roundRect">
            <a:avLst/>
          </a:prstGeom>
          <a:solidFill>
            <a:srgbClr val="DAC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учить ученика учиться в общении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3692759" y="2888940"/>
            <a:ext cx="746665" cy="864096"/>
          </a:xfrm>
          <a:prstGeom prst="curvedRightArrow">
            <a:avLst/>
          </a:prstGeom>
          <a:solidFill>
            <a:srgbClr val="FDA1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154221" y="2888940"/>
            <a:ext cx="785819" cy="864096"/>
          </a:xfrm>
          <a:prstGeom prst="curvedLeftArrow">
            <a:avLst/>
          </a:prstGeom>
          <a:solidFill>
            <a:srgbClr val="FDA1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382044" y="4343400"/>
            <a:ext cx="484632" cy="669888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697726" y="4349373"/>
            <a:ext cx="484632" cy="663915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54" descr="http://s014.radikal.ru/i328/1208/78/475545a0c24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248" y="1772816"/>
            <a:ext cx="1512167" cy="115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6" descr="http://s56.radikal.ru/i153/1208/e1/cb27d07fa00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47190" y="1414809"/>
            <a:ext cx="1145569" cy="100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069339"/>
      </p:ext>
    </p:extLst>
  </p:cSld>
  <p:clrMapOvr>
    <a:masterClrMapping/>
  </p:clrMapOvr>
  <p:transition advClick="0" advTm="20203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332656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Принцип </a:t>
            </a:r>
            <a:r>
              <a:rPr lang="ru-RU" sz="3200" b="1" dirty="0">
                <a:solidFill>
                  <a:srgbClr val="C00000"/>
                </a:solidFill>
                <a:latin typeface="+mj-lt"/>
              </a:rPr>
              <a:t>преемственности </a:t>
            </a:r>
            <a:endParaRPr lang="ru-RU" sz="3200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НОО и ООО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7190" y="1421711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tx2"/>
                </a:solidFill>
              </a:rPr>
              <a:t>П</a:t>
            </a:r>
            <a:r>
              <a:rPr lang="ru-RU" sz="2800" b="1" dirty="0" smtClean="0">
                <a:solidFill>
                  <a:schemeClr val="tx2"/>
                </a:solidFill>
              </a:rPr>
              <a:t>редусматривается </a:t>
            </a:r>
            <a:r>
              <a:rPr lang="ru-RU" sz="2800" b="1" dirty="0">
                <a:solidFill>
                  <a:schemeClr val="tx2"/>
                </a:solidFill>
              </a:rPr>
              <a:t>дальнейшее развитие личностных, регулятивных, коммуникативных и познавательных УУД, продолжается формирование 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ru-RU" sz="2800" b="1" dirty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умения </a:t>
            </a:r>
            <a:r>
              <a:rPr lang="ru-RU" sz="3600" b="1" dirty="0">
                <a:solidFill>
                  <a:srgbClr val="C00000"/>
                </a:solidFill>
              </a:rPr>
              <a:t>учиться.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800" dirty="0"/>
          </a:p>
        </p:txBody>
      </p:sp>
      <p:pic>
        <p:nvPicPr>
          <p:cNvPr id="8" name="Picture 50" descr="http://s017.radikal.ru/i401/1208/2a/d952b636f64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5085185"/>
            <a:ext cx="3329148" cy="15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7574701"/>
      </p:ext>
    </p:extLst>
  </p:cSld>
  <p:clrMapOvr>
    <a:masterClrMapping/>
  </p:clrMapOvr>
  <p:transition advClick="0" advTm="20906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0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365638">
            <a:off x="444971" y="835187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0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867968">
            <a:off x="7608886" y="1020665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401665"/>
            <a:ext cx="51845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Проблемы преемственности при переходе из начальной школы в среднее 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звено.</a:t>
            </a:r>
          </a:p>
        </p:txBody>
      </p:sp>
    </p:spTree>
    <p:extLst>
      <p:ext uri="{BB962C8B-B14F-4D97-AF65-F5344CB8AC3E}">
        <p14:creationId xmlns:p14="http://schemas.microsoft.com/office/powerpoint/2010/main" xmlns="" val="572518302"/>
      </p:ext>
    </p:extLst>
  </p:cSld>
  <p:clrMapOvr>
    <a:masterClrMapping/>
  </p:clrMapOvr>
  <p:transition advClick="0" advTm="539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кругленный прямоугольник 107"/>
          <p:cNvSpPr/>
          <p:nvPr/>
        </p:nvSpPr>
        <p:spPr>
          <a:xfrm>
            <a:off x="179388" y="1628775"/>
            <a:ext cx="3887787" cy="863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Мы подготовили </a:t>
            </a:r>
            <a:r>
              <a:rPr lang="ru-RU" sz="2400" b="1" dirty="0" err="1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замеча</a:t>
            </a: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-тельных детей, а вы…</a:t>
            </a:r>
            <a:r>
              <a:rPr lang="ru-RU" sz="2400" dirty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.  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4716463" y="1640274"/>
            <a:ext cx="4032250" cy="86518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Да ваши дети ничего не знают и не </a:t>
            </a:r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умеют!…</a:t>
            </a: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  </a:t>
            </a:r>
            <a:endParaRPr lang="ru-RU" sz="2400" dirty="0">
              <a:solidFill>
                <a:schemeClr val="tx1"/>
              </a:solidFill>
              <a:latin typeface="Cambria Math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27652" name="Группа 13"/>
          <p:cNvGrpSpPr>
            <a:grpSpLocks/>
          </p:cNvGrpSpPr>
          <p:nvPr/>
        </p:nvGrpSpPr>
        <p:grpSpPr bwMode="auto">
          <a:xfrm>
            <a:off x="4140200" y="47625"/>
            <a:ext cx="517525" cy="6704013"/>
            <a:chOff x="4197803" y="47081"/>
            <a:chExt cx="518213" cy="6704719"/>
          </a:xfrm>
        </p:grpSpPr>
        <p:grpSp>
          <p:nvGrpSpPr>
            <p:cNvPr id="27673" name="Группа 12"/>
            <p:cNvGrpSpPr>
              <a:grpSpLocks/>
            </p:cNvGrpSpPr>
            <p:nvPr/>
          </p:nvGrpSpPr>
          <p:grpSpPr bwMode="auto">
            <a:xfrm>
              <a:off x="4197803" y="3773930"/>
              <a:ext cx="518213" cy="2977870"/>
              <a:chOff x="4197803" y="3773930"/>
              <a:chExt cx="518213" cy="2977870"/>
            </a:xfrm>
          </p:grpSpPr>
          <p:grpSp>
            <p:nvGrpSpPr>
              <p:cNvPr id="27696" name="Группа 55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70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697" name="Группа 56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98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0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1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7674" name="Группа 66"/>
            <p:cNvGrpSpPr>
              <a:grpSpLocks/>
            </p:cNvGrpSpPr>
            <p:nvPr/>
          </p:nvGrpSpPr>
          <p:grpSpPr bwMode="auto">
            <a:xfrm>
              <a:off x="4197803" y="831193"/>
              <a:ext cx="518213" cy="2977870"/>
              <a:chOff x="4197803" y="3773930"/>
              <a:chExt cx="518213" cy="2977870"/>
            </a:xfrm>
          </p:grpSpPr>
          <p:grpSp>
            <p:nvGrpSpPr>
              <p:cNvPr id="27686" name="Группа 67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9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687" name="Группа 68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88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0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1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7675" name="Группа 80"/>
            <p:cNvGrpSpPr>
              <a:grpSpLocks/>
            </p:cNvGrpSpPr>
            <p:nvPr/>
          </p:nvGrpSpPr>
          <p:grpSpPr bwMode="auto">
            <a:xfrm>
              <a:off x="4197803" y="47081"/>
              <a:ext cx="518213" cy="2977870"/>
              <a:chOff x="4197803" y="3773930"/>
              <a:chExt cx="518213" cy="2977870"/>
            </a:xfrm>
          </p:grpSpPr>
          <p:grpSp>
            <p:nvGrpSpPr>
              <p:cNvPr id="27676" name="Группа 81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8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677" name="Группа 86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78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7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0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1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7950" y="3614738"/>
            <a:ext cx="13747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 rot="-2099437">
            <a:off x="1096317" y="3138590"/>
            <a:ext cx="163409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  <a:latin typeface="Cambria Math" pitchFamily="18" charset="0"/>
              </a:rPr>
              <a:t>Классн</a:t>
            </a:r>
            <a:r>
              <a:rPr lang="ru-RU" sz="2000" b="1" dirty="0" smtClean="0">
                <a:solidFill>
                  <a:srgbClr val="0070C0"/>
                </a:solidFill>
                <a:latin typeface="Cambria Math" pitchFamily="18" charset="0"/>
              </a:rPr>
              <a:t>. рук</a:t>
            </a:r>
            <a:r>
              <a:rPr lang="ru-RU" sz="2000" b="1" dirty="0">
                <a:solidFill>
                  <a:srgbClr val="0070C0"/>
                </a:solidFill>
                <a:latin typeface="Cambria Math" pitchFamily="18" charset="0"/>
              </a:rPr>
              <a:t>.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 rot="-223664">
            <a:off x="1371600" y="3579813"/>
            <a:ext cx="239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Cambria Math" pitchFamily="18" charset="0"/>
              </a:rPr>
              <a:t>Литерат</a:t>
            </a:r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</a:rPr>
              <a:t>. чтение</a:t>
            </a:r>
            <a:endParaRPr lang="ru-RU" sz="2000" b="1" dirty="0">
              <a:solidFill>
                <a:srgbClr val="FF0000"/>
              </a:solidFill>
              <a:latin typeface="Cambria Math" pitchFamily="18" charset="0"/>
            </a:endParaRP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1841500" y="3933825"/>
            <a:ext cx="179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mbria Math" pitchFamily="18" charset="0"/>
              </a:rPr>
              <a:t>Рус.</a:t>
            </a:r>
            <a:r>
              <a:rPr lang="ru-RU" sz="2000" dirty="0">
                <a:latin typeface="Cambria Math" pitchFamily="18" charset="0"/>
              </a:rPr>
              <a:t> </a:t>
            </a:r>
            <a:r>
              <a:rPr lang="ru-RU" sz="2000" b="1" dirty="0">
                <a:latin typeface="Cambria Math" pitchFamily="18" charset="0"/>
              </a:rPr>
              <a:t>язык</a:t>
            </a: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 rot="603022">
            <a:off x="2001838" y="4368800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B50B9D"/>
                </a:solidFill>
                <a:latin typeface="Cambria Math" pitchFamily="18" charset="0"/>
              </a:rPr>
              <a:t>Математика</a:t>
            </a:r>
          </a:p>
        </p:txBody>
      </p:sp>
      <p:sp>
        <p:nvSpPr>
          <p:cNvPr id="27658" name="TextBox 11"/>
          <p:cNvSpPr txBox="1">
            <a:spLocks noChangeArrowheads="1"/>
          </p:cNvSpPr>
          <p:nvPr/>
        </p:nvSpPr>
        <p:spPr bwMode="auto">
          <a:xfrm rot="1084188">
            <a:off x="1957388" y="4911725"/>
            <a:ext cx="1766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000" b="1" dirty="0">
                <a:solidFill>
                  <a:srgbClr val="FFC000"/>
                </a:solidFill>
                <a:latin typeface="Cambria Math" pitchFamily="18" charset="0"/>
              </a:rPr>
              <a:t>Окружаю-</a:t>
            </a:r>
            <a:r>
              <a:rPr lang="ru-RU" sz="2000" b="1" dirty="0" err="1">
                <a:solidFill>
                  <a:srgbClr val="FFC000"/>
                </a:solidFill>
                <a:latin typeface="Cambria Math" pitchFamily="18" charset="0"/>
              </a:rPr>
              <a:t>щий</a:t>
            </a:r>
            <a:r>
              <a:rPr lang="ru-RU" sz="2000" b="1" dirty="0">
                <a:solidFill>
                  <a:srgbClr val="FFC000"/>
                </a:solidFill>
                <a:latin typeface="Cambria Math" pitchFamily="18" charset="0"/>
              </a:rPr>
              <a:t> мир</a:t>
            </a:r>
          </a:p>
        </p:txBody>
      </p: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5076825" y="3573463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ambria Math" pitchFamily="18" charset="0"/>
              </a:rPr>
              <a:t>Литература</a:t>
            </a:r>
          </a:p>
        </p:txBody>
      </p: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5235575" y="3933825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latin typeface="Cambria Math" pitchFamily="18" charset="0"/>
              </a:rPr>
              <a:t>Рус. язык</a:t>
            </a: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5148263" y="4365625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B50B9D"/>
                </a:solidFill>
                <a:latin typeface="Cambria Math" pitchFamily="18" charset="0"/>
              </a:rPr>
              <a:t>Математика</a:t>
            </a:r>
          </a:p>
        </p:txBody>
      </p:sp>
      <p:sp>
        <p:nvSpPr>
          <p:cNvPr id="27662" name="TextBox 21"/>
          <p:cNvSpPr txBox="1">
            <a:spLocks noChangeArrowheads="1"/>
          </p:cNvSpPr>
          <p:nvPr/>
        </p:nvSpPr>
        <p:spPr bwMode="auto">
          <a:xfrm rot="20974311">
            <a:off x="4272114" y="4695078"/>
            <a:ext cx="2935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Cambria Math" pitchFamily="18" charset="0"/>
              </a:rPr>
              <a:t>История. Обществознание</a:t>
            </a:r>
          </a:p>
        </p:txBody>
      </p:sp>
      <p:pic>
        <p:nvPicPr>
          <p:cNvPr id="2766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91525" y="3649663"/>
            <a:ext cx="788988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51725" y="3284538"/>
            <a:ext cx="792163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025" y="3670300"/>
            <a:ext cx="8191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40650" y="4137025"/>
            <a:ext cx="74136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TextBox 124"/>
          <p:cNvSpPr txBox="1">
            <a:spLocks noChangeArrowheads="1"/>
          </p:cNvSpPr>
          <p:nvPr/>
        </p:nvSpPr>
        <p:spPr bwMode="auto">
          <a:xfrm rot="1580520">
            <a:off x="5878513" y="2847975"/>
            <a:ext cx="144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Cambria Math" pitchFamily="18" charset="0"/>
              </a:rPr>
              <a:t>Классн. рук.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27088" y="188913"/>
            <a:ext cx="72009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Картина </a:t>
            </a:r>
            <a:r>
              <a:rPr lang="ru-RU" sz="3600" b="1" dirty="0" smtClean="0">
                <a:solidFill>
                  <a:srgbClr val="FF0000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преемственности: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начало года,  сентябрь месяц</a:t>
            </a:r>
            <a:endParaRPr lang="ru-RU" sz="3600" b="1" dirty="0">
              <a:solidFill>
                <a:srgbClr val="FF0000"/>
              </a:solidFill>
              <a:latin typeface="+mj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669" name="TextBox 7"/>
          <p:cNvSpPr txBox="1">
            <a:spLocks noChangeArrowheads="1"/>
          </p:cNvSpPr>
          <p:nvPr/>
        </p:nvSpPr>
        <p:spPr bwMode="auto">
          <a:xfrm rot="478868">
            <a:off x="4965700" y="5734050"/>
            <a:ext cx="3170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ambria Math" pitchFamily="18" charset="0"/>
              </a:rPr>
              <a:t>Биология. География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mbria Math" pitchFamily="18" charset="0"/>
              </a:rPr>
              <a:t>Физика. Химия</a:t>
            </a:r>
          </a:p>
        </p:txBody>
      </p:sp>
      <p:grpSp>
        <p:nvGrpSpPr>
          <p:cNvPr id="27670" name="Группа 82"/>
          <p:cNvGrpSpPr>
            <a:grpSpLocks/>
          </p:cNvGrpSpPr>
          <p:nvPr/>
        </p:nvGrpSpPr>
        <p:grpSpPr bwMode="auto">
          <a:xfrm>
            <a:off x="755650" y="4456113"/>
            <a:ext cx="1555750" cy="1781175"/>
            <a:chOff x="827584" y="4603519"/>
            <a:chExt cx="726182" cy="911967"/>
          </a:xfrm>
        </p:grpSpPr>
        <p:pic>
          <p:nvPicPr>
            <p:cNvPr id="27671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603519"/>
              <a:ext cx="335043" cy="89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667761"/>
              <a:ext cx="4381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30589261"/>
      </p:ext>
    </p:extLst>
  </p:cSld>
  <p:clrMapOvr>
    <a:masterClrMapping/>
  </p:clrMapOvr>
  <p:transition advClick="0" advTm="2203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980728"/>
            <a:ext cx="5616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4000" b="1" dirty="0">
                <a:solidFill>
                  <a:srgbClr val="A50021"/>
                </a:solidFill>
                <a:latin typeface="+mn-lt"/>
              </a:rPr>
              <a:t>Переход из</a:t>
            </a:r>
            <a:br>
              <a:rPr lang="ru-RU" sz="4000" b="1" dirty="0">
                <a:solidFill>
                  <a:srgbClr val="A50021"/>
                </a:solidFill>
                <a:latin typeface="+mn-lt"/>
              </a:rPr>
            </a:br>
            <a:r>
              <a:rPr lang="ru-RU" sz="4000" b="1" dirty="0">
                <a:solidFill>
                  <a:srgbClr val="A50021"/>
                </a:solidFill>
                <a:latin typeface="+mn-lt"/>
              </a:rPr>
              <a:t>начального звена </a:t>
            </a:r>
            <a:r>
              <a:rPr lang="ru-RU" sz="4000" b="1" dirty="0" smtClean="0">
                <a:solidFill>
                  <a:srgbClr val="A50021"/>
                </a:solidFill>
                <a:latin typeface="+mn-lt"/>
              </a:rPr>
              <a:t>в </a:t>
            </a:r>
            <a:r>
              <a:rPr lang="ru-RU" sz="4000" b="1" dirty="0">
                <a:solidFill>
                  <a:srgbClr val="A50021"/>
                </a:solidFill>
                <a:latin typeface="+mn-lt"/>
              </a:rPr>
              <a:t>среднее </a:t>
            </a:r>
            <a:r>
              <a:rPr lang="ru-RU" sz="4000" b="1" dirty="0" smtClean="0">
                <a:solidFill>
                  <a:srgbClr val="A50021"/>
                </a:solidFill>
                <a:latin typeface="+mn-lt"/>
              </a:rPr>
              <a:t>– </a:t>
            </a:r>
            <a:r>
              <a:rPr lang="ru-RU" sz="4000" b="1" dirty="0" smtClean="0">
                <a:solidFill>
                  <a:srgbClr val="0070C0"/>
                </a:solidFill>
                <a:latin typeface="+mn-lt"/>
              </a:rPr>
              <a:t>важный этап в жизни ребенка.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8" name="Picture 46" descr="http://s019.radikal.ru/i601/1208/87/0c720c7686f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2016224" cy="21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8" descr="http://s019.radikal.ru/i614/1208/d0/1c3b8a99b04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67165" y="4817048"/>
            <a:ext cx="1326005" cy="13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0" descr="http://s018.radikal.ru/i523/1208/d2/9928b54e6a1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93170" y="4817048"/>
            <a:ext cx="1219190" cy="12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6304610"/>
      </p:ext>
    </p:extLst>
  </p:cSld>
  <p:clrMapOvr>
    <a:masterClrMapping/>
  </p:clrMapOvr>
  <p:transition advClick="0" advTm="975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6727" y="188640"/>
            <a:ext cx="6345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A50021"/>
                </a:solidFill>
                <a:latin typeface="+mj-lt"/>
              </a:rPr>
              <a:t>Школьная  </a:t>
            </a:r>
            <a:endParaRPr lang="ru-RU" sz="4000" b="1" dirty="0" smtClean="0">
              <a:solidFill>
                <a:srgbClr val="A50021"/>
              </a:solidFill>
              <a:latin typeface="+mj-lt"/>
            </a:endParaRPr>
          </a:p>
          <a:p>
            <a:r>
              <a:rPr lang="ru-RU" sz="40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rgbClr val="A50021"/>
                </a:solidFill>
                <a:latin typeface="+mj-lt"/>
              </a:rPr>
              <a:t>              адаптация - </a:t>
            </a:r>
            <a:endParaRPr lang="ru-RU" sz="40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3" y="1512079"/>
            <a:ext cx="54440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1"/>
              </a:buClr>
            </a:pPr>
            <a:r>
              <a:rPr lang="ru-RU" sz="2800" b="1" dirty="0">
                <a:solidFill>
                  <a:srgbClr val="006666"/>
                </a:solidFill>
                <a:latin typeface="+mn-lt"/>
              </a:rPr>
              <a:t>приспособление ребенка к  успешному функционированию 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rgbClr val="006666"/>
                </a:solidFill>
                <a:latin typeface="+mn-lt"/>
              </a:rPr>
              <a:t>   в   данной среде 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rgbClr val="006666"/>
                </a:solidFill>
                <a:latin typeface="+mn-lt"/>
              </a:rPr>
              <a:t>   </a:t>
            </a:r>
            <a:r>
              <a:rPr lang="ru-RU" sz="2800" b="1" dirty="0" smtClean="0">
                <a:latin typeface="+mn-lt"/>
              </a:rPr>
              <a:t>(к новым </a:t>
            </a:r>
            <a:r>
              <a:rPr lang="ru-RU" sz="2800" b="1" dirty="0">
                <a:latin typeface="+mn-lt"/>
              </a:rPr>
              <a:t>социальным условиям</a:t>
            </a:r>
            <a:r>
              <a:rPr lang="ru-RU" sz="2800" b="1" dirty="0" smtClean="0">
                <a:latin typeface="+mn-lt"/>
              </a:rPr>
              <a:t>,  отношениям</a:t>
            </a:r>
            <a:r>
              <a:rPr lang="ru-RU" sz="2800" b="1" dirty="0">
                <a:latin typeface="+mn-lt"/>
              </a:rPr>
              <a:t>, </a:t>
            </a:r>
            <a:endParaRPr lang="ru-RU" sz="2800" b="1" dirty="0" smtClean="0">
              <a:latin typeface="+mn-lt"/>
            </a:endParaRP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endParaRPr lang="ru-RU" sz="2800" b="1" dirty="0">
              <a:latin typeface="+mn-lt"/>
            </a:endParaRP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endParaRPr lang="ru-RU" sz="2800" b="1" dirty="0" smtClean="0">
              <a:latin typeface="+mn-lt"/>
            </a:endParaRP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z="2800" b="1" dirty="0" smtClean="0">
                <a:latin typeface="+mn-lt"/>
              </a:rPr>
              <a:t>требованиям</a:t>
            </a:r>
            <a:r>
              <a:rPr lang="ru-RU" sz="2800" b="1" dirty="0">
                <a:latin typeface="+mn-lt"/>
              </a:rPr>
              <a:t>,  видам деятельности, </a:t>
            </a:r>
            <a:r>
              <a:rPr lang="ru-RU" sz="2800" b="1" dirty="0" smtClean="0">
                <a:latin typeface="+mn-lt"/>
              </a:rPr>
              <a:t>режиму</a:t>
            </a:r>
            <a:r>
              <a:rPr lang="ru-RU" sz="2800" b="1" dirty="0">
                <a:latin typeface="+mn-lt"/>
              </a:rPr>
              <a:t>).</a:t>
            </a:r>
          </a:p>
        </p:txBody>
      </p:sp>
      <p:pic>
        <p:nvPicPr>
          <p:cNvPr id="8" name="Picture 44" descr="http://s019.radikal.ru/i609/1208/17/1b288384003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6296" y="4869160"/>
            <a:ext cx="1656184" cy="165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101222"/>
      </p:ext>
    </p:extLst>
  </p:cSld>
  <p:clrMapOvr>
    <a:masterClrMapping/>
  </p:clrMapOvr>
  <p:transition advClick="0" advTm="11703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9768" y="260648"/>
            <a:ext cx="5764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A50021"/>
                </a:solidFill>
                <a:latin typeface="+mj-lt"/>
              </a:rPr>
              <a:t>Школьная  </a:t>
            </a:r>
          </a:p>
          <a:p>
            <a:r>
              <a:rPr lang="ru-RU" sz="4000" b="1" dirty="0">
                <a:solidFill>
                  <a:srgbClr val="A50021"/>
                </a:solidFill>
                <a:latin typeface="+mj-lt"/>
              </a:rPr>
              <a:t>               адаптация </a:t>
            </a:r>
            <a:r>
              <a:rPr lang="ru-RU" sz="4000" b="1" dirty="0" smtClean="0">
                <a:solidFill>
                  <a:srgbClr val="A50021"/>
                </a:solidFill>
                <a:latin typeface="+mj-lt"/>
              </a:rPr>
              <a:t>- </a:t>
            </a:r>
            <a:endParaRPr lang="ru-RU" sz="40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2112" y="1556792"/>
            <a:ext cx="5641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1"/>
              </a:buClr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с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пособность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к дальнейшему развитию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z="3200" b="1" dirty="0" smtClean="0">
                <a:latin typeface="+mn-lt"/>
              </a:rPr>
              <a:t>(</a:t>
            </a:r>
            <a:r>
              <a:rPr lang="ru-RU" sz="3200" b="1" dirty="0">
                <a:latin typeface="+mn-lt"/>
              </a:rPr>
              <a:t>психологическому, личностному, социальному).</a:t>
            </a:r>
          </a:p>
        </p:txBody>
      </p:sp>
      <p:pic>
        <p:nvPicPr>
          <p:cNvPr id="8" name="Picture 16" descr="http://s60.radikal.ru/i169/1208/d2/91003e52d1d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4581128"/>
            <a:ext cx="3384375" cy="20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5486967"/>
      </p:ext>
    </p:extLst>
  </p:cSld>
  <p:clrMapOvr>
    <a:masterClrMapping/>
  </p:clrMapOvr>
  <p:transition advClick="0" advTm="9563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96344" y="260648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Успешность адаптации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7" y="1016901"/>
            <a:ext cx="5904657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удовлетворенность процессом обучения;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усвоение программы;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самостоятельность при выполнении  заданий;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удовлетворенность отношениями с </a:t>
            </a:r>
            <a:r>
              <a:rPr lang="ru-RU" sz="2400" b="1" dirty="0">
                <a:latin typeface="+mn-lt"/>
              </a:rPr>
              <a:t>одноклассниками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и учителями</a:t>
            </a:r>
            <a:r>
              <a:rPr lang="ru-RU" sz="2800" b="1" dirty="0">
                <a:latin typeface="+mn-lt"/>
              </a:rPr>
              <a:t>;</a:t>
            </a:r>
            <a:endParaRPr lang="ru-RU" sz="2800" dirty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</a:pPr>
            <a:endParaRPr lang="ru-RU" sz="2800" b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</a:pPr>
            <a:endParaRPr lang="ru-RU" sz="2800" b="1" dirty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+mn-lt"/>
              </a:rPr>
              <a:t>умение </a:t>
            </a:r>
            <a:r>
              <a:rPr lang="ru-RU" sz="2800" b="1" dirty="0">
                <a:latin typeface="+mn-lt"/>
              </a:rPr>
              <a:t>ориентироваться в  новых ситуациях.</a:t>
            </a:r>
            <a:endParaRPr lang="ru-RU" sz="2800" dirty="0">
              <a:latin typeface="+mn-lt"/>
            </a:endParaRPr>
          </a:p>
        </p:txBody>
      </p:sp>
      <p:pic>
        <p:nvPicPr>
          <p:cNvPr id="8" name="Picture 4" descr="5tomo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35913" y="4799997"/>
            <a:ext cx="1208087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Учитель\AppData\Local\Temp\Temp1_2 анимация.zip\Новая папка\2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25728" y="1196752"/>
            <a:ext cx="1762696" cy="24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4962331"/>
      </p:ext>
    </p:extLst>
  </p:cSld>
  <p:clrMapOvr>
    <a:masterClrMapping/>
  </p:clrMapOvr>
  <p:transition advClick="0" advTm="12656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0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365638">
            <a:off x="444971" y="835187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0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867968">
            <a:off x="7608886" y="1020665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213042">
            <a:off x="3651427" y="-99418"/>
            <a:ext cx="1155456" cy="8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3155" y="1221580"/>
            <a:ext cx="52931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Школьное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обучение никогда не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начинается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 пустого места, а всегда опирается на определённую стадию развития, проделанную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ребёнком.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С. Выготский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71388"/>
      </p:ext>
    </p:extLst>
  </p:cSld>
  <p:clrMapOvr>
    <a:masterClrMapping/>
  </p:clrMapOvr>
  <p:transition advClick="0" advTm="6891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88640"/>
            <a:ext cx="58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j-lt"/>
              </a:rPr>
              <a:t>Готовность к обучению в средней школе </a:t>
            </a:r>
            <a:br>
              <a:rPr lang="ru-RU" sz="3600" b="1" dirty="0">
                <a:solidFill>
                  <a:srgbClr val="C00000"/>
                </a:solidFill>
                <a:latin typeface="+mj-lt"/>
              </a:rPr>
            </a:b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9624" y="1340768"/>
            <a:ext cx="5816791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err="1">
                <a:latin typeface="+mn-lt"/>
              </a:rPr>
              <a:t>Сформированность</a:t>
            </a:r>
            <a:r>
              <a:rPr lang="ru-RU" sz="2800" b="1" dirty="0">
                <a:latin typeface="+mn-lt"/>
              </a:rPr>
              <a:t> основных компонентов учебной </a:t>
            </a:r>
            <a:r>
              <a:rPr lang="ru-RU" sz="2800" b="1" dirty="0" smtClean="0">
                <a:latin typeface="+mn-lt"/>
              </a:rPr>
              <a:t>деятельности</a:t>
            </a:r>
            <a:r>
              <a:rPr lang="ru-RU" sz="2800" b="1" dirty="0">
                <a:latin typeface="+mn-lt"/>
              </a:rPr>
              <a:t>.</a:t>
            </a:r>
            <a:endParaRPr lang="ru-RU" sz="2800" b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+mn-lt"/>
              </a:rPr>
              <a:t>Умение </a:t>
            </a:r>
            <a:r>
              <a:rPr lang="ru-RU" sz="2800" b="1" dirty="0">
                <a:latin typeface="+mn-lt"/>
              </a:rPr>
              <a:t>самостоятельно работать, осмысливать </a:t>
            </a:r>
            <a:r>
              <a:rPr lang="ru-RU" sz="2800" b="1" dirty="0" smtClean="0">
                <a:latin typeface="+mn-lt"/>
              </a:rPr>
              <a:t>материал.</a:t>
            </a:r>
            <a:endParaRPr lang="ru-RU" sz="2800" b="1" dirty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Качественно </a:t>
            </a:r>
            <a:r>
              <a:rPr lang="ru-RU" sz="2800" b="1" dirty="0" err="1">
                <a:latin typeface="+mn-lt"/>
              </a:rPr>
              <a:t>иной</a:t>
            </a:r>
            <a:r>
              <a:rPr lang="ru-RU" sz="2800" b="1" dirty="0" err="1" smtClean="0">
                <a:latin typeface="+mn-lt"/>
              </a:rPr>
              <a:t>,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"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взрослый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" </a:t>
            </a:r>
            <a:endParaRPr lang="ru-RU" sz="2400" b="1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</a:pPr>
            <a:endParaRPr lang="ru-RU" sz="2800" b="1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+mn-lt"/>
              </a:rPr>
              <a:t> </a:t>
            </a:r>
            <a:endParaRPr lang="ru-RU" sz="2800" b="1" dirty="0" smtClean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+mn-lt"/>
              </a:rPr>
              <a:t>тип </a:t>
            </a:r>
            <a:r>
              <a:rPr lang="ru-RU" sz="2800" b="1" dirty="0">
                <a:latin typeface="+mn-lt"/>
              </a:rPr>
              <a:t>взаимоотношений с </a:t>
            </a:r>
            <a:r>
              <a:rPr lang="ru-RU" sz="2800" b="1" dirty="0" smtClean="0">
                <a:latin typeface="+mn-lt"/>
              </a:rPr>
              <a:t>учителями, одноклассниками</a:t>
            </a:r>
            <a:r>
              <a:rPr lang="ru-RU" sz="2800" b="1" dirty="0">
                <a:latin typeface="+mn-lt"/>
              </a:rPr>
              <a:t>.</a:t>
            </a:r>
          </a:p>
        </p:txBody>
      </p:sp>
      <p:pic>
        <p:nvPicPr>
          <p:cNvPr id="8" name="Picture 9" descr="C:\Users\Учитель\AppData\Local\Microsoft\Windows\Temporary Internet Files\Content.IE5\URBP0PLU\MC900440424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6114" y="5351983"/>
            <a:ext cx="1827886" cy="15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http://s018.radikal.ru/i524/1208/59/21b4acb2da9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10536" y="1340768"/>
            <a:ext cx="2123727" cy="23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1704367"/>
      </p:ext>
    </p:extLst>
  </p:cSld>
  <p:clrMapOvr>
    <a:masterClrMapping/>
  </p:clrMapOvr>
  <p:transition advClick="0" advTm="1361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4336" y="233353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</a:rPr>
              <a:t>  Возрастные </a:t>
            </a:r>
            <a:endParaRPr lang="ru-RU" sz="4000" dirty="0"/>
          </a:p>
          <a:p>
            <a:r>
              <a:rPr lang="ru-RU" sz="4000" b="1" dirty="0" smtClean="0">
                <a:solidFill>
                  <a:srgbClr val="A50021"/>
                </a:solidFill>
                <a:latin typeface="+mj-lt"/>
              </a:rPr>
              <a:t>                особенности </a:t>
            </a:r>
          </a:p>
          <a:p>
            <a:r>
              <a:rPr lang="ru-RU" sz="4000" b="1" dirty="0">
                <a:solidFill>
                  <a:srgbClr val="A50021"/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rgbClr val="A50021"/>
                </a:solidFill>
                <a:latin typeface="+mj-lt"/>
              </a:rPr>
              <a:t>                      </a:t>
            </a:r>
            <a:endParaRPr lang="ru-RU" sz="40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7190" y="1700808"/>
            <a:ext cx="5869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+mn-lt"/>
              </a:rPr>
              <a:t>  </a:t>
            </a:r>
            <a:r>
              <a:rPr lang="ru-RU" sz="2800" b="1" dirty="0"/>
              <a:t>предподростковый возраст</a:t>
            </a:r>
            <a:r>
              <a:rPr lang="ru-RU" sz="2800" b="1" dirty="0" smtClean="0"/>
              <a:t>;</a:t>
            </a:r>
            <a:endParaRPr lang="ru-RU" sz="2800" b="1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постепенное  </a:t>
            </a:r>
            <a:r>
              <a:rPr lang="ru-RU" sz="2800" b="1" dirty="0">
                <a:latin typeface="+mn-lt"/>
              </a:rPr>
              <a:t>обретение </a:t>
            </a:r>
            <a:r>
              <a:rPr lang="ru-RU" sz="2800" b="1" dirty="0" smtClean="0">
                <a:latin typeface="+mn-lt"/>
              </a:rPr>
              <a:t> чувства </a:t>
            </a:r>
            <a:r>
              <a:rPr lang="ru-RU" sz="2800" b="1" dirty="0">
                <a:latin typeface="+mn-lt"/>
              </a:rPr>
              <a:t>взросления;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+mn-lt"/>
              </a:rPr>
              <a:t>  проявление </a:t>
            </a:r>
            <a:r>
              <a:rPr lang="ru-RU" sz="2800" b="1" dirty="0">
                <a:latin typeface="+mn-lt"/>
              </a:rPr>
              <a:t>негативизма;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+mn-lt"/>
              </a:rPr>
              <a:t>  возможные </a:t>
            </a:r>
            <a:r>
              <a:rPr lang="ru-RU" sz="2800" b="1" dirty="0">
                <a:latin typeface="+mn-lt"/>
              </a:rPr>
              <a:t>конфликты со взрослыми;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ru-RU" sz="2800" b="1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ru-RU" sz="28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+mn-lt"/>
              </a:rPr>
              <a:t>  эмоциональная   </a:t>
            </a:r>
            <a:endParaRPr lang="ru-RU" sz="28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800" b="1" dirty="0">
                <a:latin typeface="+mn-lt"/>
              </a:rPr>
              <a:t>   </a:t>
            </a:r>
            <a:r>
              <a:rPr lang="ru-RU" sz="2800" b="1" dirty="0" smtClean="0">
                <a:latin typeface="+mn-lt"/>
              </a:rPr>
              <a:t>        нестабильность</a:t>
            </a:r>
            <a:r>
              <a:rPr lang="ru-RU" sz="2800" b="1" dirty="0">
                <a:latin typeface="+mn-lt"/>
              </a:rPr>
              <a:t>;</a:t>
            </a:r>
          </a:p>
        </p:txBody>
      </p:sp>
      <p:pic>
        <p:nvPicPr>
          <p:cNvPr id="8" name="Picture 31" descr="C:\Users\Учитель\AppData\Local\Temp\Temp1_2 анимация.zip\Новая папка\knigi-9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240" y="3933057"/>
            <a:ext cx="2304255" cy="24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0551769"/>
      </p:ext>
    </p:extLst>
  </p:cSld>
  <p:clrMapOvr>
    <a:masterClrMapping/>
  </p:clrMapOvr>
  <p:transition advClick="0" advTm="9297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260648"/>
            <a:ext cx="5896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A50021"/>
                </a:solidFill>
                <a:latin typeface="+mj-lt"/>
              </a:rPr>
              <a:t>Кризисные периоды</a:t>
            </a:r>
            <a:endParaRPr lang="ru-RU" sz="40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7190" y="1120676"/>
            <a:ext cx="56166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первые 4-6 недель </a:t>
            </a:r>
          </a:p>
          <a:p>
            <a:pPr eaLnBrk="1" hangingPunct="1"/>
            <a:r>
              <a:rPr lang="ru-RU" sz="2800" b="1" dirty="0" smtClean="0">
                <a:solidFill>
                  <a:schemeClr val="accent2"/>
                </a:solidFill>
                <a:latin typeface="+mn-lt"/>
              </a:rPr>
              <a:t>     </a:t>
            </a:r>
            <a:r>
              <a:rPr lang="ru-RU" sz="2800" b="1" dirty="0" smtClean="0">
                <a:solidFill>
                  <a:srgbClr val="008080"/>
                </a:solidFill>
                <a:latin typeface="+mn-lt"/>
              </a:rPr>
              <a:t>( </a:t>
            </a:r>
            <a:r>
              <a:rPr lang="ru-RU" sz="2800" b="1" dirty="0" smtClean="0">
                <a:solidFill>
                  <a:schemeClr val="accent2"/>
                </a:solidFill>
                <a:latin typeface="+mn-lt"/>
              </a:rPr>
              <a:t>сентябрь</a:t>
            </a:r>
            <a:r>
              <a:rPr lang="ru-RU" sz="2800" b="1" dirty="0">
                <a:solidFill>
                  <a:schemeClr val="accent2"/>
                </a:solidFill>
                <a:latin typeface="+mn-lt"/>
              </a:rPr>
              <a:t>,</a:t>
            </a:r>
            <a:r>
              <a:rPr lang="ru-RU" sz="2800" b="1" dirty="0" smtClean="0">
                <a:solidFill>
                  <a:schemeClr val="accent2"/>
                </a:solidFill>
                <a:latin typeface="+mn-lt"/>
              </a:rPr>
              <a:t> октябрь</a:t>
            </a:r>
            <a:r>
              <a:rPr lang="ru-RU" sz="2800" b="1" dirty="0">
                <a:solidFill>
                  <a:srgbClr val="008080"/>
                </a:solidFill>
                <a:latin typeface="+mn-lt"/>
              </a:rPr>
              <a:t>)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середина </a:t>
            </a:r>
            <a:r>
              <a:rPr lang="ru-RU" sz="2800" b="1" dirty="0">
                <a:solidFill>
                  <a:schemeClr val="accent2"/>
                </a:solidFill>
                <a:latin typeface="+mn-lt"/>
              </a:rPr>
              <a:t>декабря</a:t>
            </a:r>
            <a:r>
              <a:rPr lang="ru-RU" sz="2800" b="1" dirty="0">
                <a:solidFill>
                  <a:srgbClr val="008080"/>
                </a:solidFill>
                <a:latin typeface="+mn-lt"/>
              </a:rPr>
              <a:t>;</a:t>
            </a:r>
            <a:endParaRPr lang="ru-RU" sz="2800" b="1" dirty="0">
              <a:solidFill>
                <a:schemeClr val="accent2"/>
              </a:solidFill>
              <a:latin typeface="+mn-lt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неделя после каникул в </a:t>
            </a:r>
            <a:r>
              <a:rPr lang="ru-RU" sz="2800" b="1" dirty="0" smtClean="0">
                <a:solidFill>
                  <a:schemeClr val="accent2"/>
                </a:solidFill>
                <a:latin typeface="+mn-lt"/>
              </a:rPr>
              <a:t>январе</a:t>
            </a:r>
            <a:r>
              <a:rPr lang="ru-RU" sz="2800" b="1" dirty="0">
                <a:solidFill>
                  <a:srgbClr val="008080"/>
                </a:solidFill>
                <a:latin typeface="+mn-lt"/>
              </a:rPr>
              <a:t>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середина</a:t>
            </a:r>
            <a:r>
              <a:rPr lang="ru-RU" sz="28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+mn-lt"/>
              </a:rPr>
              <a:t>марта</a:t>
            </a:r>
          </a:p>
          <a:p>
            <a:pPr eaLnBrk="1" hangingPunct="1"/>
            <a:r>
              <a:rPr lang="ru-RU" sz="2800" b="1" dirty="0" smtClean="0">
                <a:latin typeface="+mn-lt"/>
              </a:rPr>
              <a:t>     (</a:t>
            </a:r>
            <a:r>
              <a:rPr lang="ru-RU" sz="2800" b="1" dirty="0">
                <a:latin typeface="+mn-lt"/>
              </a:rPr>
              <a:t>особенно после </a:t>
            </a:r>
            <a:r>
              <a:rPr lang="ru-RU" sz="2800" b="1" dirty="0" smtClean="0">
                <a:latin typeface="+mn-lt"/>
              </a:rPr>
              <a:t>каникул</a:t>
            </a:r>
            <a:r>
              <a:rPr lang="ru-RU" sz="2800" b="1" dirty="0">
                <a:latin typeface="+mn-lt"/>
              </a:rPr>
              <a:t>).</a:t>
            </a:r>
          </a:p>
        </p:txBody>
      </p:sp>
      <p:pic>
        <p:nvPicPr>
          <p:cNvPr id="8" name="Picture 32" descr="http://s017.radikal.ru/i433/1208/71/1ea54459729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4633536"/>
            <a:ext cx="1734389" cy="18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PE03254_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5" y="4006362"/>
            <a:ext cx="2885879" cy="245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3872454"/>
      </p:ext>
    </p:extLst>
  </p:cSld>
  <p:clrMapOvr>
    <a:masterClrMapping/>
  </p:clrMapOvr>
  <p:transition advClick="0" advTm="13343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260648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j-lt"/>
                <a:ea typeface="Verdana" pitchFamily="34" charset="0"/>
                <a:cs typeface="Verdana" pitchFamily="34" charset="0"/>
              </a:rPr>
              <a:t>Причины происхождения  кризиса</a:t>
            </a:r>
            <a:r>
              <a:rPr lang="ru-RU" sz="3600" dirty="0">
                <a:solidFill>
                  <a:srgbClr val="C000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4162" y="1340768"/>
            <a:ext cx="61926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Переход из одной социальной </a:t>
            </a:r>
            <a:r>
              <a:rPr lang="ru-RU" sz="2800" b="1" dirty="0" smtClean="0">
                <a:latin typeface="+mn-lt"/>
              </a:rPr>
              <a:t>ситуации в другую.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 smtClean="0">
                <a:latin typeface="+mn-lt"/>
              </a:rPr>
              <a:t>Снижение интереса к учёбе.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О</a:t>
            </a:r>
            <a:r>
              <a:rPr lang="ru-RU" sz="2800" b="1" dirty="0" smtClean="0">
                <a:latin typeface="+mn-lt"/>
              </a:rPr>
              <a:t>тношения </a:t>
            </a:r>
            <a:r>
              <a:rPr lang="ru-RU" sz="2800" b="1" dirty="0">
                <a:latin typeface="+mn-lt"/>
              </a:rPr>
              <a:t>между детьми </a:t>
            </a:r>
            <a:endParaRPr lang="ru-RU" sz="2800" b="1" dirty="0" smtClean="0">
              <a:latin typeface="+mn-lt"/>
            </a:endParaRPr>
          </a:p>
          <a:p>
            <a:r>
              <a:rPr lang="ru-RU" sz="2800" b="1" dirty="0" smtClean="0">
                <a:latin typeface="+mn-lt"/>
              </a:rPr>
              <a:t>    становятся </a:t>
            </a:r>
            <a:r>
              <a:rPr lang="ru-RU" sz="2800" b="1" dirty="0">
                <a:latin typeface="+mn-lt"/>
              </a:rPr>
              <a:t>напряжёнными, </a:t>
            </a:r>
            <a:endParaRPr lang="ru-RU" sz="2800" b="1" dirty="0" smtClean="0">
              <a:latin typeface="+mn-lt"/>
            </a:endParaRPr>
          </a:p>
          <a:p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  конфликтными</a:t>
            </a:r>
            <a:r>
              <a:rPr lang="ru-RU" sz="2800" b="1" dirty="0">
                <a:latin typeface="+mn-lt"/>
              </a:rPr>
              <a:t>, а они сами – </a:t>
            </a:r>
            <a:r>
              <a:rPr lang="ru-RU" sz="2800" b="1" dirty="0" smtClean="0">
                <a:latin typeface="+mn-lt"/>
              </a:rPr>
              <a:t>  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	                       тревожными</a:t>
            </a:r>
            <a:r>
              <a:rPr lang="ru-RU" sz="2800" b="1" dirty="0">
                <a:latin typeface="+mn-lt"/>
              </a:rPr>
              <a:t>.</a:t>
            </a: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7" name="Picture 35" descr="C:\Users\Учитель\AppData\Local\Temp\Temp1_2 анимация.zip\Новая папка\knigi-13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25506" y="5204854"/>
            <a:ext cx="19050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032.radikal.ru/1208/ff/42ce59d7b04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440160" cy="20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7667568"/>
      </p:ext>
    </p:extLst>
  </p:cSld>
  <p:clrMapOvr>
    <a:masterClrMapping/>
  </p:clrMapOvr>
  <p:transition advClick="0" advTm="11734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963710"/>
            <a:ext cx="5688632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+mn-lt"/>
              </a:rPr>
              <a:t>Многолетние </a:t>
            </a:r>
            <a:r>
              <a:rPr lang="ru-RU" sz="2800" b="1" dirty="0">
                <a:latin typeface="+mn-lt"/>
              </a:rPr>
              <a:t>наблюдения педагогов и школьных психологов свидетельствуют о том, что переход из начальной школы в среднюю неизбежно связан со снижением успеваемости, </a:t>
            </a:r>
            <a:r>
              <a:rPr lang="ru-RU" sz="2800" b="1" dirty="0" smtClean="0">
                <a:latin typeface="+mn-lt"/>
              </a:rPr>
              <a:t>причиной является</a:t>
            </a:r>
            <a:endParaRPr lang="ru-RU" sz="2800" b="1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/>
              <a:t> </a:t>
            </a:r>
            <a:endParaRPr lang="ru-RU" sz="2400" dirty="0" smtClean="0"/>
          </a:p>
        </p:txBody>
      </p:sp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857488" y="4572008"/>
            <a:ext cx="4786346" cy="1643074"/>
          </a:xfrm>
          <a:prstGeom prst="ellipse">
            <a:avLst/>
          </a:prstGeom>
          <a:solidFill>
            <a:srgbClr val="A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у</a:t>
            </a:r>
            <a:r>
              <a:rPr lang="ru-RU" sz="3600" b="1" dirty="0" smtClean="0">
                <a:solidFill>
                  <a:srgbClr val="C00000"/>
                </a:solidFill>
              </a:rPr>
              <a:t>чебная</a:t>
            </a:r>
          </a:p>
          <a:p>
            <a:pPr algn="ctr"/>
            <a:r>
              <a:rPr lang="ru-RU" sz="3600" b="1" dirty="0" err="1" smtClean="0">
                <a:solidFill>
                  <a:srgbClr val="C00000"/>
                </a:solidFill>
              </a:rPr>
              <a:t>дезадаптация</a:t>
            </a:r>
            <a:endParaRPr lang="ru-RU" sz="36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000628" y="4000504"/>
            <a:ext cx="484632" cy="54668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Большие анимированные смайл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5848" y="3356992"/>
            <a:ext cx="136815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Защемило книгой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65991" y="4869160"/>
            <a:ext cx="2078009" cy="159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7782759"/>
      </p:ext>
    </p:extLst>
  </p:cSld>
  <p:clrMapOvr>
    <a:masterClrMapping/>
  </p:clrMapOvr>
  <p:transition advClick="0" advTm="115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48720" y="260648"/>
            <a:ext cx="4163640" cy="1008112"/>
          </a:xfrm>
          <a:prstGeom prst="ellipse">
            <a:avLst/>
          </a:prstGeom>
          <a:solidFill>
            <a:srgbClr val="A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Учебная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дезадаптация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91497" y="1700808"/>
            <a:ext cx="5096927" cy="2592288"/>
          </a:xfrm>
          <a:prstGeom prst="roundRect">
            <a:avLst/>
          </a:prstGeom>
          <a:solidFill>
            <a:srgbClr val="FDA1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Неуспешность</a:t>
            </a:r>
            <a:r>
              <a:rPr lang="ru-RU" sz="2400" b="1" dirty="0" smtClean="0">
                <a:solidFill>
                  <a:schemeClr val="tx1"/>
                </a:solidFill>
              </a:rPr>
              <a:t> ребенка в освоении общеобразовательных программ ввиду недостаточного развития навыков учебной деятельности.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578234" y="4283117"/>
            <a:ext cx="484632" cy="753933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3444223">
            <a:off x="6513772" y="4455272"/>
            <a:ext cx="895723" cy="484632"/>
          </a:xfrm>
          <a:prstGeom prst="righ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8331295">
            <a:off x="4159673" y="4435153"/>
            <a:ext cx="852563" cy="484632"/>
          </a:xfrm>
          <a:prstGeom prst="lef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437330" y="1268760"/>
            <a:ext cx="383220" cy="489204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5037051"/>
            <a:ext cx="1975556" cy="1488746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Затруднения в учебе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5037051"/>
            <a:ext cx="1944216" cy="148622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Нарушение дисциплины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31699" y="5053554"/>
            <a:ext cx="1872208" cy="1486220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Отсутствие интереса к изучению предмета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37872375"/>
      </p:ext>
    </p:extLst>
  </p:cSld>
  <p:clrMapOvr>
    <a:masterClrMapping/>
  </p:clrMapOvr>
  <p:transition advClick="0" advTm="15094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5482" y="-249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963710"/>
            <a:ext cx="568863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</a:t>
            </a:r>
          </a:p>
        </p:txBody>
      </p:sp>
      <p:sp>
        <p:nvSpPr>
          <p:cNvPr id="3" name="Овал 2"/>
          <p:cNvSpPr/>
          <p:nvPr/>
        </p:nvSpPr>
        <p:spPr>
          <a:xfrm>
            <a:off x="2195736" y="3137962"/>
            <a:ext cx="3511340" cy="914400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Психологический аспект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62246" y="3137962"/>
            <a:ext cx="3132348" cy="914400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Педагогический аспект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418776" y="2167384"/>
            <a:ext cx="1352657" cy="97057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903385" y="2132856"/>
            <a:ext cx="1344938" cy="95074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411761" y="808976"/>
            <a:ext cx="5976663" cy="1358408"/>
          </a:xfrm>
          <a:prstGeom prst="roundRect">
            <a:avLst/>
          </a:prstGeom>
          <a:solidFill>
            <a:srgbClr val="A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200" b="1" dirty="0">
                <a:solidFill>
                  <a:srgbClr val="C00000"/>
                </a:solidFill>
              </a:rPr>
              <a:t>Факторы, влияющие на </a:t>
            </a:r>
            <a:r>
              <a:rPr lang="ru-RU" sz="3200" b="1" dirty="0" err="1">
                <a:solidFill>
                  <a:srgbClr val="C00000"/>
                </a:solidFill>
              </a:rPr>
              <a:t>дезадаптацию</a:t>
            </a:r>
            <a:r>
              <a:rPr lang="ru-RU" sz="32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1" y="4509120"/>
            <a:ext cx="3245571" cy="16813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снижение показателей</a:t>
            </a:r>
          </a:p>
          <a:p>
            <a:pPr>
              <a:lnSpc>
                <a:spcPct val="90000"/>
              </a:lnSpc>
            </a:pPr>
            <a:r>
              <a:rPr lang="ru-RU" b="1" dirty="0" err="1" smtClean="0">
                <a:solidFill>
                  <a:schemeClr val="tx1"/>
                </a:solidFill>
              </a:rPr>
              <a:t>обученности</a:t>
            </a:r>
            <a:r>
              <a:rPr lang="ru-RU" b="1" dirty="0" smtClean="0">
                <a:solidFill>
                  <a:schemeClr val="tx1"/>
                </a:solidFill>
              </a:rPr>
              <a:t>;         встреча </a:t>
            </a:r>
            <a:r>
              <a:rPr lang="ru-RU" b="1" dirty="0">
                <a:solidFill>
                  <a:schemeClr val="tx1"/>
                </a:solidFill>
              </a:rPr>
              <a:t>с большим </a:t>
            </a:r>
            <a:r>
              <a:rPr lang="ru-RU" b="1" dirty="0" smtClean="0">
                <a:solidFill>
                  <a:schemeClr val="tx1"/>
                </a:solidFill>
              </a:rPr>
              <a:t>количеством  </a:t>
            </a:r>
            <a:r>
              <a:rPr lang="ru-RU" b="1" dirty="0">
                <a:solidFill>
                  <a:schemeClr val="tx1"/>
                </a:solidFill>
              </a:rPr>
              <a:t>учителей, предметов, технологий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>требований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99585" y="4550025"/>
            <a:ext cx="2984101" cy="15995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происходит процесс смены ведущей деятельности; </a:t>
            </a:r>
            <a:r>
              <a:rPr lang="ru-RU" b="1" dirty="0">
                <a:solidFill>
                  <a:schemeClr val="tx1"/>
                </a:solidFill>
              </a:rPr>
              <a:t>формируется новая социальная позиция</a:t>
            </a:r>
            <a:r>
              <a:rPr lang="ru-RU" b="1" dirty="0"/>
              <a:t>. </a:t>
            </a:r>
          </a:p>
          <a:p>
            <a:pPr>
              <a:lnSpc>
                <a:spcPct val="90000"/>
              </a:lnSpc>
            </a:pPr>
            <a:endParaRPr lang="ru-RU" b="1" i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ru-RU" b="1" i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                                    </a:t>
            </a:r>
            <a:endParaRPr lang="ru-RU" i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837827" y="4084498"/>
            <a:ext cx="393438" cy="4892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058308" y="4081084"/>
            <a:ext cx="393438" cy="4892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401586"/>
      </p:ext>
    </p:extLst>
  </p:cSld>
  <p:clrMapOvr>
    <a:masterClrMapping/>
  </p:clrMapOvr>
  <p:transition advClick="0" advTm="16594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60648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j-lt"/>
              </a:rPr>
              <a:t>Причины </a:t>
            </a:r>
            <a:r>
              <a:rPr lang="ru-RU" sz="3600" b="1" dirty="0" err="1">
                <a:solidFill>
                  <a:srgbClr val="C00000"/>
                </a:solidFill>
                <a:latin typeface="+mj-lt"/>
              </a:rPr>
              <a:t>дезадаптации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16771"/>
            <a:ext cx="60486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Разные требования со стороны </a:t>
            </a:r>
            <a:r>
              <a:rPr lang="ru-RU" sz="2800" b="1" dirty="0" smtClean="0">
                <a:latin typeface="+mn-lt"/>
              </a:rPr>
              <a:t>учителей-предметников.</a:t>
            </a:r>
            <a:endParaRPr lang="ru-RU" sz="2800" b="1" dirty="0">
              <a:latin typeface="+mn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Новые требования к организации </a:t>
            </a:r>
            <a:r>
              <a:rPr lang="ru-RU" sz="2800" b="1" dirty="0" smtClean="0">
                <a:latin typeface="+mn-lt"/>
              </a:rPr>
              <a:t>обучения.</a:t>
            </a:r>
            <a:endParaRPr lang="ru-RU" sz="2800" b="1" dirty="0">
              <a:latin typeface="+mn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Большой поток </a:t>
            </a:r>
            <a:r>
              <a:rPr lang="ru-RU" sz="2800" b="1" dirty="0" smtClean="0">
                <a:latin typeface="+mn-lt"/>
              </a:rPr>
              <a:t>информации.</a:t>
            </a:r>
            <a:endParaRPr lang="ru-RU" sz="2800" b="1" dirty="0">
              <a:latin typeface="+mn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latin typeface="+mn-lt"/>
              </a:rPr>
              <a:t>Чувство одиночества из-за </a:t>
            </a:r>
            <a:endParaRPr lang="ru-RU" sz="2800" b="1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2800" b="1" dirty="0">
              <a:latin typeface="+mn-lt"/>
            </a:endParaRPr>
          </a:p>
          <a:p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   </a:t>
            </a:r>
          </a:p>
          <a:p>
            <a:r>
              <a:rPr lang="ru-RU" sz="2800" b="1" dirty="0" smtClean="0">
                <a:latin typeface="+mn-lt"/>
              </a:rPr>
              <a:t>       отсутствия </a:t>
            </a:r>
            <a:r>
              <a:rPr lang="ru-RU" sz="2800" b="1" dirty="0">
                <a:latin typeface="+mn-lt"/>
              </a:rPr>
              <a:t>внимания </a:t>
            </a:r>
            <a:endParaRPr lang="ru-RU" sz="2800" b="1" dirty="0" smtClean="0">
              <a:latin typeface="+mn-lt"/>
            </a:endParaRPr>
          </a:p>
          <a:p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     классного руководителя.</a:t>
            </a:r>
            <a:endParaRPr lang="ru-RU" sz="2800" b="1" dirty="0">
              <a:latin typeface="+mn-lt"/>
            </a:endParaRPr>
          </a:p>
        </p:txBody>
      </p:sp>
      <p:pic>
        <p:nvPicPr>
          <p:cNvPr id="7" name="Picture 29" descr="C:\Users\Учитель\AppData\Local\Temp\Temp1_2 анимация.zip\Новая папка\knigi-8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98866" y="4725144"/>
            <a:ext cx="1835696" cy="20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68.gif">
            <a:hlinkClick r:id="rId4" tooltip="68.gif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5703" y="1116771"/>
            <a:ext cx="1872208" cy="162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1285774"/>
      </p:ext>
    </p:extLst>
  </p:cSld>
  <p:clrMapOvr>
    <a:masterClrMapping/>
  </p:clrMapOvr>
  <p:transition advClick="0" advTm="14203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60648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Признаки </a:t>
            </a:r>
            <a:r>
              <a:rPr lang="ru-RU" sz="3600" b="1" dirty="0" err="1">
                <a:solidFill>
                  <a:srgbClr val="C00000"/>
                </a:solidFill>
                <a:latin typeface="+mj-lt"/>
              </a:rPr>
              <a:t>дезадаптации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7688" y="1052736"/>
            <a:ext cx="5898728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>
                <a:latin typeface="+mj-lt"/>
              </a:rPr>
              <a:t>Усталый, утомленный вид </a:t>
            </a:r>
            <a:r>
              <a:rPr lang="ru-RU" sz="2800" b="1" dirty="0" smtClean="0">
                <a:latin typeface="+mj-lt"/>
              </a:rPr>
              <a:t>ребенка.</a:t>
            </a:r>
            <a:endParaRPr lang="ru-RU" sz="2800" b="1" dirty="0">
              <a:latin typeface="+mj-lt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>
                <a:latin typeface="+mj-lt"/>
              </a:rPr>
              <a:t>Нежелание выполнять домашние задания.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>
                <a:latin typeface="+mj-lt"/>
              </a:rPr>
              <a:t>Негативные характеристики в адрес школы, учителей, </a:t>
            </a:r>
            <a:r>
              <a:rPr lang="ru-RU" sz="2800" b="1" dirty="0" smtClean="0">
                <a:latin typeface="+mj-lt"/>
              </a:rPr>
              <a:t>одноклассников.</a:t>
            </a:r>
            <a:endParaRPr lang="ru-RU" sz="2800" b="1" dirty="0">
              <a:latin typeface="+mj-lt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>
                <a:latin typeface="+mj-lt"/>
              </a:rPr>
              <a:t>Беспокойный ночной </a:t>
            </a:r>
            <a:r>
              <a:rPr lang="ru-RU" sz="2800" b="1" dirty="0" smtClean="0">
                <a:latin typeface="+mj-lt"/>
              </a:rPr>
              <a:t>сон.</a:t>
            </a:r>
            <a:endParaRPr lang="ru-RU" sz="2800" b="1" dirty="0">
              <a:latin typeface="+mj-lt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+mj-lt"/>
              </a:rPr>
              <a:t>Вялость.</a:t>
            </a:r>
            <a:endParaRPr lang="ru-RU" sz="2800" b="1" dirty="0">
              <a:latin typeface="+mj-lt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endParaRPr lang="ru-RU" sz="2800" b="1" dirty="0" smtClean="0">
              <a:latin typeface="+mj-lt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endParaRPr lang="ru-RU" sz="2800" b="1" dirty="0">
              <a:latin typeface="+mj-lt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+mj-lt"/>
              </a:rPr>
              <a:t>Жалобы </a:t>
            </a:r>
            <a:r>
              <a:rPr lang="ru-RU" sz="2800" b="1" dirty="0">
                <a:latin typeface="+mj-lt"/>
              </a:rPr>
              <a:t>на плохое </a:t>
            </a:r>
            <a:r>
              <a:rPr lang="ru-RU" sz="2800" b="1" dirty="0" smtClean="0">
                <a:latin typeface="+mj-lt"/>
              </a:rPr>
              <a:t>  самочувствие</a:t>
            </a:r>
            <a:r>
              <a:rPr lang="ru-RU" sz="2800" b="1" dirty="0">
                <a:latin typeface="+mj-lt"/>
              </a:rPr>
              <a:t>.</a:t>
            </a:r>
          </a:p>
        </p:txBody>
      </p:sp>
      <p:pic>
        <p:nvPicPr>
          <p:cNvPr id="7" name="Picture 14" descr="e6afb292142c.gif">
            <a:hlinkClick r:id="rId3" tooltip="e6afb292142c.gif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00472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8940436"/>
      </p:ext>
    </p:extLst>
  </p:cSld>
  <p:clrMapOvr>
    <a:masterClrMapping/>
  </p:clrMapOvr>
  <p:transition advClick="0" advTm="1514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0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21218660">
            <a:off x="85959" y="131007"/>
            <a:ext cx="5488523" cy="1857722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 b="1" dirty="0">
                <a:solidFill>
                  <a:srgbClr val="C00000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Возможные причины </a:t>
            </a:r>
            <a:r>
              <a:rPr lang="ru-RU" sz="28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Lucida Sans Unicode" pitchFamily="34" charset="0"/>
              </a:rPr>
              <a:t>недостаточной</a:t>
            </a:r>
            <a:r>
              <a:rPr lang="ru-RU" sz="2800" b="1" dirty="0">
                <a:solidFill>
                  <a:srgbClr val="C00000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 адаптации в 5 </a:t>
            </a:r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классе</a:t>
            </a:r>
            <a:endParaRPr lang="ru-RU" sz="2800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539" y="1556792"/>
            <a:ext cx="57606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изменения </a:t>
            </a:r>
            <a:r>
              <a:rPr lang="ru-RU" sz="28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режима дня ребёнка в сравнении с начальной школой;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увеличение </a:t>
            </a:r>
            <a:r>
              <a:rPr lang="ru-RU" sz="28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физической и умственной нагрузки;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состояние </a:t>
            </a:r>
            <a:r>
              <a:rPr lang="ru-RU" sz="28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его физического здоровья, связанные с </a:t>
            </a:r>
            <a:endParaRPr lang="ru-RU" sz="2800" b="1" dirty="0" smtClean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endParaRPr lang="ru-RU" sz="2800" b="1" dirty="0" smtClean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возрастными </a:t>
            </a:r>
            <a:r>
              <a:rPr lang="ru-RU" sz="28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 гормональными 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	      	изменениями </a:t>
            </a:r>
            <a:r>
              <a:rPr lang="ru-RU" sz="28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 организме;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0441" y="341132"/>
            <a:ext cx="2115406" cy="121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2" descr="http://s55.radikal.ru/i150/1208/ce/b5bdd9578f0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564905"/>
            <a:ext cx="14401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8974733"/>
      </p:ext>
    </p:extLst>
  </p:cSld>
  <p:clrMapOvr>
    <a:masterClrMapping/>
  </p:clrMapOvr>
  <p:transition advClick="0" advTm="11266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077072"/>
            <a:ext cx="5184576" cy="936104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усилий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4077072"/>
            <a:ext cx="4392488" cy="936104"/>
          </a:xfrm>
          <a:ln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…о преемственности, </a:t>
            </a:r>
          </a:p>
          <a:p>
            <a:pPr marL="0" indent="0" algn="ctr">
              <a:buNone/>
            </a:pPr>
            <a:r>
              <a:rPr lang="ru-RU" sz="2800" b="1" dirty="0" smtClean="0"/>
              <a:t>об адаптации</a:t>
            </a:r>
            <a:endParaRPr lang="ru-RU" sz="2800" b="1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789006" y="1340768"/>
            <a:ext cx="4536504" cy="2612484"/>
            <a:chOff x="1056" y="2928"/>
            <a:chExt cx="1200" cy="765"/>
          </a:xfrm>
        </p:grpSpPr>
        <p:pic>
          <p:nvPicPr>
            <p:cNvPr id="5" name="Picture 6" descr="bd20203_"/>
            <p:cNvPicPr>
              <a:picLocks noChangeAspect="1" noChangeArrowheads="1"/>
            </p:cNvPicPr>
            <p:nvPr/>
          </p:nvPicPr>
          <p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928"/>
              <a:ext cx="119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056" y="3504"/>
              <a:ext cx="120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ru-RU" sz="3600" b="1" dirty="0">
                  <a:solidFill>
                    <a:srgbClr val="FF0000"/>
                  </a:solidFill>
                  <a:latin typeface="Times New Roman" pitchFamily="18" charset="0"/>
                </a:rPr>
                <a:t>Поговорим?…</a:t>
              </a:r>
            </a:p>
          </p:txBody>
        </p:sp>
      </p:grpSp>
      <p:pic>
        <p:nvPicPr>
          <p:cNvPr id="8" name="Picture 35" descr="0_475e8_5728f1b2_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4992862"/>
            <a:ext cx="298513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7168942"/>
      </p:ext>
    </p:extLst>
  </p:cSld>
  <p:clrMapOvr>
    <a:masterClrMapping/>
  </p:clrMapOvr>
  <p:transition advClick="0" advTm="5125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0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21218660">
            <a:off x="85959" y="131007"/>
            <a:ext cx="5488523" cy="1857722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 b="1" dirty="0">
                <a:solidFill>
                  <a:srgbClr val="C00000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Возможные причины </a:t>
            </a:r>
            <a:r>
              <a:rPr lang="ru-RU" sz="28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Lucida Sans Unicode" pitchFamily="34" charset="0"/>
              </a:rPr>
              <a:t>недостаточной</a:t>
            </a:r>
            <a:r>
              <a:rPr lang="ru-RU" sz="2800" b="1" dirty="0">
                <a:solidFill>
                  <a:srgbClr val="C00000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 адаптации в 5 </a:t>
            </a:r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классе</a:t>
            </a:r>
            <a:endParaRPr lang="ru-RU" sz="2800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0220" y="1988840"/>
            <a:ext cx="54141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наличие </a:t>
            </a:r>
            <a:r>
              <a:rPr lang="ru-RU" sz="28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большей свободы и 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	самостоятельности</a:t>
            </a:r>
            <a:r>
              <a:rPr lang="ru-RU" sz="28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отсутствие </a:t>
            </a:r>
            <a:r>
              <a:rPr lang="ru-RU" sz="28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эмоционального 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	настроя </a:t>
            </a:r>
            <a:r>
              <a:rPr lang="ru-RU" sz="28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на предстоящую 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	              деятельность</a:t>
            </a:r>
            <a:r>
              <a:rPr lang="ru-RU" sz="28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;</a:t>
            </a:r>
          </a:p>
          <a:p>
            <a:endParaRPr lang="ru-RU" sz="2800" b="1" dirty="0" smtClean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ослабление </a:t>
            </a:r>
            <a:r>
              <a:rPr lang="ru-RU" sz="28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контроля </a:t>
            </a: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	родителей</a:t>
            </a:r>
            <a:r>
              <a:rPr lang="ru-RU" sz="28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boy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D6"/>
              </a:clrFrom>
              <a:clrTo>
                <a:srgbClr val="EFEF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2536" y="4389921"/>
            <a:ext cx="2028921" cy="238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http://s017.radikal.ru/i437/1208/5e/cf4b10ccef7b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3309" y="5426811"/>
            <a:ext cx="816740" cy="113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6" descr="http://s006.radikal.ru/i213/1208/fe/fb24ab99146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4208" y="4404886"/>
            <a:ext cx="1800199" cy="210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3" descr="11998810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0441" y="800303"/>
            <a:ext cx="171332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9744120"/>
      </p:ext>
    </p:extLst>
  </p:cSld>
  <p:clrMapOvr>
    <a:masterClrMapping/>
  </p:clrMapOvr>
  <p:transition advClick="0" advTm="9829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2409" y="71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05787" y="1004090"/>
            <a:ext cx="633670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«Современные  дети не хотят учиться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»</a:t>
            </a:r>
          </a:p>
          <a:p>
            <a:pPr algn="ctr"/>
            <a:endParaRPr lang="ru-RU" sz="2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Как </a:t>
            </a:r>
            <a:r>
              <a:rPr lang="ru-RU" sz="4000" dirty="0">
                <a:solidFill>
                  <a:srgbClr val="0070C0"/>
                </a:solidFill>
                <a:latin typeface="Arial Black" pitchFamily="34" charset="0"/>
              </a:rPr>
              <a:t>помочь</a:t>
            </a: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?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ru-RU" sz="2800" b="1" dirty="0" smtClean="0">
                <a:latin typeface="+mn-lt"/>
              </a:rPr>
              <a:t>Понять </a:t>
            </a:r>
            <a:r>
              <a:rPr lang="ru-RU" sz="2800" b="1" dirty="0">
                <a:latin typeface="+mn-lt"/>
              </a:rPr>
              <a:t>состояние </a:t>
            </a:r>
            <a:r>
              <a:rPr lang="ru-RU" sz="2800" b="1" dirty="0" smtClean="0">
                <a:latin typeface="+mn-lt"/>
              </a:rPr>
              <a:t>ребенка.</a:t>
            </a:r>
            <a:endParaRPr lang="ru-RU" sz="2800" b="1" dirty="0">
              <a:latin typeface="+mn-lt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ru-RU" sz="2800" b="1" dirty="0" smtClean="0">
                <a:latin typeface="+mn-lt"/>
              </a:rPr>
              <a:t>Выяснить </a:t>
            </a:r>
            <a:r>
              <a:rPr lang="ru-RU" sz="2800" b="1" dirty="0">
                <a:latin typeface="+mn-lt"/>
              </a:rPr>
              <a:t>причины этого </a:t>
            </a:r>
            <a:endParaRPr lang="ru-RU" sz="2800" b="1" dirty="0" smtClean="0">
              <a:latin typeface="+mn-lt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endParaRPr lang="ru-RU" sz="2800" b="1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ru-RU" sz="2800" b="1" dirty="0" smtClean="0">
                <a:latin typeface="+mn-lt"/>
              </a:rPr>
              <a:t>    спада и </a:t>
            </a:r>
            <a:r>
              <a:rPr lang="ru-RU" sz="2800" b="1" dirty="0">
                <a:latin typeface="+mn-lt"/>
              </a:rPr>
              <a:t>найти пути </a:t>
            </a:r>
            <a:endParaRPr lang="ru-RU" sz="2800" b="1" dirty="0" smtClean="0">
              <a:latin typeface="+mn-lt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     изменения ситуации. </a:t>
            </a:r>
            <a:endParaRPr lang="ru-RU" sz="2800" b="1" dirty="0">
              <a:latin typeface="+mn-lt"/>
            </a:endParaRPr>
          </a:p>
          <a:p>
            <a:pPr marL="457200" indent="-457200" algn="ctr">
              <a:buFont typeface="Wingdings" pitchFamily="2" charset="2"/>
              <a:buChar char="Ø"/>
            </a:pPr>
            <a:endParaRPr lang="ru-RU" sz="2800" b="1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icture 16" descr="http://miranimacii.ru/_ph/23/1/88868524.jpg?1407921109">
            <a:hlinkClick r:id="rId3" tooltip="Просмотры: 139 | Размеры: 101x112, 14.8Kb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08869" y="4725144"/>
            <a:ext cx="1838243" cy="199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J025450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1643132"/>
            <a:ext cx="1015887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9412964"/>
      </p:ext>
    </p:extLst>
  </p:cSld>
  <p:clrMapOvr>
    <a:masterClrMapping/>
  </p:clrMapOvr>
  <p:transition advClick="0" advTm="9985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188640"/>
            <a:ext cx="5544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Преемственность -  </a:t>
            </a:r>
            <a:endParaRPr lang="ru-RU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2590" y="1052736"/>
            <a:ext cx="57218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это двухсторонний процесс.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С одной стороны −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начальная школа,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которая формирует те знания, умения и навыки, которые необходимы для дальнейшего обучения в основной школе. 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ru-RU" sz="2800" dirty="0">
              <a:latin typeface="+mn-lt"/>
            </a:endParaRPr>
          </a:p>
        </p:txBody>
      </p:sp>
      <p:pic>
        <p:nvPicPr>
          <p:cNvPr id="7" name="Picture 23" descr="C:\Users\Учитель\AppData\Local\Temp\Temp1_2 анимация.zip\Новая папка\detia-65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2808312" cy="25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403458"/>
      </p:ext>
    </p:extLst>
  </p:cSld>
  <p:clrMapOvr>
    <a:masterClrMapping/>
  </p:clrMapOvr>
  <p:transition advClick="0" advTm="10313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052736"/>
            <a:ext cx="55446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С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другой стороны –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основная школа,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которая развивает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(а  не  игнорирует)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накопленный в начальной школе потенциал. 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ru-RU" sz="2800" dirty="0">
              <a:latin typeface="+mn-lt"/>
            </a:endParaRPr>
          </a:p>
        </p:txBody>
      </p:sp>
      <p:pic>
        <p:nvPicPr>
          <p:cNvPr id="7" name="Picture 48" descr="http://i021.radikal.ru/1208/6d/91625d125fe6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02142" y="4149695"/>
            <a:ext cx="2268760" cy="23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УЧИТЕЛЬ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3893046"/>
            <a:ext cx="2952328" cy="20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4911602"/>
      </p:ext>
    </p:extLst>
  </p:cSld>
  <p:clrMapOvr>
    <a:masterClrMapping/>
  </p:clrMapOvr>
  <p:transition advClick="0" advTm="10078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432048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2" y="214290"/>
            <a:ext cx="420143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0904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04"/>
            <a:ext cx="38576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Внутренние факторы успешной адаптации</a:t>
            </a:r>
            <a:r>
              <a:rPr lang="ru-RU" sz="2000" b="1" dirty="0" smtClean="0">
                <a:solidFill>
                  <a:srgbClr val="C00000"/>
                </a:solidFill>
              </a:rPr>
              <a:t> 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357166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Внешние факторы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успешной адаптации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85860"/>
            <a:ext cx="39290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степень </a:t>
            </a:r>
            <a:r>
              <a:rPr lang="ru-RU" b="1" dirty="0" err="1" smtClean="0"/>
              <a:t>сформированности</a:t>
            </a:r>
            <a:r>
              <a:rPr lang="ru-RU" b="1" dirty="0" smtClean="0"/>
              <a:t> учебной деятельности  в начальной школе,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личностные особенности ученика: общительность, организованность, самостоятельность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способность легче переживать неудачи,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добросовестность,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решительность,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социальная смелость,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/>
              <a:t>эмоциональная устойчивость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214423"/>
            <a:ext cx="371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b="1" dirty="0" smtClean="0"/>
              <a:t>особенности внутрисемейных отношений,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 smtClean="0"/>
              <a:t>программа обучения,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 err="1" smtClean="0"/>
              <a:t>внеучебная</a:t>
            </a:r>
            <a:r>
              <a:rPr lang="ru-RU" b="1" dirty="0" smtClean="0"/>
              <a:t>  деятельность,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 smtClean="0"/>
              <a:t> возможность творческой самореализации ребёнка в учебной и </a:t>
            </a:r>
            <a:r>
              <a:rPr lang="ru-RU" b="1" dirty="0" err="1" smtClean="0"/>
              <a:t>внеучебной</a:t>
            </a:r>
            <a:r>
              <a:rPr lang="ru-RU" b="1" dirty="0" smtClean="0"/>
              <a:t> деятельности,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 smtClean="0"/>
              <a:t> психолого-педагогическая компетентность педагогов (классного руководителя и учителей-предметников),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 smtClean="0"/>
              <a:t> понимание родителями особенностей подросткового  кризиса</a:t>
            </a:r>
            <a:endParaRPr lang="ru-RU" b="1" dirty="0"/>
          </a:p>
        </p:txBody>
      </p:sp>
    </p:spTree>
  </p:cSld>
  <p:clrMapOvr>
    <a:masterClrMapping/>
  </p:clrMapOvr>
  <p:transition advClick="0" advTm="19907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197346"/>
            <a:ext cx="4286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Она осуществляется совместно с администрацией школы по результатам анализа психолого-педагогического обследования школьников.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Профилактическая работа осуществляется психологом и направлена на оказание поддержки каждому ребенку индивидуально или в группе.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Коррекционно-развивающая работа</a:t>
            </a:r>
            <a:r>
              <a:rPr lang="ru-RU" i="1" dirty="0" smtClean="0"/>
              <a:t> </a:t>
            </a:r>
            <a:r>
              <a:rPr lang="ru-RU" dirty="0" smtClean="0"/>
              <a:t>проводится с учащимися, испытывающими трудности в школьной адаптации или в самоопределении. Такая работа проводится с детьми также индивидуально или в </a:t>
            </a:r>
            <a:r>
              <a:rPr lang="ru-RU" dirty="0" err="1" smtClean="0"/>
              <a:t>микрогруппах</a:t>
            </a:r>
            <a:r>
              <a:rPr lang="ru-RU" dirty="0" smtClean="0"/>
              <a:t>, которые формируются на основе сходства проблем, выявленных у детей на этапе диагностики.</a:t>
            </a:r>
          </a:p>
        </p:txBody>
      </p:sp>
      <p:pic>
        <p:nvPicPr>
          <p:cNvPr id="2050" name="Picture 2" descr="Поздравлялка-3 - Страница 54 - 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0500"/>
            <a:ext cx="3857652" cy="63817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828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335846"/>
            <a:ext cx="43577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решении проблемы преемственности, особенно в период адаптации вчерашнего младшего школьника к новым условиям обучения в 5 классе, необходимо:</a:t>
            </a:r>
          </a:p>
          <a:p>
            <a:r>
              <a:rPr lang="ru-RU" dirty="0" smtClean="0"/>
              <a:t>– учитывать психологические особенности 10–12-летних детей, вступающих в подростковый период развития; уровень познавательной деятельности, с которым ребенок перешел в 5 класс;</a:t>
            </a:r>
          </a:p>
          <a:p>
            <a:r>
              <a:rPr lang="ru-RU" dirty="0" smtClean="0"/>
              <a:t>– анализировать причины неуспешного адаптационного периода и возможности (пути) коррекции трудностей адаптации школьника.</a:t>
            </a:r>
          </a:p>
          <a:p>
            <a:r>
              <a:rPr lang="ru-RU" dirty="0" smtClean="0"/>
              <a:t>Для преодоления таких проблем разработана программа для учащихся пятых классов «Учимся сотрудничать». </a:t>
            </a:r>
          </a:p>
        </p:txBody>
      </p:sp>
      <p:pic>
        <p:nvPicPr>
          <p:cNvPr id="3074" name="Picture 2" descr="Школа 212 имени В.Н.Волкова г. Москвы - СПш 212 &quot; Страница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571900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313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124" y="612845"/>
            <a:ext cx="42148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 программы выступает психолого-педагогическое сопровождение учащихся в период адаптации в среднем звене.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Для родителей планируется  собрание на тему «Вот и стали мы на год взрослее», на котором будут рассматриваться проблемы адаптационного периода, возникающие трудности у пятиклассников и психологические особенности детей младшего подросткового возраста. В период адаптации важно обеспечить ребенку спокойную обстановку, четкий режим, сделать так, чтобы пятиклассник постоянно ощущал поддержку и помощь и со стороны классного руководителя и родителей. </a:t>
            </a:r>
          </a:p>
        </p:txBody>
      </p:sp>
      <p:pic>
        <p:nvPicPr>
          <p:cNvPr id="4" name="Picture 6" descr="умник 1 без тени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31429" y="5286388"/>
            <a:ext cx="1312571" cy="145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Содружество &quot;спектр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143404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1578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0562" y="642918"/>
            <a:ext cx="4286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переходе в старшее звено необходимо помочь принять позицию «ученик-старшеклассник»; помочь принять новичков в коллектив; помочь в профессиональном самоопределении десятиклассников.</a:t>
            </a:r>
          </a:p>
          <a:p>
            <a:r>
              <a:rPr lang="ru-RU" dirty="0" smtClean="0"/>
              <a:t>В нашей школе основными мероприятиями психолого-педагогического сопровождения преемственности являются: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Психологическая диагностика уровня адаптации учащихся и межличностных отношений в классе.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Посещение и психологический анализ уроков, наблюдение за детьми.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Разработка программы социально-психологической адаптации учащихся с учётом особенностей конкретных классов.</a:t>
            </a:r>
          </a:p>
        </p:txBody>
      </p:sp>
      <p:pic>
        <p:nvPicPr>
          <p:cNvPr id="4098" name="Picture 2" descr="Скачать векторную картинку Школа #19 бесплатно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214842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275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500042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Планируется проведение психолого-педагогического консилиума по вопросам адаптации учащихся к новой ситуации обучения и жизнедеятельности в школе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Индивидуальные и групповые тематические консультации родителей.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Поддержка работы классного руководителя – консультативная, методическая, организационная.</a:t>
            </a:r>
          </a:p>
          <a:p>
            <a:r>
              <a:rPr lang="ru-RU" b="1" dirty="0" smtClean="0"/>
              <a:t>Таким образом, успешность адаптации школьника к обучению на разных этапах зависит от реализации преемственных связей между ними.</a:t>
            </a:r>
            <a:endParaRPr lang="ru-RU" b="1" dirty="0"/>
          </a:p>
        </p:txBody>
      </p:sp>
      <p:pic>
        <p:nvPicPr>
          <p:cNvPr id="3" name="Picture 78" descr="http://s017.radikal.ru/i434/1208/6c/e931aa3d3b1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54" y="5286388"/>
            <a:ext cx="10572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умник 1 без тени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628" y="5072074"/>
            <a:ext cx="1312571" cy="145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Скачать Картинки школа 5 класс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3987797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225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278938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dirty="0">
                <a:solidFill>
                  <a:srgbClr val="AE1A16"/>
                </a:solidFill>
              </a:rPr>
              <a:t>Преемственность в образовании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.  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</a:rPr>
            </a:b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7190" y="1556792"/>
            <a:ext cx="56166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r>
              <a:rPr lang="ru-RU" sz="2800" dirty="0">
                <a:solidFill>
                  <a:srgbClr val="0070C0"/>
                </a:solidFill>
              </a:rPr>
              <a:t>– </a:t>
            </a:r>
            <a:r>
              <a:rPr lang="ru-RU" sz="2800" b="1" dirty="0">
                <a:solidFill>
                  <a:srgbClr val="0070C0"/>
                </a:solidFill>
              </a:rPr>
              <a:t>это система связей</a:t>
            </a:r>
            <a:r>
              <a:rPr lang="ru-RU" sz="2800" dirty="0">
                <a:solidFill>
                  <a:srgbClr val="AE1A16"/>
                </a:solidFill>
              </a:rPr>
              <a:t>, </a:t>
            </a:r>
            <a:r>
              <a:rPr lang="ru-RU" sz="2400" b="1" dirty="0"/>
              <a:t>обеспечивающая взаимодействие основных задач, </a:t>
            </a:r>
            <a:r>
              <a:rPr lang="ru-RU" sz="2400" b="1" dirty="0" smtClean="0"/>
              <a:t>содержания </a:t>
            </a:r>
          </a:p>
          <a:p>
            <a:pPr marL="0" indent="0" algn="just">
              <a:buFont typeface="Arial" charset="0"/>
              <a:buNone/>
            </a:pPr>
            <a:r>
              <a:rPr lang="ru-RU" sz="2400" b="1" dirty="0" smtClean="0"/>
              <a:t>и </a:t>
            </a:r>
            <a:r>
              <a:rPr lang="ru-RU" sz="2400" b="1" dirty="0"/>
              <a:t>методов обучения и воспитания с целью создания единого </a:t>
            </a: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 smtClean="0"/>
              <a:t>непрерывного </a:t>
            </a:r>
            <a:r>
              <a:rPr lang="ru-RU" sz="2400" b="1" dirty="0"/>
              <a:t>образовательного процесса на смежных этапах </a:t>
            </a: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endParaRPr lang="ru-RU" sz="2400" b="1" dirty="0"/>
          </a:p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развития </a:t>
            </a:r>
            <a:r>
              <a:rPr lang="ru-RU" sz="2400" b="1" dirty="0"/>
              <a:t>ребенка.  </a:t>
            </a:r>
          </a:p>
        </p:txBody>
      </p:sp>
      <p:pic>
        <p:nvPicPr>
          <p:cNvPr id="6" name="Picture 34" descr="http://s006.radikal.ru/i215/1208/49/6dfdc5a2c11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20882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2195735"/>
      </p:ext>
    </p:extLst>
  </p:cSld>
  <p:clrMapOvr>
    <a:masterClrMapping/>
  </p:clrMapOvr>
  <p:transition advClick="0" advTm="9704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1928802"/>
            <a:ext cx="4698327" cy="175432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Deflate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СПАИБО ЗА ВНИМАНИЕ 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485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278939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</a:rPr>
              <a:t>Цели:</a:t>
            </a:r>
            <a:endParaRPr lang="ru-RU" sz="40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908720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dirty="0"/>
              <a:t>Объединение усилий педагогического коллектива  школы для повышения эффективности его работы. 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dirty="0" smtClean="0"/>
              <a:t>Выработка </a:t>
            </a:r>
            <a:r>
              <a:rPr lang="ru-RU" sz="2400" b="1" dirty="0"/>
              <a:t>линии поведения, единых требований классных руководителей и учителей- предметников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dirty="0" smtClean="0"/>
              <a:t>Создание </a:t>
            </a:r>
            <a:r>
              <a:rPr lang="ru-RU" sz="2400" b="1" dirty="0"/>
              <a:t>системы общих </a:t>
            </a:r>
            <a:endParaRPr lang="ru-RU" sz="2400" b="1" dirty="0" smtClean="0"/>
          </a:p>
          <a:p>
            <a:pPr marL="342900" indent="-342900" eaLnBrk="1" hangingPunct="1">
              <a:buFont typeface="Wingdings" pitchFamily="2" charset="2"/>
              <a:buChar char="Ø"/>
            </a:pP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8088" y="478255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ru-RU" sz="2400" b="1" dirty="0"/>
              <a:t>взглядов на использование    правил преемственности  в образовательном процессе.  </a:t>
            </a:r>
          </a:p>
        </p:txBody>
      </p:sp>
      <p:pic>
        <p:nvPicPr>
          <p:cNvPr id="7" name="Picture 12" descr="http://s018.radikal.ru/i517/1208/af/b2a1c93d665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5382715"/>
            <a:ext cx="1314400" cy="10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6958351"/>
      </p:ext>
    </p:extLst>
  </p:cSld>
  <p:clrMapOvr>
    <a:masterClrMapping/>
  </p:clrMapOvr>
  <p:transition advClick="0" advTm="19109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5956" y="908720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dirty="0">
                <a:solidFill>
                  <a:srgbClr val="C00000"/>
                </a:solidFill>
              </a:rPr>
              <a:t>Задачи:</a:t>
            </a:r>
            <a:endParaRPr lang="ru-RU" sz="36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555051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dirty="0"/>
              <a:t>Взаимодействие педагогов начальной и </a:t>
            </a:r>
            <a:r>
              <a:rPr lang="ru-RU" sz="2000" b="1" dirty="0" smtClean="0"/>
              <a:t>основной школы </a:t>
            </a:r>
            <a:r>
              <a:rPr lang="ru-RU" sz="2000" b="1" dirty="0"/>
              <a:t>во избежание трудностей у пятиклассников в дальнейшей учебной деятельности.</a:t>
            </a:r>
          </a:p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2000" b="1" dirty="0" smtClean="0"/>
          </a:p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dirty="0" smtClean="0"/>
              <a:t>Выработка  </a:t>
            </a:r>
            <a:r>
              <a:rPr lang="ru-RU" sz="2000" b="1" dirty="0"/>
              <a:t>единых педагогических технологий с учетом психологических  и возрастных особенностей на средней ступени обучения.</a:t>
            </a:r>
          </a:p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2000" b="1" dirty="0" smtClean="0"/>
          </a:p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2000" b="1" dirty="0"/>
          </a:p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2000" b="1" dirty="0" smtClean="0"/>
          </a:p>
          <a:p>
            <a:pPr marL="469900" indent="-4699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dirty="0" smtClean="0"/>
              <a:t>Привлечение </a:t>
            </a:r>
            <a:r>
              <a:rPr lang="ru-RU" sz="2000" b="1" dirty="0"/>
              <a:t>внимания  педагогического коллектива к проблеме сохранения здоровья всех участников образовательного процесса.   </a:t>
            </a:r>
          </a:p>
        </p:txBody>
      </p:sp>
      <p:pic>
        <p:nvPicPr>
          <p:cNvPr id="6" name="Picture 16" descr="a3390df4433ec4e1d9aaee7d474daa5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52320" y="5229201"/>
            <a:ext cx="1584176" cy="153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2195735"/>
      </p:ext>
    </p:extLst>
  </p:cSld>
  <p:clrMapOvr>
    <a:masterClrMapping/>
  </p:clrMapOvr>
  <p:transition advClick="0" advTm="18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 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260648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sz="4000" b="1" dirty="0" smtClean="0">
                <a:solidFill>
                  <a:srgbClr val="AE1A16"/>
                </a:solidFill>
              </a:rPr>
              <a:t>Основанием </a:t>
            </a:r>
            <a:r>
              <a:rPr lang="ru-RU" sz="4000" b="1" dirty="0">
                <a:solidFill>
                  <a:srgbClr val="AE1A16"/>
                </a:solidFill>
              </a:rPr>
              <a:t>преемственности</a:t>
            </a:r>
            <a:r>
              <a:rPr lang="ru-RU" sz="4000" dirty="0">
                <a:solidFill>
                  <a:srgbClr val="AE1A16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60712" y="1464069"/>
            <a:ext cx="56031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sz="2800" b="1" dirty="0">
                <a:solidFill>
                  <a:srgbClr val="002060"/>
                </a:solidFill>
              </a:rPr>
              <a:t>разных ступеней образовательной системы </a:t>
            </a:r>
            <a:r>
              <a:rPr lang="ru-RU" sz="2800" b="1" dirty="0" smtClean="0">
                <a:solidFill>
                  <a:srgbClr val="002060"/>
                </a:solidFill>
              </a:rPr>
              <a:t>является </a:t>
            </a:r>
            <a:r>
              <a:rPr lang="ru-RU" sz="2800" b="1" dirty="0">
                <a:solidFill>
                  <a:srgbClr val="002060"/>
                </a:solidFill>
              </a:rPr>
              <a:t>ориентация на ключевой стратегический приоритет непрерывного образования —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ru-RU" sz="3200" b="1" dirty="0" smtClean="0">
                <a:solidFill>
                  <a:srgbClr val="AE1A16"/>
                </a:solidFill>
              </a:rPr>
              <a:t>формирование </a:t>
            </a:r>
            <a:r>
              <a:rPr lang="ru-RU" sz="3200" b="1" dirty="0">
                <a:solidFill>
                  <a:srgbClr val="AE1A16"/>
                </a:solidFill>
              </a:rPr>
              <a:t>умения учиться</a:t>
            </a:r>
            <a:r>
              <a:rPr lang="ru-RU" sz="3200" dirty="0">
                <a:solidFill>
                  <a:srgbClr val="AE1A16"/>
                </a:solidFill>
              </a:rPr>
              <a:t>. </a:t>
            </a:r>
          </a:p>
        </p:txBody>
      </p:sp>
      <p:pic>
        <p:nvPicPr>
          <p:cNvPr id="7" name="Picture 2" descr="http://s51.radikal.ru/i132/1208/14/8e5542da0c8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248" y="5515923"/>
            <a:ext cx="2016224" cy="122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0814908"/>
      </p:ext>
    </p:extLst>
  </p:cSld>
  <p:clrMapOvr>
    <a:masterClrMapping/>
  </p:clrMapOvr>
  <p:transition advClick="0" advTm="9734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7190" y="188640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Преемственность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47190" y="958081"/>
            <a:ext cx="56972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предполагает </a:t>
            </a:r>
            <a:endParaRPr lang="ru-RU" sz="2800" dirty="0"/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принятие </a:t>
            </a:r>
            <a:r>
              <a:rPr lang="ru-RU" sz="2800" b="1" dirty="0">
                <a:solidFill>
                  <a:srgbClr val="002060"/>
                </a:solidFill>
              </a:rPr>
              <a:t>общих для всех ступеней </a:t>
            </a:r>
            <a:r>
              <a:rPr lang="ru-RU" sz="3200" b="1" dirty="0">
                <a:solidFill>
                  <a:srgbClr val="AE1A16"/>
                </a:solidFill>
              </a:rPr>
              <a:t>основной </a:t>
            </a:r>
            <a:r>
              <a:rPr lang="ru-RU" sz="3200" b="1" dirty="0" smtClean="0">
                <a:solidFill>
                  <a:srgbClr val="AE1A16"/>
                </a:solidFill>
              </a:rPr>
              <a:t>идеи, </a:t>
            </a:r>
            <a:r>
              <a:rPr lang="ru-RU" sz="3200" b="1" dirty="0">
                <a:solidFill>
                  <a:srgbClr val="AE1A16"/>
                </a:solidFill>
              </a:rPr>
              <a:t>содержания образования, методов, организационных форм обучения и воспитания, </a:t>
            </a:r>
            <a:endParaRPr lang="ru-RU" sz="3200" b="1" dirty="0" smtClean="0">
              <a:solidFill>
                <a:srgbClr val="AE1A16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ru-RU" sz="3200" b="1" dirty="0">
              <a:solidFill>
                <a:srgbClr val="AE1A16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AE1A16"/>
                </a:solidFill>
              </a:rPr>
              <a:t>методики </a:t>
            </a:r>
            <a:r>
              <a:rPr lang="ru-RU" sz="3200" b="1" dirty="0">
                <a:solidFill>
                  <a:srgbClr val="AE1A16"/>
                </a:solidFill>
              </a:rPr>
              <a:t>определения результативности.</a:t>
            </a:r>
            <a:endParaRPr lang="ru-RU" sz="3200" dirty="0">
              <a:solidFill>
                <a:srgbClr val="AE1A16"/>
              </a:solidFill>
            </a:endParaRPr>
          </a:p>
        </p:txBody>
      </p:sp>
      <p:pic>
        <p:nvPicPr>
          <p:cNvPr id="9" name="Picture 56" descr="http://s017.radikal.ru/i441/1208/0b/5dedd708264c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52320" y="4581129"/>
            <a:ext cx="1584176" cy="21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6551409"/>
      </p:ext>
    </p:extLst>
  </p:cSld>
  <p:clrMapOvr>
    <a:masterClrMapping/>
  </p:clrMapOvr>
  <p:transition advClick="0" advTm="11484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185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7" y="188640"/>
            <a:ext cx="5968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j-lt"/>
              </a:rPr>
              <a:t>Приоритетная цель школьного образования:</a:t>
            </a:r>
            <a:endParaRPr lang="ru-RU" sz="3600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8052" y="1457786"/>
            <a:ext cx="3162420" cy="48515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 развивать </a:t>
            </a:r>
            <a:r>
              <a:rPr lang="ru-RU" sz="2400" b="1" dirty="0">
                <a:solidFill>
                  <a:schemeClr val="tx1"/>
                </a:solidFill>
              </a:rPr>
              <a:t>у ученика способности самостоятельно ставить учебную задачу,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 проектировать </a:t>
            </a:r>
            <a:r>
              <a:rPr lang="ru-RU" sz="2400" b="1" dirty="0">
                <a:solidFill>
                  <a:schemeClr val="tx1"/>
                </a:solidFill>
              </a:rPr>
              <a:t>пути её реализации,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контролировать </a:t>
            </a:r>
            <a:r>
              <a:rPr lang="ru-RU" sz="2400" b="1" dirty="0">
                <a:solidFill>
                  <a:schemeClr val="tx1"/>
                </a:solidFill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</a:rPr>
              <a:t>оценивать свои 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    достижения.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69173" y="1772816"/>
            <a:ext cx="1910601" cy="172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ru-RU" sz="2800" b="1" dirty="0">
                <a:solidFill>
                  <a:srgbClr val="AE1A16"/>
                </a:solidFill>
              </a:rPr>
              <a:t>Научить</a:t>
            </a:r>
          </a:p>
          <a:p>
            <a:pPr marL="0" indent="0" algn="ctr">
              <a:buFont typeface="Arial" charset="0"/>
              <a:buNone/>
            </a:pPr>
            <a:r>
              <a:rPr lang="ru-RU" sz="2800" b="1" dirty="0">
                <a:solidFill>
                  <a:srgbClr val="AE1A16"/>
                </a:solidFill>
              </a:rPr>
              <a:t>учиться</a:t>
            </a:r>
          </a:p>
        </p:txBody>
      </p:sp>
      <p:sp>
        <p:nvSpPr>
          <p:cNvPr id="10" name="Стрелка вправо 9"/>
          <p:cNvSpPr/>
          <p:nvPr/>
        </p:nvSpPr>
        <p:spPr>
          <a:xfrm rot="2996271">
            <a:off x="3992876" y="3938359"/>
            <a:ext cx="1969788" cy="86409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http://s017.radikal.ru/i413/1208/3e/c02e723db8a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4797152"/>
            <a:ext cx="252621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050976"/>
      </p:ext>
    </p:extLst>
  </p:cSld>
  <p:clrMapOvr>
    <a:masterClrMapping/>
  </p:clrMapOvr>
  <p:transition advClick="0" advTm="15593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4331</TotalTime>
  <Words>1328</Words>
  <Application>Microsoft Office PowerPoint</Application>
  <PresentationFormat>Экран (4:3)</PresentationFormat>
  <Paragraphs>297</Paragraphs>
  <Slides>40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Оформление по умолчанию</vt:lpstr>
      <vt:lpstr>Слайд 1</vt:lpstr>
      <vt:lpstr>Слайд 2</vt:lpstr>
      <vt:lpstr> усилий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Филиал ЗАО "ЛУКОЙЛ-Информ" в г. Волгограде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Владелец</cp:lastModifiedBy>
  <cp:revision>282</cp:revision>
  <dcterms:created xsi:type="dcterms:W3CDTF">2011-07-03T03:26:05Z</dcterms:created>
  <dcterms:modified xsi:type="dcterms:W3CDTF">2015-10-08T12:42:50Z</dcterms:modified>
</cp:coreProperties>
</file>