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2" autoAdjust="0"/>
    <p:restoredTop sz="91351" autoAdjust="0"/>
  </p:normalViewPr>
  <p:slideViewPr>
    <p:cSldViewPr>
      <p:cViewPr varScale="1">
        <p:scale>
          <a:sx n="97" d="100"/>
          <a:sy n="97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5650D-6D7F-49D0-A0A6-BBBC1DA61B04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13FA-6EDB-4F82-8EEB-5CAE6828D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E13FA-6EDB-4F82-8EEB-5CAE6828D4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0A2-7E15-4F80-BF48-ABEF8672EA1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3A1E-7972-45BE-82A8-F4C512EAA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0A2-7E15-4F80-BF48-ABEF8672EA1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3A1E-7972-45BE-82A8-F4C512EAA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0A2-7E15-4F80-BF48-ABEF8672EA1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3A1E-7972-45BE-82A8-F4C512EAA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0A2-7E15-4F80-BF48-ABEF8672EA1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3A1E-7972-45BE-82A8-F4C512EAA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0A2-7E15-4F80-BF48-ABEF8672EA1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3A1E-7972-45BE-82A8-F4C512EAA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0A2-7E15-4F80-BF48-ABEF8672EA1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3A1E-7972-45BE-82A8-F4C512EAA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0A2-7E15-4F80-BF48-ABEF8672EA1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3A1E-7972-45BE-82A8-F4C512EAA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0A2-7E15-4F80-BF48-ABEF8672EA1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3A1E-7972-45BE-82A8-F4C512EAA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0A2-7E15-4F80-BF48-ABEF8672EA1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3A1E-7972-45BE-82A8-F4C512EAA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0A2-7E15-4F80-BF48-ABEF8672EA1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3A1E-7972-45BE-82A8-F4C512EAA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0A2-7E15-4F80-BF48-ABEF8672EA1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3A1E-7972-45BE-82A8-F4C512EAA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FE0A2-7E15-4F80-BF48-ABEF8672EA1D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83A1E-7972-45BE-82A8-F4C512EAA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15290" cy="2243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Здоровьесберегающие</a:t>
            </a:r>
            <a:r>
              <a:rPr lang="ru-RU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технологии          на уроках и во внеурочной деятельности младших школьников</a:t>
            </a:r>
            <a:endParaRPr lang="ru-RU" sz="3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4" name="Рисунок 3" descr="P1000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500306"/>
            <a:ext cx="5810259" cy="43576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93978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sz="2800" dirty="0" smtClean="0"/>
              <a:t>Решая проблему ценностного отношения учащихся к собственному здоровью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428736"/>
            <a:ext cx="6429420" cy="42862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>
                <a:latin typeface="+mj-lt"/>
              </a:rPr>
              <a:t>ИСПОЛЬЗОВАНИЕ НА УРОКАХ ПОДСТАВОК ДЛЯ КНИГ</a:t>
            </a:r>
            <a:endParaRPr lang="ru-RU" sz="2000" dirty="0">
              <a:latin typeface="+mj-lt"/>
            </a:endParaRPr>
          </a:p>
        </p:txBody>
      </p:sp>
      <p:pic>
        <p:nvPicPr>
          <p:cNvPr id="4" name="Рисунок 3" descr="ПОДСТАВ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214554"/>
            <a:ext cx="5500693" cy="412552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15328" cy="58259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2800" dirty="0" smtClean="0"/>
              <a:t>Формируя у учащихся знания о здоровье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285860"/>
            <a:ext cx="5572164" cy="107157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ВКЛЮЧАТЬ В СОДЕРЖАНИЕ УРОКОВ ВОПРОСЫ, СВЯЗАННЫЕ СО ЗДОРООВЫМ ОБРАЗОМ ЖИЗНИ</a:t>
            </a:r>
            <a:endParaRPr lang="ru-RU" sz="2000" dirty="0"/>
          </a:p>
        </p:txBody>
      </p:sp>
      <p:pic>
        <p:nvPicPr>
          <p:cNvPr id="6" name="Рисунок 5" descr="РЕЖИ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3362325" cy="47625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ОСАНКА+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3847" y="2743202"/>
            <a:ext cx="5700153" cy="4114798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sz="2800" dirty="0" smtClean="0"/>
              <a:t>Работа по укреплению здоровья  учащихся </a:t>
            </a:r>
            <a:br>
              <a:rPr lang="ru-RU" sz="2800" dirty="0" smtClean="0"/>
            </a:br>
            <a:r>
              <a:rPr lang="ru-RU" sz="2800" dirty="0" smtClean="0"/>
              <a:t>во внеурочное время</a:t>
            </a:r>
            <a:endParaRPr lang="ru-RU" sz="2800" dirty="0"/>
          </a:p>
        </p:txBody>
      </p:sp>
      <p:pic>
        <p:nvPicPr>
          <p:cNvPr id="4" name="Содержимое 3" descr="P10009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285720" y="4143380"/>
            <a:ext cx="3619493" cy="2714620"/>
          </a:xfrm>
          <a:effectLst>
            <a:softEdge rad="63500"/>
          </a:effectLst>
        </p:spPr>
      </p:pic>
      <p:pic>
        <p:nvPicPr>
          <p:cNvPr id="7" name="Рисунок 6" descr="P10009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214818"/>
            <a:ext cx="3524242" cy="26431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P10009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285860"/>
            <a:ext cx="3500462" cy="26253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P10009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1357298"/>
            <a:ext cx="3500430" cy="26253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3500430" y="3786190"/>
            <a:ext cx="2214578" cy="44267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ВЕСЁЛЫЕ СТАРТЫ</a:t>
            </a:r>
            <a:endParaRPr lang="ru-RU" sz="20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071810"/>
            <a:ext cx="6115064" cy="35719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2000" dirty="0" smtClean="0"/>
              <a:t>ОЛИМПИЙСКИЕ       СОСТЯЗАНИЯ</a:t>
            </a:r>
            <a:endParaRPr lang="ru-RU" sz="2000" dirty="0"/>
          </a:p>
        </p:txBody>
      </p:sp>
      <p:pic>
        <p:nvPicPr>
          <p:cNvPr id="4" name="Содержимое 3" descr="Изображение 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43852" cy="2882889"/>
          </a:xfrm>
        </p:spPr>
      </p:pic>
      <p:pic>
        <p:nvPicPr>
          <p:cNvPr id="5" name="Рисунок 4" descr="Изображение 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755" y="0"/>
            <a:ext cx="3905245" cy="2928934"/>
          </a:xfrm>
          <a:prstGeom prst="rect">
            <a:avLst/>
          </a:prstGeom>
        </p:spPr>
      </p:pic>
      <p:pic>
        <p:nvPicPr>
          <p:cNvPr id="6" name="Рисунок 5" descr="Изображение 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06822"/>
            <a:ext cx="4533222" cy="3051178"/>
          </a:xfrm>
          <a:prstGeom prst="rect">
            <a:avLst/>
          </a:prstGeom>
        </p:spPr>
      </p:pic>
      <p:pic>
        <p:nvPicPr>
          <p:cNvPr id="7" name="Рисунок 6" descr="Изображение 0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8253" y="3786190"/>
            <a:ext cx="4095747" cy="307181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357982" cy="43971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2000" dirty="0" smtClean="0"/>
              <a:t>ИГРОВЫЕ УПРАЖНЕНИЯ НА ЗАНЯТИХ КРУЖКА </a:t>
            </a:r>
            <a:endParaRPr lang="ru-RU" sz="2000" dirty="0"/>
          </a:p>
        </p:txBody>
      </p:sp>
      <p:pic>
        <p:nvPicPr>
          <p:cNvPr id="4" name="Содержимое 3" descr="ПАРОВОЗИК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2786050" y="4017961"/>
            <a:ext cx="3786719" cy="2840039"/>
          </a:xfrm>
        </p:spPr>
      </p:pic>
      <p:pic>
        <p:nvPicPr>
          <p:cNvPr id="5" name="Рисунок 4" descr="ПАРОВОЗ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857233"/>
            <a:ext cx="4214842" cy="3161132"/>
          </a:xfrm>
          <a:prstGeom prst="rect">
            <a:avLst/>
          </a:prstGeom>
        </p:spPr>
      </p:pic>
      <p:pic>
        <p:nvPicPr>
          <p:cNvPr id="6" name="Рисунок 5" descr="ПАРОВОЗИК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5" y="892951"/>
            <a:ext cx="4143405" cy="3107553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6286544" cy="58259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2000" dirty="0" smtClean="0"/>
              <a:t>ПРАЗДНИК ПОСВЯЩЕНИЯ В «ВАВИЛОВЦЫ»</a:t>
            </a:r>
            <a:endParaRPr lang="ru-RU" sz="2000" dirty="0"/>
          </a:p>
        </p:txBody>
      </p:sp>
      <p:pic>
        <p:nvPicPr>
          <p:cNvPr id="5" name="Рисунок 4" descr="P1000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500174"/>
            <a:ext cx="6477012" cy="485776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215423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Здоровье – это не всё, но всё без здоровья- ничто.</a:t>
            </a:r>
            <a:br>
              <a:rPr lang="ru-RU" dirty="0" smtClean="0"/>
            </a:br>
            <a:r>
              <a:rPr lang="ru-RU" dirty="0" smtClean="0"/>
              <a:t>                                                    </a:t>
            </a:r>
            <a:r>
              <a:rPr lang="ru-RU" sz="2700" dirty="0" smtClean="0"/>
              <a:t>Сократ</a:t>
            </a:r>
            <a:endParaRPr lang="ru-RU" sz="2700" dirty="0"/>
          </a:p>
        </p:txBody>
      </p:sp>
      <p:pic>
        <p:nvPicPr>
          <p:cNvPr id="4" name="Picture 3" descr="C:\Users\Пользователь\Desktop\81859 копия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5" y="2214555"/>
            <a:ext cx="5250055" cy="464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500042"/>
            <a:ext cx="7715304" cy="316682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 определению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профессора Н. К. Смирнова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здоровьесберегающие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образовательные технологии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—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это системный подход к обучению и воспитанию, построенный на стремлении педагога не нанести ущерб здоровью учащихся».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Понятие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здоровьесберегающая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технология» относится к качественной характеристике любой образовательной технологии, показывающей, как решается задача сохранения здоровья учителя и учеников.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429000"/>
            <a:ext cx="4357718" cy="324793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-57617"/>
            <a:ext cx="8358246" cy="6912531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Данные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технологии должны удовлетворять принципам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здоровьесбережения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которые сформулировал Н. К. Смирнов: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«Не навреди!»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— все применяемые методы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должны быть проверенными на практике, не наносящими вреда здоровью ученика и учителя.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Непрерывность и преемственность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— работа ведется каждый день и на каждом уроке.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Соответствие содержания и организации обучения возрастным особенностям учащихся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Комплексный, междисциплинарный подх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 — единство в действиях педагогов, психологов и врачей.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Успех порождает успех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— акцент делается только на хорошее;  в любом поступке, действии сначала выделяют положительное, а только потом отмечают недостатки.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Активность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— активное включение в  любой процесс снижает риск переутомления.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Ответственность за свое здоровье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— у каждого ребенка надо стараться сформировать ответственность за свое здоровье.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00100" y="112642"/>
            <a:ext cx="7358114" cy="65720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Критерии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на уроке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Обстановка и гигиенические условия в классе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Количество видов учебной деятельности       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Средняя продолжительность и частота чередования видов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Количество видов преподавания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Чередование видов преподавания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Наличие и место методов, способствующих активизации познавательной деятельности 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Место и длительность применения ТСО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Поза учащегося, чередование позы       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Наличие, место, содержание и продолжительность на уроке моментов оздоровления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Наличие мотивации деятельности учащихся на уроке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Психологический климат на уроке       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Эмоциональные разрядки на уроке       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Момент наступления утомления и снижения учебной активности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Темп окончания урока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Так каким же должен быть , помогающий сохранять и укреплять здоровье школьника?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571613"/>
            <a:ext cx="6072230" cy="50006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С ЦЕЛЬЮ ПРЕДУПРЕЖДЕНИЯ УТОМЛЕНИЯ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285992"/>
            <a:ext cx="2562128" cy="44267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дидактические игры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2285992"/>
            <a:ext cx="1653944" cy="44267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err="1" smtClean="0"/>
              <a:t>физминутки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6" name="Рисунок 5" descr="P10009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4686"/>
            <a:ext cx="4476749" cy="33575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P1040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214686"/>
            <a:ext cx="4429124" cy="332184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714776" cy="64294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2000" dirty="0" smtClean="0"/>
              <a:t>РАБОТА В ГРУППЕ</a:t>
            </a:r>
            <a:endParaRPr lang="ru-RU" sz="2000" dirty="0"/>
          </a:p>
        </p:txBody>
      </p:sp>
      <p:pic>
        <p:nvPicPr>
          <p:cNvPr id="4" name="Содержимое 3" descr="работа в групп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4572000" cy="3429001"/>
          </a:xfrm>
          <a:effectLst>
            <a:softEdge rad="63500"/>
          </a:effectLst>
        </p:spPr>
      </p:pic>
      <p:pic>
        <p:nvPicPr>
          <p:cNvPr id="12" name="Рисунок 11" descr="P1000974.JPG"/>
          <p:cNvPicPr>
            <a:picLocks noChangeAspect="1"/>
          </p:cNvPicPr>
          <p:nvPr/>
        </p:nvPicPr>
        <p:blipFill>
          <a:blip r:embed="rId4" cstate="print"/>
          <a:srcRect l="8823" t="4706"/>
          <a:stretch>
            <a:fillRect/>
          </a:stretch>
        </p:blipFill>
        <p:spPr>
          <a:xfrm flipH="1">
            <a:off x="4802710" y="2786058"/>
            <a:ext cx="4341290" cy="340298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5500694" y="2000240"/>
            <a:ext cx="3071834" cy="44267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РАБОТА В ПАРЕ</a:t>
            </a:r>
            <a:endParaRPr lang="ru-RU" sz="20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8162" cy="100013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sz="2800" dirty="0" smtClean="0"/>
              <a:t>Решая проблему гиподинамии и снижения интеллектуальной активности школьников</a:t>
            </a:r>
            <a:endParaRPr lang="ru-RU" sz="2800" dirty="0"/>
          </a:p>
        </p:txBody>
      </p:sp>
      <p:pic>
        <p:nvPicPr>
          <p:cNvPr id="4" name="Содержимое 3" descr="зарядка для глаз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4572000" cy="3429000"/>
          </a:xfrm>
          <a:effectLst>
            <a:softEdge rad="63500"/>
          </a:effectLst>
        </p:spPr>
      </p:pic>
      <p:pic>
        <p:nvPicPr>
          <p:cNvPr id="5" name="Рисунок 4" descr="релаксац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125412"/>
            <a:ext cx="4500562" cy="33754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3071834" cy="44267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ЗАРЯДКА ДЛЯ ГЛАЗ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000240"/>
            <a:ext cx="3143272" cy="408623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РЕЛАКСАЦИЯ 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72547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sz="2800" dirty="0" smtClean="0"/>
              <a:t>Для рациональной организации учебной деятельности учащихся </a:t>
            </a:r>
            <a:endParaRPr lang="ru-RU" sz="2800" dirty="0"/>
          </a:p>
        </p:txBody>
      </p:sp>
      <p:pic>
        <p:nvPicPr>
          <p:cNvPr id="4" name="Содержимое 3" descr="P10401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2332037"/>
            <a:ext cx="6034617" cy="4525963"/>
          </a:xfr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1357298"/>
            <a:ext cx="6102481" cy="783193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ИНДИВИДУАЛЬНЫЙ  И  ДИФФЕРНЦИРОВАННЫЙ ПОДХОД  В ПРОЦЕССЕ ОБУЧЕНИЯ </a:t>
            </a:r>
            <a:endParaRPr lang="ru-RU" sz="20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01122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sz="2800" dirty="0" smtClean="0"/>
              <a:t> С целью укрепления психологического здоровья школьников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500174"/>
            <a:ext cx="4643470" cy="42862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/>
              <a:t>СОЗДАНИЕ НА УРОКЕ СИТУАЦИЙ УСПЕХА</a:t>
            </a:r>
            <a:endParaRPr lang="ru-RU" sz="2000" dirty="0"/>
          </a:p>
        </p:txBody>
      </p:sp>
      <p:pic>
        <p:nvPicPr>
          <p:cNvPr id="4" name="Рисунок 3" descr="DSC_0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7268" y="2863446"/>
            <a:ext cx="4805948" cy="31831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DSC_0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071678"/>
            <a:ext cx="3170161" cy="478632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189</Words>
  <Application>Microsoft Office PowerPoint</Application>
  <PresentationFormat>Экран (4:3)</PresentationFormat>
  <Paragraphs>50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Здоровьесберегающие технологии          на уроках и во внеурочной деятельности младших школьников</vt:lpstr>
      <vt:lpstr>Слайд 2</vt:lpstr>
      <vt:lpstr>Слайд 3</vt:lpstr>
      <vt:lpstr>Слайд 4</vt:lpstr>
      <vt:lpstr>Так каким же должен быть , помогающий сохранять и укреплять здоровье школьника?</vt:lpstr>
      <vt:lpstr>РАБОТА В ГРУППЕ</vt:lpstr>
      <vt:lpstr>Решая проблему гиподинамии и снижения интеллектуальной активности школьников</vt:lpstr>
      <vt:lpstr>Для рациональной организации учебной деятельности учащихся </vt:lpstr>
      <vt:lpstr> С целью укрепления психологического здоровья школьников </vt:lpstr>
      <vt:lpstr>Решая проблему ценностного отношения учащихся к собственному здоровью</vt:lpstr>
      <vt:lpstr>Формируя у учащихся знания о здоровье</vt:lpstr>
      <vt:lpstr>Работа по укреплению здоровья  учащихся  во внеурочное время</vt:lpstr>
      <vt:lpstr>ОЛИМПИЙСКИЕ       СОСТЯЗАНИЯ</vt:lpstr>
      <vt:lpstr>ИГРОВЫЕ УПРАЖНЕНИЯ НА ЗАНЯТИХ КРУЖКА </vt:lpstr>
      <vt:lpstr>ПРАЗДНИК ПОСВЯЩЕНИЯ В «ВАВИЛОВЦЫ»</vt:lpstr>
      <vt:lpstr> Здоровье – это не всё, но всё без здоровья- ничто.                                                     Сократ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на уроках и во внеурочной деятельности младших школьников</dc:title>
  <dc:creator>User</dc:creator>
  <cp:lastModifiedBy>User</cp:lastModifiedBy>
  <cp:revision>39</cp:revision>
  <dcterms:created xsi:type="dcterms:W3CDTF">2014-03-15T15:34:59Z</dcterms:created>
  <dcterms:modified xsi:type="dcterms:W3CDTF">2015-07-07T13:29:29Z</dcterms:modified>
</cp:coreProperties>
</file>