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6" r:id="rId3"/>
    <p:sldId id="270" r:id="rId4"/>
    <p:sldId id="304" r:id="rId5"/>
    <p:sldId id="305" r:id="rId6"/>
    <p:sldId id="306" r:id="rId7"/>
    <p:sldId id="307" r:id="rId8"/>
    <p:sldId id="308" r:id="rId9"/>
    <p:sldId id="286" r:id="rId10"/>
    <p:sldId id="289" r:id="rId11"/>
    <p:sldId id="309" r:id="rId12"/>
    <p:sldId id="310" r:id="rId13"/>
    <p:sldId id="311" r:id="rId14"/>
    <p:sldId id="312" r:id="rId15"/>
    <p:sldId id="314" r:id="rId16"/>
    <p:sldId id="313" r:id="rId17"/>
    <p:sldId id="292" r:id="rId18"/>
    <p:sldId id="265" r:id="rId19"/>
    <p:sldId id="278" r:id="rId20"/>
    <p:sldId id="315" r:id="rId21"/>
    <p:sldId id="30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41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5620"/>
    <p:restoredTop sz="67563" autoAdjust="0"/>
  </p:normalViewPr>
  <p:slideViewPr>
    <p:cSldViewPr>
      <p:cViewPr>
        <p:scale>
          <a:sx n="68" d="100"/>
          <a:sy n="68" d="100"/>
        </p:scale>
        <p:origin x="-1212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8F37E-C305-4FA7-9639-EDA9F213DDAB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4D772-E45C-433C-A019-944FD6541C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4D772-E45C-433C-A019-944FD6541C0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4AD05AF-D26E-417F-ACCA-71B428CD46B2}" type="datetimeFigureOut">
              <a:rPr lang="ru-RU" smtClean="0"/>
              <a:pPr/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8EDCB84-45B6-4700-A020-E95A5AAC56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8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" y="-3655"/>
            <a:ext cx="9148873" cy="6861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780928"/>
            <a:ext cx="6696744" cy="1368152"/>
          </a:xfrm>
        </p:spPr>
        <p:txBody>
          <a:bodyPr>
            <a:noAutofit/>
          </a:bodyPr>
          <a:lstStyle/>
          <a:p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600" i="1" dirty="0" smtClean="0"/>
              <a:t/>
            </a:r>
            <a:br>
              <a:rPr lang="ru-RU" sz="3600" i="1" dirty="0" smtClean="0"/>
            </a:br>
            <a:r>
              <a:rPr lang="ru-RU" sz="3600" i="1" dirty="0"/>
              <a:t/>
            </a:r>
            <a:br>
              <a:rPr lang="ru-RU" sz="3600" i="1" dirty="0"/>
            </a:br>
            <a:r>
              <a:rPr lang="ru-RU" sz="3200" i="1" dirty="0" smtClean="0"/>
              <a:t>Развитие речи детей </a:t>
            </a:r>
            <a:br>
              <a:rPr lang="ru-RU" sz="3200" i="1" dirty="0" smtClean="0"/>
            </a:br>
            <a:r>
              <a:rPr lang="ru-RU" sz="3200" i="1" dirty="0" smtClean="0"/>
              <a:t>дошкольного возраста</a:t>
            </a:r>
            <a:endParaRPr lang="ru-RU" sz="32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1844824"/>
            <a:ext cx="6696744" cy="1224136"/>
          </a:xfrm>
        </p:spPr>
        <p:txBody>
          <a:bodyPr>
            <a:normAutofit fontScale="85000" lnSpcReduction="20000"/>
          </a:bodyPr>
          <a:lstStyle/>
          <a:p>
            <a:r>
              <a:rPr lang="ru-RU" sz="2000" b="1" dirty="0">
                <a:solidFill>
                  <a:srgbClr val="FFFF00"/>
                </a:solidFill>
              </a:rPr>
              <a:t>Муниципальное 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FFFF00"/>
                </a:solidFill>
              </a:rPr>
              <a:t>дошкольное образовательное учреждение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«Детский </a:t>
            </a:r>
            <a:r>
              <a:rPr lang="ru-RU" sz="2000" b="1" dirty="0" smtClean="0">
                <a:solidFill>
                  <a:srgbClr val="FFFF00"/>
                </a:solidFill>
              </a:rPr>
              <a:t>сад №14 «Журавлик»  с. Верхний </a:t>
            </a:r>
            <a:r>
              <a:rPr lang="ru-RU" sz="2000" b="1" dirty="0" err="1" smtClean="0">
                <a:solidFill>
                  <a:srgbClr val="FFFF00"/>
                </a:solidFill>
              </a:rPr>
              <a:t>Еруслан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Краснокутский</a:t>
            </a:r>
            <a:r>
              <a:rPr lang="ru-RU" sz="2000" b="1" dirty="0" smtClean="0">
                <a:solidFill>
                  <a:srgbClr val="FFFF00"/>
                </a:solidFill>
              </a:rPr>
              <a:t> район.</a:t>
            </a:r>
            <a:endParaRPr lang="ru-RU" sz="2000" b="1" dirty="0">
              <a:solidFill>
                <a:srgbClr val="FFFF00"/>
              </a:solidFill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3430827"/>
            <a:ext cx="4320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</a:pP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3745630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0801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Развитие </a:t>
            </a:r>
            <a:r>
              <a:rPr lang="ru-RU" sz="2800" dirty="0"/>
              <a:t>речи и мышления детей посредством мнемотехники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3786190"/>
            <a:ext cx="3071833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2" y="4321313"/>
            <a:ext cx="2928957" cy="237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Елена\Desktop\ФОТО К ДОКЛАДУ\занятия картины мнемотаблицы картинки\IMG_33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1125539"/>
            <a:ext cx="2786081" cy="2374899"/>
          </a:xfrm>
          <a:prstGeom prst="rect">
            <a:avLst/>
          </a:prstGeom>
          <a:noFill/>
        </p:spPr>
      </p:pic>
      <p:pic>
        <p:nvPicPr>
          <p:cNvPr id="5124" name="Picture 4" descr="C:\Users\Елена\Desktop\ФОТО К ДОКЛАДУ\занятия картины мнемотаблицы картинки\IMG_33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142984"/>
            <a:ext cx="3857652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9581230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Обучение грамоте в подготовительной группе</a:t>
            </a:r>
            <a:endParaRPr lang="ru-RU" sz="2400" dirty="0"/>
          </a:p>
        </p:txBody>
      </p:sp>
      <p:pic>
        <p:nvPicPr>
          <p:cNvPr id="6146" name="Picture 2" descr="C:\Users\Елена\Desktop\ФОТО К ДОКЛАДУ\грамота подготовительная\IMG_3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22852">
            <a:off x="502312" y="3847328"/>
            <a:ext cx="3498840" cy="2606849"/>
          </a:xfrm>
          <a:prstGeom prst="rect">
            <a:avLst/>
          </a:prstGeom>
          <a:noFill/>
        </p:spPr>
      </p:pic>
      <p:pic>
        <p:nvPicPr>
          <p:cNvPr id="6147" name="Picture 3" descr="C:\Users\Елена\Desktop\ФОТО К ДОКЛАДУ\грамота подготовительная\IMG_3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357298"/>
            <a:ext cx="3214710" cy="2357454"/>
          </a:xfrm>
          <a:prstGeom prst="rect">
            <a:avLst/>
          </a:prstGeom>
          <a:noFill/>
        </p:spPr>
      </p:pic>
      <p:pic>
        <p:nvPicPr>
          <p:cNvPr id="6148" name="Picture 4" descr="C:\Users\Елена\Desktop\ФОТО К ДОКЛАДУ\грамота подготовительная\IMG_3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41430">
            <a:off x="135151" y="1476845"/>
            <a:ext cx="3021247" cy="2234197"/>
          </a:xfrm>
          <a:prstGeom prst="rect">
            <a:avLst/>
          </a:prstGeom>
          <a:noFill/>
        </p:spPr>
      </p:pic>
      <p:pic>
        <p:nvPicPr>
          <p:cNvPr id="6149" name="Picture 5" descr="C:\Users\Елена\Desktop\ФОТО К ДОКЛАДУ\грамота подготовительная\IMG_3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68018">
            <a:off x="6956029" y="4565478"/>
            <a:ext cx="1898122" cy="1878384"/>
          </a:xfrm>
          <a:prstGeom prst="rect">
            <a:avLst/>
          </a:prstGeom>
          <a:noFill/>
        </p:spPr>
      </p:pic>
      <p:pic>
        <p:nvPicPr>
          <p:cNvPr id="6150" name="Picture 6" descr="C:\Users\Елена\Desktop\ФОТО К ДОКЛАДУ\грамота подготовительная\IMG_34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4214818"/>
            <a:ext cx="3071834" cy="2428892"/>
          </a:xfrm>
          <a:prstGeom prst="rect">
            <a:avLst/>
          </a:prstGeom>
          <a:noFill/>
        </p:spPr>
      </p:pic>
      <p:pic>
        <p:nvPicPr>
          <p:cNvPr id="6151" name="Picture 7" descr="C:\Users\Елена\Desktop\ФОТО К ДОКЛАДУ\грамота подготовительная\IMG_34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07290">
            <a:off x="6830042" y="1581648"/>
            <a:ext cx="2045096" cy="216952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2506290"/>
          </a:xfrm>
        </p:spPr>
        <p:txBody>
          <a:bodyPr>
            <a:normAutofit/>
          </a:bodyPr>
          <a:lstStyle/>
          <a:p>
            <a:pPr algn="l"/>
            <a:r>
              <a:rPr lang="ru-RU" sz="2000" i="1" dirty="0" smtClean="0">
                <a:solidFill>
                  <a:srgbClr val="FF0000"/>
                </a:solidFill>
              </a:rPr>
              <a:t> 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14" y="188640"/>
            <a:ext cx="9003381" cy="6336704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400" b="1" i="1" dirty="0" smtClean="0">
                <a:solidFill>
                  <a:srgbClr val="FF0000"/>
                </a:solidFill>
              </a:rPr>
              <a:t>Театрализованная деятельность  делает жизнь детей интересной и содержательной, наполненной яркими впечатлениями, радостью творчества</a:t>
            </a:r>
            <a:r>
              <a:rPr lang="ru-RU" sz="2400" b="1" i="1" dirty="0" smtClean="0">
                <a:solidFill>
                  <a:srgbClr val="FFFF00"/>
                </a:solidFill>
              </a:rPr>
              <a:t>.</a:t>
            </a:r>
            <a:endParaRPr lang="ru-RU" sz="2400" b="1" i="1" dirty="0"/>
          </a:p>
        </p:txBody>
      </p:sp>
      <p:pic>
        <p:nvPicPr>
          <p:cNvPr id="1026" name="Picture 2" descr="C:\Users\Елена\Desktop\ФОТО К ДОКЛАДУ\театр семинар\PICT04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3429024" cy="2928958"/>
          </a:xfrm>
          <a:prstGeom prst="rect">
            <a:avLst/>
          </a:prstGeom>
          <a:noFill/>
        </p:spPr>
      </p:pic>
      <p:pic>
        <p:nvPicPr>
          <p:cNvPr id="1027" name="Picture 3" descr="C:\Users\Елена\Desktop\ФОТО К ДОКЛАДУ\театр семинар\SAM_0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4356">
            <a:off x="4412417" y="1466691"/>
            <a:ext cx="4077910" cy="2608173"/>
          </a:xfrm>
          <a:prstGeom prst="rect">
            <a:avLst/>
          </a:prstGeom>
          <a:noFill/>
        </p:spPr>
      </p:pic>
      <p:pic>
        <p:nvPicPr>
          <p:cNvPr id="1028" name="Picture 4" descr="C:\Users\Елена\Desktop\ФОТО К ДОКЛАДУ\театр семинар\PICT0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5803">
            <a:off x="201160" y="4690336"/>
            <a:ext cx="2725747" cy="1811642"/>
          </a:xfrm>
          <a:prstGeom prst="rect">
            <a:avLst/>
          </a:prstGeom>
          <a:noFill/>
        </p:spPr>
      </p:pic>
      <p:pic>
        <p:nvPicPr>
          <p:cNvPr id="1029" name="Picture 5" descr="C:\Users\Елена\Desktop\ФОТО К ДОКЛАДУ\театр семинар\CAM002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53886">
            <a:off x="5835731" y="4500772"/>
            <a:ext cx="2829554" cy="1956651"/>
          </a:xfrm>
          <a:prstGeom prst="rect">
            <a:avLst/>
          </a:prstGeom>
          <a:noFill/>
        </p:spPr>
      </p:pic>
      <p:pic>
        <p:nvPicPr>
          <p:cNvPr id="2051" name="Picture 3" descr="C:\Users\Елена\Desktop\ФОТО К ДОКЛАДУ\театр семинар\CAM002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4143380"/>
            <a:ext cx="3143272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339772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Autofit/>
          </a:bodyPr>
          <a:lstStyle/>
          <a:p>
            <a:r>
              <a:rPr lang="ru-RU" sz="1800" i="1" dirty="0" smtClean="0"/>
              <a:t>«Источники способностей и дарования детей –</a:t>
            </a:r>
            <a:br>
              <a:rPr lang="ru-RU" sz="1800" i="1" dirty="0" smtClean="0"/>
            </a:br>
            <a:r>
              <a:rPr lang="ru-RU" sz="1800" i="1" dirty="0" smtClean="0"/>
              <a:t>на кончиках их пальцев. От пальцев, образно говоря,</a:t>
            </a:r>
            <a:br>
              <a:rPr lang="ru-RU" sz="1800" i="1" dirty="0" smtClean="0"/>
            </a:br>
            <a:r>
              <a:rPr lang="ru-RU" sz="1800" i="1" dirty="0" smtClean="0"/>
              <a:t>идут тончайшие ручейки, которые питают источник творческой мысли»</a:t>
            </a:r>
            <a:br>
              <a:rPr lang="ru-RU" sz="1800" i="1" dirty="0" smtClean="0"/>
            </a:br>
            <a:r>
              <a:rPr lang="ru-RU" sz="1600" dirty="0" smtClean="0"/>
              <a:t>                                                                                                     В. А. Сухомлинский</a:t>
            </a:r>
            <a:endParaRPr lang="ru-RU" sz="1800" dirty="0"/>
          </a:p>
        </p:txBody>
      </p:sp>
      <p:pic>
        <p:nvPicPr>
          <p:cNvPr id="3074" name="Picture 2" descr="C:\Users\Елена\Desktop\ФОТО К ДОКЛАДУ\мелкая моторика\100_2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600201"/>
            <a:ext cx="3500461" cy="2543179"/>
          </a:xfrm>
          <a:prstGeom prst="rect">
            <a:avLst/>
          </a:prstGeom>
          <a:noFill/>
        </p:spPr>
      </p:pic>
      <p:pic>
        <p:nvPicPr>
          <p:cNvPr id="3075" name="Picture 3" descr="C:\Users\Елена\Desktop\ФОТО К ДОКЛАДУ\мелкая моторика\CAM00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56" y="1714488"/>
            <a:ext cx="2500362" cy="2714644"/>
          </a:xfrm>
          <a:prstGeom prst="rect">
            <a:avLst/>
          </a:prstGeom>
          <a:noFill/>
        </p:spPr>
      </p:pic>
      <p:pic>
        <p:nvPicPr>
          <p:cNvPr id="3076" name="Picture 4" descr="C:\Users\Елена\Desktop\ФОТО К ДОКЛАДУ\мелкая моторика\Фото-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00570"/>
            <a:ext cx="2928958" cy="2143140"/>
          </a:xfrm>
          <a:prstGeom prst="rect">
            <a:avLst/>
          </a:prstGeom>
          <a:noFill/>
        </p:spPr>
      </p:pic>
      <p:pic>
        <p:nvPicPr>
          <p:cNvPr id="3077" name="Picture 5" descr="C:\Users\Елена\Desktop\ФОТО К ДОКЛАДУ\мелкая моторика\Фото-00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572008"/>
            <a:ext cx="2428892" cy="2071702"/>
          </a:xfrm>
          <a:prstGeom prst="rect">
            <a:avLst/>
          </a:prstGeom>
          <a:noFill/>
        </p:spPr>
      </p:pic>
      <p:pic>
        <p:nvPicPr>
          <p:cNvPr id="3078" name="Picture 6" descr="C:\Users\Елена\Desktop\ФОТО К ДОКЛАДУ\мелкая моторика\IMG_34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0087">
            <a:off x="3786182" y="1785926"/>
            <a:ext cx="2643206" cy="2643206"/>
          </a:xfrm>
          <a:prstGeom prst="rect">
            <a:avLst/>
          </a:prstGeom>
          <a:noFill/>
        </p:spPr>
      </p:pic>
      <p:pic>
        <p:nvPicPr>
          <p:cNvPr id="3079" name="Picture 7" descr="C:\Users\Елена\Desktop\ФОТО К ДОКЛАДУ\мелкая моторика\CAM00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4429132"/>
            <a:ext cx="2357454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Развитие речи средствами дидактической игры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928670"/>
            <a:ext cx="8640960" cy="554461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800" b="1" dirty="0">
                <a:solidFill>
                  <a:srgbClr val="FFFF00"/>
                </a:solidFill>
              </a:rPr>
              <a:t>Дидактическая игра развивает речь детей: пополняет и активизирует словарь, формирует правильное звукопроизношение, развивает связную речь, умение правильно выражать свои </a:t>
            </a:r>
            <a:r>
              <a:rPr lang="ru-RU" sz="1800" b="1" dirty="0" smtClean="0">
                <a:solidFill>
                  <a:srgbClr val="FFFF00"/>
                </a:solidFill>
              </a:rPr>
              <a:t>мысли.</a:t>
            </a:r>
          </a:p>
          <a:p>
            <a:pPr marL="137160" indent="0">
              <a:buNone/>
            </a:pPr>
            <a:endParaRPr lang="ru-RU" sz="1800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ru-RU" sz="2400" b="1" i="1" dirty="0"/>
          </a:p>
        </p:txBody>
      </p:sp>
      <p:pic>
        <p:nvPicPr>
          <p:cNvPr id="4098" name="Picture 2" descr="C:\Users\Елена\Desktop\ФОТО К ДОКЛАДУ\игры семинар\IMG_3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28802"/>
            <a:ext cx="3357586" cy="2571768"/>
          </a:xfrm>
          <a:prstGeom prst="rect">
            <a:avLst/>
          </a:prstGeom>
          <a:noFill/>
        </p:spPr>
      </p:pic>
      <p:pic>
        <p:nvPicPr>
          <p:cNvPr id="4099" name="Picture 3" descr="C:\Users\Елена\Desktop\ФОТО К ДОКЛАДУ\игры семинар\Фото0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1419">
            <a:off x="4801360" y="1770530"/>
            <a:ext cx="3857652" cy="2686056"/>
          </a:xfrm>
          <a:prstGeom prst="rect">
            <a:avLst/>
          </a:prstGeom>
          <a:noFill/>
        </p:spPr>
      </p:pic>
      <p:pic>
        <p:nvPicPr>
          <p:cNvPr id="4100" name="Picture 4" descr="C:\Users\Елена\Desktop\ФОТО К ДОКЛАДУ\игры семинар\IMG_3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00923">
            <a:off x="808244" y="4308610"/>
            <a:ext cx="2822575" cy="2343845"/>
          </a:xfrm>
          <a:prstGeom prst="rect">
            <a:avLst/>
          </a:prstGeom>
          <a:noFill/>
        </p:spPr>
      </p:pic>
      <p:pic>
        <p:nvPicPr>
          <p:cNvPr id="4101" name="Picture 5" descr="C:\Users\Елена\Desktop\ФОТО К ДОКЛАДУ\игры семинар\IMG_34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357694"/>
            <a:ext cx="3357586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1224732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0405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Подвижные игры в речевом развитии</a:t>
            </a:r>
            <a:endParaRPr lang="ru-RU" sz="2400" dirty="0"/>
          </a:p>
        </p:txBody>
      </p:sp>
      <p:pic>
        <p:nvPicPr>
          <p:cNvPr id="8194" name="Picture 2" descr="G:\Развитие речи ПРАЙС\подвижная игра\IMG_3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4500626" cy="3143272"/>
          </a:xfrm>
          <a:prstGeom prst="rect">
            <a:avLst/>
          </a:prstGeom>
          <a:noFill/>
        </p:spPr>
      </p:pic>
      <p:pic>
        <p:nvPicPr>
          <p:cNvPr id="8195" name="Picture 3" descr="G:\Развитие речи ПРАЙС\подвижная игра\IMG_35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71678"/>
            <a:ext cx="4071966" cy="2786082"/>
          </a:xfrm>
          <a:prstGeom prst="rect">
            <a:avLst/>
          </a:prstGeom>
          <a:noFill/>
        </p:spPr>
      </p:pic>
      <p:pic>
        <p:nvPicPr>
          <p:cNvPr id="8196" name="Picture 4" descr="G:\Развитие речи ПРАЙС\подвижная игра\IMG_35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143380"/>
            <a:ext cx="3643338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8936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Сюжетно-ролевая игра</a:t>
            </a:r>
            <a:r>
              <a:rPr lang="ru-RU" sz="2000" dirty="0"/>
              <a:t> оказывает положительное влияние на развитие речи. В ходе игры ребенок вслух разговаривает с игрушкой, говорит и за себя, и за нее, подражает гудению самолета, голосам зверей и т. д. Развивается диалогическая речь.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84784"/>
            <a:ext cx="3888432" cy="5184576"/>
          </a:xfrm>
        </p:spPr>
        <p:txBody>
          <a:bodyPr>
            <a:normAutofit/>
          </a:bodyPr>
          <a:lstStyle/>
          <a:p>
            <a:pPr marL="137160" lvl="0" indent="0">
              <a:buClr>
                <a:prstClr val="white">
                  <a:shade val="95000"/>
                </a:prstClr>
              </a:buClr>
              <a:buNone/>
            </a:pPr>
            <a:endParaRPr lang="ru-RU" sz="1700" b="1" i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pic>
        <p:nvPicPr>
          <p:cNvPr id="5" name="Picture 2" descr="C:\Users\Елена\Desktop\ФОТО К ДОКЛАДУ\игры семинар\100_1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9591">
            <a:off x="214282" y="1785926"/>
            <a:ext cx="2928958" cy="2357454"/>
          </a:xfrm>
          <a:prstGeom prst="rect">
            <a:avLst/>
          </a:prstGeom>
          <a:noFill/>
        </p:spPr>
      </p:pic>
      <p:pic>
        <p:nvPicPr>
          <p:cNvPr id="6" name="Picture 3" descr="C:\Users\Елена\Desktop\ФОТО К ДОКЛАДУ\игры семинар\Фото-0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93900">
            <a:off x="5857884" y="1643050"/>
            <a:ext cx="2571768" cy="2071702"/>
          </a:xfrm>
          <a:prstGeom prst="rect">
            <a:avLst/>
          </a:prstGeom>
          <a:noFill/>
        </p:spPr>
      </p:pic>
      <p:pic>
        <p:nvPicPr>
          <p:cNvPr id="5124" name="Picture 4" descr="C:\Users\Елена\Desktop\ФОТО К ДОКЛАДУ\игры семинар\Фотши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500570"/>
            <a:ext cx="2643206" cy="2143140"/>
          </a:xfrm>
          <a:prstGeom prst="rect">
            <a:avLst/>
          </a:prstGeom>
          <a:noFill/>
        </p:spPr>
      </p:pic>
      <p:pic>
        <p:nvPicPr>
          <p:cNvPr id="5125" name="Picture 5" descr="C:\Users\Елена\Desktop\ФОТО К ДОКЛАДУ\библиотека подготовишка\IMG_34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286256"/>
            <a:ext cx="3214710" cy="2214578"/>
          </a:xfrm>
          <a:prstGeom prst="rect">
            <a:avLst/>
          </a:prstGeom>
          <a:noFill/>
        </p:spPr>
      </p:pic>
      <p:pic>
        <p:nvPicPr>
          <p:cNvPr id="5126" name="Picture 6" descr="C:\Users\Елена\Desktop\ФОТО К ДОКЛАДУ\библиотека подготовишка\IMG_34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357430"/>
            <a:ext cx="3143272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4679586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Развитие </a:t>
            </a:r>
            <a:r>
              <a:rPr lang="ru-RU" sz="2800" dirty="0"/>
              <a:t>речи посредством художественной литературы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9611" y="1340768"/>
            <a:ext cx="4190381" cy="252028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000" dirty="0" smtClean="0">
                <a:solidFill>
                  <a:srgbClr val="FFFF00"/>
                </a:solidFill>
              </a:rPr>
              <a:t>Художественная литература оказывает </a:t>
            </a:r>
            <a:r>
              <a:rPr lang="ru-RU" sz="2000" dirty="0">
                <a:solidFill>
                  <a:srgbClr val="FFFF00"/>
                </a:solidFill>
              </a:rPr>
              <a:t>огромное влияние на развитие и обогащение речи ребёнка.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1" y="3969991"/>
            <a:ext cx="2286005" cy="2331725"/>
          </a:xfrm>
          <a:prstGeom prst="rect">
            <a:avLst/>
          </a:prstGeom>
        </p:spPr>
      </p:pic>
      <p:pic>
        <p:nvPicPr>
          <p:cNvPr id="6146" name="Picture 2" descr="C:\Users\Елена\Desktop\ФОТО К ДОКЛАДУ\книжный семинар\IMG_3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85860"/>
            <a:ext cx="3929090" cy="2571768"/>
          </a:xfrm>
          <a:prstGeom prst="rect">
            <a:avLst/>
          </a:prstGeom>
          <a:noFill/>
        </p:spPr>
      </p:pic>
      <p:pic>
        <p:nvPicPr>
          <p:cNvPr id="6147" name="Picture 3" descr="C:\Users\Елена\Desktop\ФОТО К ДОКЛАДУ\книжный семинар\IMG_3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34" y="4143380"/>
            <a:ext cx="3857684" cy="2500330"/>
          </a:xfrm>
          <a:prstGeom prst="rect">
            <a:avLst/>
          </a:prstGeom>
          <a:noFill/>
        </p:spPr>
      </p:pic>
      <p:pic>
        <p:nvPicPr>
          <p:cNvPr id="6148" name="Picture 4" descr="C:\Users\Елена\Desktop\ФОТО К ДОКЛАДУ\книжный семинар\100_1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643182"/>
            <a:ext cx="2357454" cy="3714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8657451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264696" cy="1080120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</a:rPr>
              <a:t>Экскурсии как метод развития речи детей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71546"/>
            <a:ext cx="3898776" cy="552580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000" b="1" i="1" dirty="0" smtClean="0">
                <a:solidFill>
                  <a:srgbClr val="FF0000"/>
                </a:solidFill>
              </a:rPr>
              <a:t>Целью</a:t>
            </a:r>
            <a:r>
              <a:rPr lang="ru-RU" sz="2000" b="1" i="1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>
                <a:solidFill>
                  <a:srgbClr val="FFFF00"/>
                </a:solidFill>
              </a:rPr>
              <a:t>экскурсий является уточнение и обогащение активного и пассивного словарного запаса детей, развитие связной речи детей, расширение представлений детей об окружающем мире. Развитие любознательности и наблюдательности.</a:t>
            </a:r>
          </a:p>
          <a:p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Елена\Desktop\ФОТО К ДОКЛАДУ\библиотека семинар\Фото0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088136"/>
            <a:ext cx="4714908" cy="2983806"/>
          </a:xfrm>
          <a:prstGeom prst="rect">
            <a:avLst/>
          </a:prstGeom>
          <a:noFill/>
        </p:spPr>
      </p:pic>
      <p:pic>
        <p:nvPicPr>
          <p:cNvPr id="7171" name="Picture 3" descr="C:\Users\Елена\Desktop\ФОТО К ДОКЛАДУ\библиотека семинар\Фото0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00504"/>
            <a:ext cx="4214842" cy="2643206"/>
          </a:xfrm>
          <a:prstGeom prst="rect">
            <a:avLst/>
          </a:prstGeom>
          <a:noFill/>
        </p:spPr>
      </p:pic>
      <p:pic>
        <p:nvPicPr>
          <p:cNvPr id="7172" name="Picture 4" descr="C:\Users\Елена\Desktop\ФОТО К ДОКЛАДУ\библиотека семинар\Фото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14818"/>
            <a:ext cx="4214842" cy="24288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1779824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280920" cy="56207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Работа с родителями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84168" y="836712"/>
            <a:ext cx="2808312" cy="547264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2000" dirty="0" smtClean="0"/>
              <a:t>Проводятся беседы, даются рекомендации </a:t>
            </a:r>
            <a:r>
              <a:rPr lang="ru-RU" sz="2000" dirty="0"/>
              <a:t>для заучивания с детьми дома </a:t>
            </a:r>
            <a:r>
              <a:rPr lang="ru-RU" sz="2000" dirty="0" smtClean="0"/>
              <a:t>стихов, загадок, пословиц , </a:t>
            </a:r>
            <a:r>
              <a:rPr lang="ru-RU" sz="2000" dirty="0" err="1" smtClean="0"/>
              <a:t>потешек</a:t>
            </a:r>
            <a:r>
              <a:rPr lang="ru-RU" sz="2000" dirty="0" smtClean="0"/>
              <a:t> , считалок , скороговорок , </a:t>
            </a:r>
            <a:r>
              <a:rPr lang="ru-RU" sz="2000" dirty="0" err="1" smtClean="0"/>
              <a:t>чистоговорок</a:t>
            </a:r>
            <a:r>
              <a:rPr lang="ru-RU" sz="2000" dirty="0"/>
              <a:t> ; </a:t>
            </a:r>
            <a:r>
              <a:rPr lang="ru-RU" sz="2000" dirty="0" smtClean="0"/>
              <a:t>консультации и   советы </a:t>
            </a:r>
            <a:r>
              <a:rPr lang="ru-RU" sz="2000" dirty="0"/>
              <a:t>какие книги следует читать детям разного дошкольного возраста; </a:t>
            </a:r>
            <a:r>
              <a:rPr lang="ru-RU" sz="2000" dirty="0" smtClean="0"/>
              <a:t>организовываются тематические родительские собрания. 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714356"/>
            <a:ext cx="2606538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C:\Users\Елена\Desktop\ФОТО К ДОКЛАДУ\родители семинар\IMG_1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500306"/>
            <a:ext cx="3571900" cy="2286016"/>
          </a:xfrm>
          <a:prstGeom prst="rect">
            <a:avLst/>
          </a:prstGeom>
          <a:noFill/>
        </p:spPr>
      </p:pic>
      <p:pic>
        <p:nvPicPr>
          <p:cNvPr id="1026" name="Picture 2" descr="C:\Users\Елена\Desktop\CAM00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429132"/>
            <a:ext cx="3071834" cy="2214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742203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681616"/>
            <a:ext cx="486003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2D2A2A"/>
                </a:solidFill>
                <a:latin typeface="Tahoma"/>
                <a:ea typeface="Times New Roman"/>
                <a:cs typeface="Times New Roman"/>
              </a:rPr>
              <a:t> </a:t>
            </a:r>
            <a:endParaRPr lang="ru-RU" sz="4000" b="1" dirty="0">
              <a:effectLst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3694" y="215146"/>
            <a:ext cx="51125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/>
              <a:t>“Речь – удивительное сильное средство, </a:t>
            </a:r>
          </a:p>
          <a:p>
            <a:r>
              <a:rPr lang="ru-RU" sz="4800" dirty="0"/>
              <a:t>но нужно иметь много ума, </a:t>
            </a:r>
          </a:p>
          <a:p>
            <a:r>
              <a:rPr lang="ru-RU" sz="4800" dirty="0"/>
              <a:t>чтобы пользоваться им”</a:t>
            </a:r>
          </a:p>
          <a:p>
            <a:pPr algn="r"/>
            <a:r>
              <a:rPr lang="ru-RU" sz="4800" dirty="0">
                <a:solidFill>
                  <a:srgbClr val="FFFF00"/>
                </a:solidFill>
              </a:rPr>
              <a:t>Г. Гегель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44824"/>
            <a:ext cx="3558288" cy="484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2665974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357166"/>
            <a:ext cx="8715436" cy="57372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accent1"/>
                </a:solidFill>
              </a:rPr>
              <a:t>« Учите ребёнка, каким – </a:t>
            </a:r>
            <a:r>
              <a:rPr lang="ru-RU" sz="4000" b="1" dirty="0" err="1" smtClean="0">
                <a:solidFill>
                  <a:schemeClr val="accent1"/>
                </a:solidFill>
              </a:rPr>
              <a:t>нибудь</a:t>
            </a:r>
            <a:r>
              <a:rPr lang="ru-RU" sz="4000" b="1" dirty="0" smtClean="0">
                <a:solidFill>
                  <a:schemeClr val="accent1"/>
                </a:solidFill>
              </a:rPr>
              <a:t> неизвестным  ему словам, и он будет долго и напрасно  мучиться над ними; 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accent1"/>
                </a:solidFill>
              </a:rPr>
              <a:t>но свяжите с картинками  20 таких слов и  - ребёнок усвоит их на лету»</a:t>
            </a:r>
            <a:r>
              <a:rPr lang="ru-RU" sz="4000" dirty="0" smtClean="0">
                <a:solidFill>
                  <a:schemeClr val="accent1"/>
                </a:solidFill>
              </a:rPr>
              <a:t/>
            </a:r>
            <a:br>
              <a:rPr lang="ru-RU" sz="4000" dirty="0" smtClean="0">
                <a:solidFill>
                  <a:schemeClr val="accent1"/>
                </a:solidFill>
              </a:rPr>
            </a:br>
            <a:r>
              <a:rPr lang="ru-RU" sz="4000" b="1" dirty="0" smtClean="0">
                <a:solidFill>
                  <a:schemeClr val="accent1"/>
                </a:solidFill>
              </a:rPr>
              <a:t>	К.Д. Ушинский</a:t>
            </a:r>
            <a:endParaRPr lang="ru-RU" sz="4000" dirty="0" smtClean="0">
              <a:solidFill>
                <a:schemeClr val="accent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23" y="1600200"/>
            <a:ext cx="6611153" cy="4708525"/>
          </a:xfrm>
        </p:spPr>
      </p:pic>
    </p:spTree>
    <p:extLst>
      <p:ext uri="{BB962C8B-B14F-4D97-AF65-F5344CB8AC3E}">
        <p14:creationId xmlns="" xmlns:p14="http://schemas.microsoft.com/office/powerpoint/2010/main" val="22034700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Образовательная область «Речевое развитие» предполагает: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0" indent="-457200" algn="just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solidFill>
                  <a:srgbClr val="FFFF00"/>
                </a:solidFill>
              </a:rPr>
              <a:t>владение </a:t>
            </a:r>
            <a:r>
              <a:rPr lang="ru-RU" dirty="0">
                <a:solidFill>
                  <a:srgbClr val="FFFF00"/>
                </a:solidFill>
              </a:rPr>
              <a:t>речью как средством общения и культуры</a:t>
            </a:r>
            <a:r>
              <a:rPr lang="ru-RU" dirty="0" smtClean="0">
                <a:solidFill>
                  <a:srgbClr val="FFFF00"/>
                </a:solidFill>
              </a:rPr>
              <a:t>;  </a:t>
            </a:r>
            <a:r>
              <a:rPr lang="ru-RU" dirty="0">
                <a:solidFill>
                  <a:srgbClr val="FFFF00"/>
                </a:solidFill>
              </a:rPr>
              <a:t>обогащение активного словаря; </a:t>
            </a:r>
            <a:endParaRPr lang="ru-RU" dirty="0" smtClean="0">
              <a:solidFill>
                <a:srgbClr val="FFFF00"/>
              </a:solidFill>
            </a:endParaRPr>
          </a:p>
          <a:p>
            <a:pPr marL="457200" lvl="0" indent="-457200" algn="just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solidFill>
                  <a:srgbClr val="FFFF00"/>
                </a:solidFill>
              </a:rPr>
              <a:t>развитие </a:t>
            </a:r>
            <a:r>
              <a:rPr lang="ru-RU" dirty="0">
                <a:solidFill>
                  <a:srgbClr val="FFFF00"/>
                </a:solidFill>
              </a:rPr>
              <a:t>связной, грамматически правильной диалогической и монологической речи</a:t>
            </a:r>
            <a:r>
              <a:rPr lang="ru-RU" dirty="0" smtClean="0">
                <a:solidFill>
                  <a:srgbClr val="FFFF00"/>
                </a:solidFill>
              </a:rPr>
              <a:t>;</a:t>
            </a:r>
          </a:p>
          <a:p>
            <a:pPr marL="457200" lvl="0" indent="-457200" algn="just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solidFill>
                  <a:srgbClr val="FFFF00"/>
                </a:solidFill>
              </a:rPr>
              <a:t>развитие </a:t>
            </a:r>
            <a:r>
              <a:rPr lang="ru-RU" dirty="0">
                <a:solidFill>
                  <a:srgbClr val="FFFF00"/>
                </a:solidFill>
              </a:rPr>
              <a:t>речевого творчества; </a:t>
            </a:r>
            <a:endParaRPr lang="ru-RU" dirty="0" smtClean="0">
              <a:solidFill>
                <a:srgbClr val="FFFF00"/>
              </a:solidFill>
            </a:endParaRPr>
          </a:p>
          <a:p>
            <a:pPr marL="457200" lvl="0" indent="-457200" algn="just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solidFill>
                  <a:srgbClr val="FFFF00"/>
                </a:solidFill>
              </a:rPr>
              <a:t>развитие </a:t>
            </a:r>
            <a:r>
              <a:rPr lang="ru-RU" dirty="0">
                <a:solidFill>
                  <a:srgbClr val="FFFF00"/>
                </a:solidFill>
              </a:rPr>
              <a:t>звуковой и интонационной культуры речи, фонематического слуха; </a:t>
            </a:r>
            <a:endParaRPr lang="ru-RU" dirty="0" smtClean="0">
              <a:solidFill>
                <a:srgbClr val="FFFF00"/>
              </a:solidFill>
            </a:endParaRPr>
          </a:p>
          <a:p>
            <a:pPr marL="457200" lvl="0" indent="-457200" algn="just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solidFill>
                  <a:srgbClr val="FFFF00"/>
                </a:solidFill>
              </a:rPr>
              <a:t>знакомство </a:t>
            </a:r>
            <a:r>
              <a:rPr lang="ru-RU" dirty="0">
                <a:solidFill>
                  <a:srgbClr val="FFFF00"/>
                </a:solidFill>
              </a:rPr>
              <a:t>с книжной культурой, детской литературой, понимание на слух текстов различных жанров детской литературы; </a:t>
            </a:r>
            <a:endParaRPr lang="ru-RU" dirty="0" smtClean="0">
              <a:solidFill>
                <a:srgbClr val="FFFF00"/>
              </a:solidFill>
            </a:endParaRPr>
          </a:p>
          <a:p>
            <a:pPr marL="457200" lvl="0" indent="-457200" algn="just">
              <a:spcBef>
                <a:spcPts val="0"/>
              </a:spcBef>
              <a:buClrTx/>
              <a:buSzTx/>
              <a:buFont typeface="Wingdings" pitchFamily="2" charset="2"/>
              <a:buChar char="Ø"/>
            </a:pPr>
            <a:r>
              <a:rPr lang="ru-RU" dirty="0" smtClean="0">
                <a:solidFill>
                  <a:srgbClr val="FFFF00"/>
                </a:solidFill>
              </a:rPr>
              <a:t>формирование </a:t>
            </a:r>
            <a:r>
              <a:rPr lang="ru-RU" dirty="0">
                <a:solidFill>
                  <a:srgbClr val="FFFF00"/>
                </a:solidFill>
              </a:rPr>
              <a:t>звуковой </a:t>
            </a:r>
            <a:r>
              <a:rPr lang="ru-RU" dirty="0" smtClean="0">
                <a:solidFill>
                  <a:srgbClr val="FFFF00"/>
                </a:solidFill>
              </a:rPr>
              <a:t>аналитико-синтетической </a:t>
            </a:r>
            <a:r>
              <a:rPr lang="ru-RU" dirty="0">
                <a:solidFill>
                  <a:srgbClr val="FFFF00"/>
                </a:solidFill>
              </a:rPr>
              <a:t>активности как предпосылки обучения </a:t>
            </a:r>
            <a:r>
              <a:rPr lang="ru-RU" dirty="0" smtClean="0">
                <a:solidFill>
                  <a:srgbClr val="FFFF00"/>
                </a:solidFill>
              </a:rPr>
              <a:t>грамоте. </a:t>
            </a:r>
            <a:endParaRPr lang="ru-RU" dirty="0">
              <a:solidFill>
                <a:srgbClr val="FFFF00"/>
              </a:solidFill>
            </a:endParaRPr>
          </a:p>
          <a:p>
            <a:pPr marL="137160" indent="0" algn="r">
              <a:buNone/>
            </a:pPr>
            <a:r>
              <a:rPr lang="ru-RU" dirty="0" smtClean="0">
                <a:solidFill>
                  <a:schemeClr val="accent1"/>
                </a:solidFill>
              </a:rPr>
              <a:t>(ФГОС ДО)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904265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571636"/>
          </a:xfrm>
        </p:spPr>
        <p:txBody>
          <a:bodyPr>
            <a:noAutofit/>
          </a:bodyPr>
          <a:lstStyle/>
          <a:p>
            <a:r>
              <a:rPr lang="ru-RU" sz="3200" dirty="0" smtClean="0"/>
              <a:t>Образовательная программа «От рождения до школы» в разделе «речевое развитие» предусматривает </a:t>
            </a:r>
            <a:r>
              <a:rPr lang="ru-RU" sz="3200" dirty="0" err="1" smtClean="0"/>
              <a:t>следущие</a:t>
            </a:r>
            <a:r>
              <a:rPr lang="ru-RU" sz="3200" dirty="0" smtClean="0"/>
              <a:t> цели и задачи.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402336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* Развитие свободного общения с взрослыми и детьми.</a:t>
            </a:r>
          </a:p>
          <a:p>
            <a:r>
              <a:rPr lang="ru-RU" sz="3200" dirty="0" smtClean="0"/>
              <a:t>*Развитие всех компонентов устной речи  детей.</a:t>
            </a:r>
          </a:p>
          <a:p>
            <a:r>
              <a:rPr lang="ru-RU" sz="3200" dirty="0" smtClean="0"/>
              <a:t>*Практическое овладение воспитанниками норм речи.</a:t>
            </a:r>
          </a:p>
          <a:p>
            <a:r>
              <a:rPr lang="ru-RU" sz="3200" dirty="0" smtClean="0"/>
              <a:t>*Воспитание интереса и любви к чтению.</a:t>
            </a:r>
          </a:p>
          <a:p>
            <a:endParaRPr lang="ru-RU" sz="3200" dirty="0" smtClean="0"/>
          </a:p>
          <a:p>
            <a:pPr>
              <a:buNone/>
            </a:pPr>
            <a:endParaRPr lang="ru-RU" sz="32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Работа по речевому развитию в детском саду ведётся по направлениям.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8"/>
            <a:ext cx="8229600" cy="388049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*Формирование словаря.</a:t>
            </a:r>
          </a:p>
          <a:p>
            <a:r>
              <a:rPr lang="ru-RU" sz="3600" dirty="0" smtClean="0"/>
              <a:t>*Звуковая культура речи.</a:t>
            </a:r>
          </a:p>
          <a:p>
            <a:r>
              <a:rPr lang="ru-RU" sz="3600" dirty="0" smtClean="0"/>
              <a:t>*Грамматический строй речи.</a:t>
            </a:r>
          </a:p>
          <a:p>
            <a:r>
              <a:rPr lang="ru-RU" sz="3600" dirty="0" smtClean="0"/>
              <a:t>*Связанная речь.</a:t>
            </a:r>
          </a:p>
          <a:p>
            <a:r>
              <a:rPr lang="ru-RU" sz="3600" dirty="0" smtClean="0"/>
              <a:t>*Подготовка к обучению грамоте.</a:t>
            </a:r>
            <a:endParaRPr lang="ru-RU" sz="36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85010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Предметно развивающая среда в группе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624"/>
          </a:xfrm>
        </p:spPr>
        <p:txBody>
          <a:bodyPr/>
          <a:lstStyle/>
          <a:p>
            <a:pPr marL="137160" indent="0">
              <a:buNone/>
            </a:pPr>
            <a:r>
              <a:rPr lang="ru-RU" sz="2400" b="1" i="1" dirty="0">
                <a:solidFill>
                  <a:srgbClr val="FFFF00"/>
                </a:solidFill>
              </a:rPr>
              <a:t>«В пустых стенах ребёнок не заговорит</a:t>
            </a:r>
            <a:r>
              <a:rPr lang="ru-RU" sz="2400" b="1" i="1" dirty="0" smtClean="0">
                <a:solidFill>
                  <a:srgbClr val="FFFF00"/>
                </a:solidFill>
              </a:rPr>
              <a:t>»…</a:t>
            </a:r>
          </a:p>
          <a:p>
            <a:pPr marL="137160" indent="0" algn="r">
              <a:buNone/>
            </a:pPr>
            <a:r>
              <a:rPr lang="ru-RU" sz="2400" dirty="0" smtClean="0"/>
              <a:t>Е</a:t>
            </a:r>
            <a:r>
              <a:rPr lang="ru-RU" sz="2400" dirty="0"/>
              <a:t>. И. Тихеева.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924" y="1484784"/>
            <a:ext cx="3507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Создание условий для полноценного развития речи детей предусматривает: создание развивающей предметно-пространственной </a:t>
            </a:r>
            <a:r>
              <a:rPr lang="ru-RU" b="1" dirty="0" smtClean="0"/>
              <a:t>среды.  </a:t>
            </a:r>
            <a:endParaRPr lang="ru-RU" b="1" dirty="0"/>
          </a:p>
        </p:txBody>
      </p:sp>
      <p:pic>
        <p:nvPicPr>
          <p:cNvPr id="1027" name="Picture 3" descr="C:\Users\Елена\Desktop\ФОТО К ДОКЛАДУ\среда семинар\Фото2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4367">
            <a:off x="217389" y="3133043"/>
            <a:ext cx="2810740" cy="1891736"/>
          </a:xfrm>
          <a:prstGeom prst="rect">
            <a:avLst/>
          </a:prstGeom>
          <a:noFill/>
        </p:spPr>
      </p:pic>
      <p:pic>
        <p:nvPicPr>
          <p:cNvPr id="1028" name="Picture 4" descr="C:\Users\Елена\Desktop\ФОТО К ДОКЛАДУ\среда семинар\IMG_3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214554"/>
            <a:ext cx="2357454" cy="1928826"/>
          </a:xfrm>
          <a:prstGeom prst="rect">
            <a:avLst/>
          </a:prstGeom>
          <a:noFill/>
        </p:spPr>
      </p:pic>
      <p:pic>
        <p:nvPicPr>
          <p:cNvPr id="1029" name="Picture 5" descr="C:\Users\Елена\Desktop\ФОТО К ДОКЛАДУ\среда семинар\IMG_3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1544">
            <a:off x="6149272" y="1953856"/>
            <a:ext cx="2614022" cy="2721304"/>
          </a:xfrm>
          <a:prstGeom prst="rect">
            <a:avLst/>
          </a:prstGeom>
          <a:noFill/>
        </p:spPr>
      </p:pic>
      <p:pic>
        <p:nvPicPr>
          <p:cNvPr id="1030" name="Picture 6" descr="C:\Users\Елена\Desktop\ФОТО К ДОКЛАДУ\среда семинар\IMG_3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786298"/>
            <a:ext cx="2714644" cy="2071702"/>
          </a:xfrm>
          <a:prstGeom prst="rect">
            <a:avLst/>
          </a:prstGeom>
          <a:noFill/>
        </p:spPr>
      </p:pic>
      <p:pic>
        <p:nvPicPr>
          <p:cNvPr id="1032" name="Picture 8" descr="C:\Users\Елена\Desktop\ФОТО К ДОКЛАДУ\среда семинар\IMG_3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33138">
            <a:off x="6731801" y="4704489"/>
            <a:ext cx="2081712" cy="2035381"/>
          </a:xfrm>
          <a:prstGeom prst="rect">
            <a:avLst/>
          </a:prstGeom>
          <a:noFill/>
        </p:spPr>
      </p:pic>
      <p:pic>
        <p:nvPicPr>
          <p:cNvPr id="1033" name="Picture 9" descr="C:\Users\Елена\Documents\С КОМПЬЮТЕРА\фото\дети играют\уголки\100_16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4410" y="5072074"/>
            <a:ext cx="2875954" cy="17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69427593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Елена\Desktop\ФОТО К ДОКЛАДУ\среда семинар\Фото2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01623">
            <a:off x="4166379" y="1258199"/>
            <a:ext cx="4103432" cy="2585985"/>
          </a:xfrm>
          <a:prstGeom prst="rect">
            <a:avLst/>
          </a:prstGeom>
          <a:noFill/>
        </p:spPr>
      </p:pic>
      <p:pic>
        <p:nvPicPr>
          <p:cNvPr id="3076" name="Picture 4" descr="C:\Users\Елена\Documents\С КОМПЬЮТЕРА\фото\дети играют\уголки\CAM00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29403">
            <a:off x="346780" y="3715616"/>
            <a:ext cx="3714776" cy="28033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357166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C000"/>
                </a:solidFill>
              </a:rPr>
              <a:t>Практический материал для организации речевых игр</a:t>
            </a:r>
            <a:endParaRPr lang="ru-RU" sz="24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C:\Users\Елена\Desktop\ФОТО К ДОКЛАДУ\дыхательные игры\IMG_34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000504"/>
            <a:ext cx="3929090" cy="2643206"/>
          </a:xfrm>
          <a:prstGeom prst="rect">
            <a:avLst/>
          </a:prstGeom>
          <a:noFill/>
        </p:spPr>
      </p:pic>
      <p:pic>
        <p:nvPicPr>
          <p:cNvPr id="1027" name="Picture 3" descr="C:\Users\Елена\Desktop\ФОТО К ДОКЛАДУ\дыхательные игры\IMG_34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000108"/>
            <a:ext cx="3428992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89640" cy="792088"/>
          </a:xfrm>
        </p:spPr>
        <p:txBody>
          <a:bodyPr>
            <a:noAutofit/>
          </a:bodyPr>
          <a:lstStyle/>
          <a:p>
            <a:r>
              <a:rPr lang="ru-RU" sz="2800" dirty="0"/>
              <a:t>Непосредственно – образовательная деятельность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59" y="692696"/>
            <a:ext cx="2607963" cy="2957306"/>
          </a:xfrm>
          <a:prstGeom prst="rect">
            <a:avLst/>
          </a:prstGeom>
        </p:spPr>
      </p:pic>
      <p:pic>
        <p:nvPicPr>
          <p:cNvPr id="4099" name="Picture 3" descr="C:\Users\Елена\Desktop\ФОТО К ДОКЛАДУ\занятие малыши\IMG_3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3214710" cy="2500330"/>
          </a:xfrm>
          <a:prstGeom prst="rect">
            <a:avLst/>
          </a:prstGeom>
          <a:noFill/>
        </p:spPr>
      </p:pic>
      <p:pic>
        <p:nvPicPr>
          <p:cNvPr id="4100" name="Picture 4" descr="C:\Users\Елена\Desktop\ФОТО К ДОКЛАДУ\занятие малыши\Фото27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20577314">
            <a:off x="856044" y="3833676"/>
            <a:ext cx="3051584" cy="2545921"/>
          </a:xfrm>
          <a:prstGeom prst="rect">
            <a:avLst/>
          </a:prstGeom>
          <a:noFill/>
        </p:spPr>
      </p:pic>
      <p:pic>
        <p:nvPicPr>
          <p:cNvPr id="1026" name="Picture 2" descr="C:\Users\Елена\Documents\Развлечение Т.В. Киселёва\100_1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79728">
            <a:off x="3517579" y="1442614"/>
            <a:ext cx="3009730" cy="2409754"/>
          </a:xfrm>
          <a:prstGeom prst="rect">
            <a:avLst/>
          </a:prstGeom>
          <a:noFill/>
        </p:spPr>
      </p:pic>
      <p:pic>
        <p:nvPicPr>
          <p:cNvPr id="1027" name="Picture 3" descr="C:\Users\Елена\Desktop\ФОТО К ДОКЛАДУ\занятие малыши\Фото30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10184">
            <a:off x="4888633" y="4032215"/>
            <a:ext cx="3327018" cy="2393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3289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981" y="0"/>
            <a:ext cx="8769019" cy="101717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 </a:t>
            </a:r>
            <a:r>
              <a:rPr lang="ru-RU" sz="2400" dirty="0" smtClean="0"/>
              <a:t>Развитие </a:t>
            </a:r>
            <a:r>
              <a:rPr lang="ru-RU" sz="2400" dirty="0"/>
              <a:t>связной речи </a:t>
            </a:r>
            <a:r>
              <a:rPr lang="ru-RU" sz="2400" dirty="0" smtClean="0"/>
              <a:t> через </a:t>
            </a:r>
            <a:r>
              <a:rPr lang="ru-RU" sz="2400" dirty="0"/>
              <a:t>обучение составлению рассказов по картине и серии сюжетных картинок.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313384"/>
            <a:ext cx="2643206" cy="5544616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sz="2900" b="1" i="1" dirty="0">
                <a:solidFill>
                  <a:srgbClr val="FFFF00"/>
                </a:solidFill>
              </a:rPr>
              <a:t>Цель</a:t>
            </a:r>
            <a:r>
              <a:rPr lang="ru-RU" sz="2900" b="1" i="1" dirty="0" smtClean="0">
                <a:solidFill>
                  <a:srgbClr val="FFFF00"/>
                </a:solidFill>
              </a:rPr>
              <a:t>: </a:t>
            </a: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solidFill>
                  <a:srgbClr val="FFFF00"/>
                </a:solidFill>
              </a:rPr>
              <a:t>Формирование </a:t>
            </a:r>
            <a:r>
              <a:rPr lang="ru-RU" sz="2900" dirty="0">
                <a:solidFill>
                  <a:srgbClr val="FFFF00"/>
                </a:solidFill>
              </a:rPr>
              <a:t>умений и навыков по составлению рассказов по </a:t>
            </a:r>
            <a:r>
              <a:rPr lang="ru-RU" sz="2900" dirty="0" smtClean="0">
                <a:solidFill>
                  <a:srgbClr val="FFFF00"/>
                </a:solidFill>
              </a:rPr>
              <a:t>    картине </a:t>
            </a:r>
            <a:r>
              <a:rPr lang="ru-RU" sz="2900" dirty="0">
                <a:solidFill>
                  <a:srgbClr val="FFFF00"/>
                </a:solidFill>
              </a:rPr>
              <a:t>и сюжетным картинкам;</a:t>
            </a:r>
          </a:p>
          <a:p>
            <a:pPr>
              <a:buFont typeface="Wingdings" pitchFamily="2" charset="2"/>
              <a:buChar char="Ø"/>
            </a:pPr>
            <a:r>
              <a:rPr lang="ru-RU" sz="2900" dirty="0" smtClean="0">
                <a:solidFill>
                  <a:srgbClr val="FFFF00"/>
                </a:solidFill>
              </a:rPr>
              <a:t>Обогащение </a:t>
            </a:r>
            <a:r>
              <a:rPr lang="ru-RU" sz="2900" dirty="0">
                <a:solidFill>
                  <a:srgbClr val="FFFF00"/>
                </a:solidFill>
              </a:rPr>
              <a:t>словаря и формирование грамматического строя речи детей в процессе работы с картиной и сюжетными </a:t>
            </a:r>
            <a:r>
              <a:rPr lang="ru-RU" sz="2900" dirty="0" smtClean="0">
                <a:solidFill>
                  <a:srgbClr val="FFFF00"/>
                </a:solidFill>
              </a:rPr>
              <a:t>картинками</a:t>
            </a:r>
            <a:r>
              <a:rPr lang="ru-RU" sz="2900" b="1" i="1" dirty="0" smtClean="0">
                <a:solidFill>
                  <a:srgbClr val="FFFF00"/>
                </a:solidFill>
              </a:rPr>
              <a:t>.</a:t>
            </a:r>
          </a:p>
          <a:p>
            <a:pPr marL="137160" indent="0">
              <a:buNone/>
            </a:pPr>
            <a:endParaRPr lang="ru-RU" sz="2900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2900" b="1" i="1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ru-RU" sz="2900" b="1" i="1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ru-RU" sz="2000" b="1" i="1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ru-RU" sz="2000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ru-RU" sz="2000" dirty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                                                                       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4143380"/>
            <a:ext cx="3786214" cy="250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Елена\Desktop\ФОТО К ДОКЛАДУ\занятия картины мнемотаблицы картинки\IMG_3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0665" y="1347279"/>
            <a:ext cx="4520191" cy="2653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7010258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</TotalTime>
  <Words>481</Words>
  <Application>Microsoft Office PowerPoint</Application>
  <PresentationFormat>Экран (4:3)</PresentationFormat>
  <Paragraphs>65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          Развитие речи детей  дошкольного возраста</vt:lpstr>
      <vt:lpstr>Слайд 2</vt:lpstr>
      <vt:lpstr>Образовательная область «Речевое развитие» предполагает:</vt:lpstr>
      <vt:lpstr>Образовательная программа «От рождения до школы» в разделе «речевое развитие» предусматривает следущие цели и задачи.</vt:lpstr>
      <vt:lpstr>Работа по речевому развитию в детском саду ведётся по направлениям.</vt:lpstr>
      <vt:lpstr>Предметно развивающая среда в группе</vt:lpstr>
      <vt:lpstr>Слайд 7</vt:lpstr>
      <vt:lpstr>Непосредственно – образовательная деятельность</vt:lpstr>
      <vt:lpstr> Развитие связной речи  через обучение составлению рассказов по картине и серии сюжетных картинок.</vt:lpstr>
      <vt:lpstr>Развитие речи и мышления детей посредством мнемотехники</vt:lpstr>
      <vt:lpstr>Обучение грамоте в подготовительной группе</vt:lpstr>
      <vt:lpstr> </vt:lpstr>
      <vt:lpstr>«Источники способностей и дарования детей – на кончиках их пальцев. От пальцев, образно говоря, идут тончайшие ручейки, которые питают источник творческой мысли»                                                                                                      В. А. Сухомлинский</vt:lpstr>
      <vt:lpstr>Развитие речи средствами дидактической игры</vt:lpstr>
      <vt:lpstr>Подвижные игры в речевом развитии</vt:lpstr>
      <vt:lpstr>Сюжетно-ролевая игра оказывает положительное влияние на развитие речи. В ходе игры ребенок вслух разговаривает с игрушкой, говорит и за себя, и за нее, подражает гудению самолета, голосам зверей и т. д. Развивается диалогическая речь.</vt:lpstr>
      <vt:lpstr>Развитие речи посредством художественной литературы</vt:lpstr>
      <vt:lpstr>Экскурсии как метод развития речи детей</vt:lpstr>
      <vt:lpstr>Работа с родителями</vt:lpstr>
      <vt:lpstr>Слайд 20</vt:lpstr>
      <vt:lpstr>Спасибо за внимание!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речи</dc:title>
  <dc:creator>Admin</dc:creator>
  <cp:lastModifiedBy>Елена</cp:lastModifiedBy>
  <cp:revision>139</cp:revision>
  <dcterms:created xsi:type="dcterms:W3CDTF">2014-03-09T16:45:57Z</dcterms:created>
  <dcterms:modified xsi:type="dcterms:W3CDTF">2016-04-04T19:37:59Z</dcterms:modified>
</cp:coreProperties>
</file>