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9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252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187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703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4790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605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766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39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2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25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30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3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6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43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65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7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29D73-DFE2-4098-B50B-ABB9E393AB64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6CAE470-705F-4337-809D-A98A11371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54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entury Gothic"/>
                <a:ea typeface="+mn-ea"/>
                <a:cs typeface="+mn-cs"/>
              </a:rPr>
              <a:t>Муниципальное </a:t>
            </a:r>
            <a:r>
              <a:rPr lang="ru-RU" sz="1600" dirty="0">
                <a:latin typeface="Century Gothic"/>
                <a:ea typeface="+mn-ea"/>
                <a:cs typeface="+mn-cs"/>
              </a:rPr>
              <a:t>бюджетное</a:t>
            </a:r>
            <a:br>
              <a:rPr lang="ru-RU" sz="1600" dirty="0">
                <a:latin typeface="Century Gothic"/>
                <a:ea typeface="+mn-ea"/>
                <a:cs typeface="+mn-cs"/>
              </a:rPr>
            </a:br>
            <a:r>
              <a:rPr lang="ru-RU" sz="1600" dirty="0" smtClean="0">
                <a:latin typeface="Century Gothic"/>
                <a:ea typeface="+mn-ea"/>
                <a:cs typeface="+mn-cs"/>
              </a:rPr>
              <a:t>дошкольное образовательное</a:t>
            </a:r>
            <a:br>
              <a:rPr lang="ru-RU" sz="1600" dirty="0" smtClean="0">
                <a:latin typeface="Century Gothic"/>
                <a:ea typeface="+mn-ea"/>
                <a:cs typeface="+mn-cs"/>
              </a:rPr>
            </a:br>
            <a:r>
              <a:rPr lang="ru-RU" sz="1600" dirty="0" smtClean="0">
                <a:latin typeface="Century Gothic"/>
                <a:ea typeface="+mn-ea"/>
                <a:cs typeface="+mn-cs"/>
              </a:rPr>
              <a:t>учреждение «Детский сад №78»</a:t>
            </a:r>
            <a:br>
              <a:rPr lang="ru-RU" sz="1600" dirty="0" smtClean="0">
                <a:latin typeface="Century Gothic"/>
                <a:ea typeface="+mn-ea"/>
                <a:cs typeface="+mn-cs"/>
              </a:rPr>
            </a:br>
            <a:r>
              <a:rPr lang="ru-RU" sz="1600" dirty="0" smtClean="0">
                <a:latin typeface="Century Gothic"/>
                <a:ea typeface="+mn-ea"/>
                <a:cs typeface="+mn-cs"/>
              </a:rPr>
              <a:t>г. Энгельса Саратовской обл.</a:t>
            </a:r>
            <a:r>
              <a:rPr lang="ru-RU" sz="1600" dirty="0">
                <a:solidFill>
                  <a:srgbClr val="CAF278">
                    <a:lumMod val="75000"/>
                  </a:srgbClr>
                </a:solidFill>
                <a:latin typeface="Century Gothic"/>
                <a:ea typeface="+mn-ea"/>
                <a:cs typeface="+mn-cs"/>
              </a:rPr>
              <a:t/>
            </a:r>
            <a:br>
              <a:rPr lang="ru-RU" sz="1600" dirty="0">
                <a:solidFill>
                  <a:srgbClr val="CAF278">
                    <a:lumMod val="75000"/>
                  </a:srgbClr>
                </a:solidFill>
                <a:latin typeface="Century Gothic"/>
                <a:ea typeface="+mn-ea"/>
                <a:cs typeface="+mn-cs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7206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Century Gothic"/>
                <a:ea typeface="+mj-ea"/>
                <a:cs typeface="+mj-cs"/>
              </a:rPr>
              <a:t>Опыт работы </a:t>
            </a:r>
            <a:endParaRPr lang="en-US" b="1" dirty="0" smtClean="0">
              <a:solidFill>
                <a:prstClr val="white">
                  <a:lumMod val="50000"/>
                </a:prstClr>
              </a:solidFill>
              <a:latin typeface="Century Gothic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Century Gothic"/>
                <a:ea typeface="+mj-ea"/>
                <a:cs typeface="+mj-cs"/>
              </a:rPr>
              <a:t>«Организация дидактических игр по сенсорному развитию</a:t>
            </a:r>
            <a:endParaRPr lang="en-US" b="1" dirty="0" smtClean="0">
              <a:solidFill>
                <a:prstClr val="white">
                  <a:lumMod val="50000"/>
                </a:prstClr>
              </a:solidFill>
              <a:latin typeface="Century Gothic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Century Gothic"/>
                <a:ea typeface="+mj-ea"/>
                <a:cs typeface="+mj-cs"/>
              </a:rPr>
              <a:t> в режиме дня с детьми раннего возраста»</a:t>
            </a:r>
            <a:endParaRPr lang="en-US" b="1" dirty="0" smtClean="0">
              <a:solidFill>
                <a:prstClr val="white">
                  <a:lumMod val="50000"/>
                </a:prstClr>
              </a:solidFill>
              <a:latin typeface="Century Gothic"/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b="1" dirty="0">
              <a:solidFill>
                <a:prstClr val="white">
                  <a:lumMod val="50000"/>
                </a:prstClr>
              </a:solidFill>
              <a:latin typeface="Century Gothic"/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b="1" dirty="0" smtClean="0">
              <a:solidFill>
                <a:prstClr val="white">
                  <a:lumMod val="50000"/>
                </a:prstClr>
              </a:solidFill>
              <a:latin typeface="Century Gothic"/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sz="1400" b="1" dirty="0">
              <a:solidFill>
                <a:prstClr val="white">
                  <a:lumMod val="50000"/>
                </a:prstClr>
              </a:solidFill>
              <a:latin typeface="Century Gothic"/>
              <a:ea typeface="+mj-ea"/>
              <a:cs typeface="+mj-cs"/>
            </a:endParaRPr>
          </a:p>
          <a:p>
            <a:pPr marL="0" indent="0" algn="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Century Gothic"/>
                <a:ea typeface="+mj-ea"/>
                <a:cs typeface="+mj-cs"/>
              </a:rPr>
              <a:t>Выполнила: воспитатель Курбашнова А.А</a:t>
            </a:r>
            <a:endParaRPr lang="en-US" sz="1400" b="1" dirty="0" smtClean="0">
              <a:solidFill>
                <a:schemeClr val="tx1"/>
              </a:solidFill>
              <a:latin typeface="Century Gothic"/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b="1" dirty="0">
              <a:solidFill>
                <a:prstClr val="white">
                  <a:lumMod val="50000"/>
                </a:prstClr>
              </a:solidFill>
              <a:latin typeface="Century Gothic"/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b="1" dirty="0" smtClean="0">
              <a:solidFill>
                <a:prstClr val="white">
                  <a:lumMod val="50000"/>
                </a:prstClr>
              </a:solidFill>
              <a:latin typeface="Century Gothic"/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6" y="4387844"/>
            <a:ext cx="10058400" cy="2386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70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4.	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Игрушки народные,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</a:rPr>
              <a:t>сборно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– разборные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матрешки, яйца и др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.).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подобранные по цвету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форме или величине,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они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используются для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закрепления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навыка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группировки однородных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предметов, соотнесения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их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по одному или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нескольких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свойствам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94479" y="1930400"/>
            <a:ext cx="4580586" cy="329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1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756" y="545205"/>
            <a:ext cx="8596668" cy="1320800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5.Ленточный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 с различными шнуровками, заклепками, замочками. Помогают формировать навыки самообслуживания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59" y="2332002"/>
            <a:ext cx="5840474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sz="27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6.Стол </a:t>
            </a:r>
            <a:r>
              <a:rPr lang="ru-RU" sz="27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экспериментирования с различными предметами (рыбки с удочкой, уточки, кораблики, камушки, песок, шишки и т. д.), песочница с кинетическим песком и формочками  . Детям дается возможность осваивать опосредованные действия с несложными предметами-орудиями</a:t>
            </a:r>
            <a:r>
              <a:rPr lang="ru-RU" sz="27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06" y="3551768"/>
            <a:ext cx="4219848" cy="3252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67" y="3614497"/>
            <a:ext cx="4120850" cy="31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25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СПАСИБО ЗА ВНИМАНИЕ!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2382591"/>
            <a:ext cx="6998474" cy="2537139"/>
          </a:xfrm>
          <a:noFill/>
        </p:spPr>
        <p:txBody>
          <a:bodyPr>
            <a:normAutofit fontScale="90000"/>
          </a:bodyPr>
          <a:lstStyle/>
          <a:p>
            <a:pPr lvl="0" defTabSz="914400">
              <a:lnSpc>
                <a:spcPct val="115000"/>
              </a:lnSpc>
              <a:spcBef>
                <a:spcPts val="0"/>
              </a:spcBef>
            </a:pPr>
            <a:r>
              <a:rPr lang="ru-RU" sz="4000" b="1" dirty="0">
                <a:solidFill>
                  <a:prstClr val="black"/>
                </a:solidFill>
                <a:latin typeface="Comic Sans MS" panose="030F0702030302020204" pitchFamily="66" charset="0"/>
                <a:ea typeface="Cambria Math" panose="02040503050406030204" pitchFamily="18" charset="0"/>
                <a:cs typeface="Times New Roman"/>
              </a:rPr>
              <a:t>Дидактическая игра- игра обучающая, специально </a:t>
            </a:r>
            <a:r>
              <a:rPr lang="ru-RU" sz="40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Cambria Math" panose="02040503050406030204" pitchFamily="18" charset="0"/>
                <a:cs typeface="Times New Roman"/>
              </a:rPr>
              <a:t>организованная, </a:t>
            </a:r>
            <a:r>
              <a:rPr lang="ru-RU" sz="4000" b="1" dirty="0">
                <a:solidFill>
                  <a:prstClr val="black"/>
                </a:solidFill>
                <a:latin typeface="Comic Sans MS" panose="030F0702030302020204" pitchFamily="66" charset="0"/>
                <a:ea typeface="Cambria Math" panose="02040503050406030204" pitchFamily="18" charset="0"/>
                <a:cs typeface="Times New Roman"/>
              </a:rPr>
              <a:t>со специальной задачей.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ea typeface="Cambria Math" panose="02040503050406030204" pitchFamily="18" charset="0"/>
                <a:cs typeface="+mn-cs"/>
              </a:rPr>
              <a:t/>
            </a:r>
            <a:b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ea typeface="Cambria Math" panose="02040503050406030204" pitchFamily="18" charset="0"/>
                <a:cs typeface="+mn-cs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28" y="1455313"/>
            <a:ext cx="4242559" cy="46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914400">
              <a:lnSpc>
                <a:spcPct val="115000"/>
              </a:lnSpc>
              <a:spcBef>
                <a:spcPts val="0"/>
              </a:spcBef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2" y="609599"/>
            <a:ext cx="7674770" cy="55336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0" y="3078051"/>
            <a:ext cx="52202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Дидактические игры по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сенсорному развитию имеют 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ведущую  роль в раннем возрасте жизни ребёнка.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Он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оказывают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особое воздействие на его умственное развитие.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641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70209"/>
            <a:ext cx="4165122" cy="235254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5"/>
                </a:solidFill>
              </a:rPr>
              <a:t>Дидактические игры по </a:t>
            </a:r>
            <a:r>
              <a:rPr lang="ru-RU" sz="2400" dirty="0" smtClean="0">
                <a:solidFill>
                  <a:schemeClr val="accent5"/>
                </a:solidFill>
              </a:rPr>
              <a:t/>
            </a:r>
            <a:br>
              <a:rPr lang="ru-RU" sz="2400" dirty="0" smtClean="0">
                <a:solidFill>
                  <a:schemeClr val="accent5"/>
                </a:solidFill>
              </a:rPr>
            </a:br>
            <a:r>
              <a:rPr lang="ru-RU" sz="2400" dirty="0" smtClean="0">
                <a:solidFill>
                  <a:schemeClr val="accent5"/>
                </a:solidFill>
              </a:rPr>
              <a:t>сенсорному развитию являются </a:t>
            </a:r>
            <a:br>
              <a:rPr lang="ru-RU" sz="2400" dirty="0" smtClean="0">
                <a:solidFill>
                  <a:schemeClr val="accent5"/>
                </a:solidFill>
              </a:rPr>
            </a:br>
            <a:r>
              <a:rPr lang="ru-RU" sz="2400" dirty="0" smtClean="0">
                <a:solidFill>
                  <a:schemeClr val="accent5"/>
                </a:solidFill>
              </a:rPr>
              <a:t>отвлекающим моментом</a:t>
            </a:r>
            <a:br>
              <a:rPr lang="ru-RU" sz="2400" dirty="0" smtClean="0">
                <a:solidFill>
                  <a:schemeClr val="accent5"/>
                </a:solidFill>
              </a:rPr>
            </a:br>
            <a:r>
              <a:rPr lang="ru-RU" sz="2400" dirty="0" smtClean="0">
                <a:solidFill>
                  <a:schemeClr val="accent5"/>
                </a:solidFill>
              </a:rPr>
              <a:t>при  </a:t>
            </a:r>
            <a:r>
              <a:rPr lang="ru-RU" sz="2400" dirty="0">
                <a:solidFill>
                  <a:schemeClr val="accent5"/>
                </a:solidFill>
              </a:rPr>
              <a:t>адаптации : особенно </a:t>
            </a:r>
            <a:r>
              <a:rPr lang="ru-RU" sz="2400" dirty="0" smtClean="0">
                <a:solidFill>
                  <a:schemeClr val="accent5"/>
                </a:solidFill>
              </a:rPr>
              <a:t/>
            </a:r>
            <a:br>
              <a:rPr lang="ru-RU" sz="2400" dirty="0" smtClean="0">
                <a:solidFill>
                  <a:schemeClr val="accent5"/>
                </a:solidFill>
              </a:rPr>
            </a:br>
            <a:r>
              <a:rPr lang="ru-RU" sz="2400" dirty="0" smtClean="0">
                <a:solidFill>
                  <a:schemeClr val="accent5"/>
                </a:solidFill>
              </a:rPr>
              <a:t>природный </a:t>
            </a:r>
            <a:r>
              <a:rPr lang="ru-RU" sz="2400" dirty="0">
                <a:solidFill>
                  <a:schemeClr val="accent5"/>
                </a:solidFill>
              </a:rPr>
              <a:t>материал </a:t>
            </a:r>
            <a:r>
              <a:rPr lang="ru-RU" sz="2400" dirty="0" smtClean="0">
                <a:solidFill>
                  <a:schemeClr val="accent5"/>
                </a:solidFill>
              </a:rPr>
              <a:t>и</a:t>
            </a:r>
            <a:br>
              <a:rPr lang="ru-RU" sz="2400" dirty="0" smtClean="0">
                <a:solidFill>
                  <a:schemeClr val="accent5"/>
                </a:solidFill>
              </a:rPr>
            </a:br>
            <a:r>
              <a:rPr lang="ru-RU" sz="2400" dirty="0" smtClean="0">
                <a:solidFill>
                  <a:schemeClr val="accent5"/>
                </a:solidFill>
              </a:rPr>
              <a:t>изобразительный </a:t>
            </a:r>
            <a:r>
              <a:rPr lang="ru-RU" sz="2400" dirty="0">
                <a:solidFill>
                  <a:schemeClr val="accent5"/>
                </a:solidFill>
              </a:rPr>
              <a:t>материал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975668" y="810677"/>
            <a:ext cx="4565650" cy="3427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15" y="3541691"/>
            <a:ext cx="4252333" cy="31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61844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Дидактические игры по сенсорному развитию не только обогащают чувственный опыт малыша, но и учат мыслить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7" y="2326686"/>
            <a:ext cx="5746160" cy="429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98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6096953" cy="242981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Дидактические игры по сенсорному развитию выполняют еще одну важнейшую роль: они способствуют развитию действий руки, формируют ручную умелость, развивают мелкую моторику пальцев рук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59886" y="2588653"/>
            <a:ext cx="4164168" cy="3123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7280" y="3107027"/>
            <a:ext cx="4262430" cy="31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 </a:t>
            </a:r>
            <a:r>
              <a:rPr lang="ru-RU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нанизывания</a:t>
            </a: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 </a:t>
            </a:r>
            <a:r>
              <a:rPr lang="ru-RU" sz="3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ним относятся </a:t>
            </a: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втулки </a:t>
            </a:r>
            <a:r>
              <a:rPr lang="ru-RU" sz="3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шары, кольца и пр., </a:t>
            </a: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имеющие </a:t>
            </a:r>
            <a:r>
              <a:rPr lang="ru-RU" sz="3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сквозное отверстие. </a:t>
            </a: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</a:t>
            </a:r>
            <a:r>
              <a:rPr lang="ru-RU" sz="3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этих предметов </a:t>
            </a: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</a:t>
            </a:r>
            <a:r>
              <a:rPr lang="ru-RU" sz="3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предлагает детям для </a:t>
            </a: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составления </a:t>
            </a:r>
            <a:r>
              <a:rPr lang="ru-RU" sz="3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различных пирамид.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9" y="1800900"/>
            <a:ext cx="3359057" cy="4477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3999" y="3309868"/>
            <a:ext cx="5005590" cy="336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19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2.Игрушки</a:t>
            </a:r>
            <a:r>
              <a:rPr lang="ru-RU" sz="3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предназначенные для прокатывания, а также выполнения действий на группировку и соотнесение предметов по цвету, величине, форме. К ним относятся геометрические тела: кубы, кирпичики, призмы и т.п</a:t>
            </a: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064" y="2561998"/>
            <a:ext cx="4600155" cy="3452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05" y="3373320"/>
            <a:ext cx="3599688" cy="24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состоящие из тел-вкладышей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Занятия с ними способствуют развитию пространственной ориентировки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410" y="2456307"/>
            <a:ext cx="5864860" cy="415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31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</TotalTime>
  <Words>235</Words>
  <Application>Microsoft Office PowerPoint</Application>
  <PresentationFormat>Широкоэкранный</PresentationFormat>
  <Paragraphs>22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Cambria Math</vt:lpstr>
      <vt:lpstr>Century Gothic</vt:lpstr>
      <vt:lpstr>Comic Sans MS</vt:lpstr>
      <vt:lpstr>Times New Roman</vt:lpstr>
      <vt:lpstr>Trebuchet MS</vt:lpstr>
      <vt:lpstr>Wingdings 3</vt:lpstr>
      <vt:lpstr>Аспект</vt:lpstr>
      <vt:lpstr>Муниципальное бюджетное дошкольное образовательное учреждение «Детский сад №78» г. Энгельса Саратовской обл. </vt:lpstr>
      <vt:lpstr>Дидактическая игра- игра обучающая, специально организованная, со специальной задачей. </vt:lpstr>
      <vt:lpstr>  </vt:lpstr>
      <vt:lpstr>Дидактические игры по  сенсорному развитию являются  отвлекающим моментом при  адаптации : особенно  природный материал и изобразительный материал</vt:lpstr>
      <vt:lpstr>Дидактические игры по сенсорному развитию не только обогащают чувственный опыт малыша, но и учат мыслить</vt:lpstr>
      <vt:lpstr>Дидактические игры по сенсорному развитию выполняют еще одну важнейшую роль: они способствуют развитию действий руки, формируют ручную умелость, развивают мелкую моторику пальцев рук. </vt:lpstr>
      <vt:lpstr>1.Игрушки для нанизывания. К ним относятся втулки шары, кольца и пр., имеющие сквозное отверстие. Группы этих предметов  воспитатель предлагает детям для  составления различных пирамид.   </vt:lpstr>
      <vt:lpstr>2.Игрушки, предназначенные для прокатывания, а также выполнения действий на группировку и соотнесение предметов по цвету, величине, форме. К ним относятся геометрические тела: кубы, кирпичики, призмы и т.п.  </vt:lpstr>
      <vt:lpstr>3.Игрушки состоящие из тел-вкладышей. Занятия с ними способствуют развитию пространственной ориентировки.  </vt:lpstr>
      <vt:lpstr>4. Игрушки народные,  сборно – разборные  (матрешки, яйца и др.).  подобранные по цвету,  форме или величине,  они используются для  закрепления навыка  группировки однородных  предметов, соотнесения  их по одному или  нескольких свойствам. </vt:lpstr>
      <vt:lpstr>5.Ленточный стол с различными шнуровками, заклепками, замочками. Помогают формировать навыки самообслуживания.  </vt:lpstr>
      <vt:lpstr>6.Стол для экспериментирования с различными предметами (рыбки с удочкой, уточки, кораблики, камушки, песок, шишки и т. д.), песочница с кинетическим песком и формочками  . Детям дается возможность осваивать опосредованные действия с несложными предметами-орудиями.   </vt:lpstr>
      <vt:lpstr>     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№78» г. Энгельса Саратовской обл.</dc:title>
  <dc:creator>user</dc:creator>
  <cp:lastModifiedBy>user</cp:lastModifiedBy>
  <cp:revision>26</cp:revision>
  <dcterms:created xsi:type="dcterms:W3CDTF">2016-11-16T13:03:54Z</dcterms:created>
  <dcterms:modified xsi:type="dcterms:W3CDTF">2016-11-17T04:22:19Z</dcterms:modified>
</cp:coreProperties>
</file>