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544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etsad-splaneta@yandex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4304" y="188640"/>
            <a:ext cx="8250223" cy="1470025"/>
          </a:xfrm>
        </p:spPr>
        <p:txBody>
          <a:bodyPr>
            <a:no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«ЦЕНТР РАЗВИТИЯ РЕБЕНКА - ДЕТСКИЙ САД № 255»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ЛЕНИНСКОГО РАЙОНА Г.САРАТОВА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410007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, г.Саратов, 2-й проезд им. Блинова Ф.А., д. 8Б,  тел. </a:t>
            </a:r>
            <a:r>
              <a:rPr lang="en-US" sz="115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факс</a:t>
            </a:r>
            <a:r>
              <a:rPr lang="en-US" sz="1150" dirty="0">
                <a:latin typeface="Times New Roman" pitchFamily="18" charset="0"/>
                <a:cs typeface="Times New Roman" pitchFamily="18" charset="0"/>
              </a:rPr>
              <a:t>) 24-55-30, e-mail: </a:t>
            </a:r>
            <a:r>
              <a:rPr lang="en-US" sz="1150" u="sng" dirty="0">
                <a:latin typeface="Times New Roman" pitchFamily="18" charset="0"/>
                <a:cs typeface="Times New Roman" pitchFamily="18" charset="0"/>
                <a:hlinkClick r:id="rId3"/>
              </a:rPr>
              <a:t>detsad-splaneta@yandex.ru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50" dirty="0">
                <a:latin typeface="Times New Roman" pitchFamily="18" charset="0"/>
                <a:cs typeface="Times New Roman" pitchFamily="18" charset="0"/>
              </a:rPr>
            </a:br>
            <a:endParaRPr lang="ru-RU" sz="11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348880"/>
            <a:ext cx="7160840" cy="2000470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8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Тема: «Световой стол для рисования песком </a:t>
            </a:r>
            <a:endParaRPr lang="ru-RU" sz="8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эффективное оборудование для всестороннего развития </a:t>
            </a:r>
            <a:endParaRPr lang="ru-RU" sz="8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детей дошкольного возраста</a:t>
            </a:r>
            <a:r>
              <a:rPr lang="ru-RU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8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Автор: Овчинникова И.Ю., </a:t>
            </a:r>
          </a:p>
          <a:p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воспитатель </a:t>
            </a:r>
          </a:p>
          <a:p>
            <a:endParaRPr lang="ru-RU" sz="8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Саратов, 2022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8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8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8" name="Picture 4" descr="https://yt3.ggpht.com/a/AATXAJykkE8xF-sBuYovfJJ6IzYCCZlLCu9iVy4-OQ=s900-c-k-c0xffffffff-no-rj-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8610" cy="21486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2148610" y="1074305"/>
            <a:ext cx="68878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27947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7113" cy="687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692696"/>
            <a:ext cx="7488832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Bahnschrift Condensed" pitchFamily="34" charset="0"/>
              </a:rPr>
              <a:t>«Совершенно неразумен тот, кто считает необходимым учить детей не в той мере, в какой они могут усваивать, а в какой только сам желает» 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Bahnschrift Condensed" pitchFamily="34" charset="0"/>
            </a:endParaRPr>
          </a:p>
          <a:p>
            <a:pPr marL="0" indent="0" algn="just">
              <a:buNone/>
            </a:pPr>
            <a:r>
              <a:rPr lang="ru-RU" i="1" dirty="0"/>
              <a:t>	</a:t>
            </a:r>
            <a:r>
              <a:rPr lang="ru-RU" i="1" dirty="0" smtClean="0"/>
              <a:t>				       </a:t>
            </a:r>
          </a:p>
          <a:p>
            <a:pPr marL="0" indent="0" algn="just">
              <a:buNone/>
            </a:pPr>
            <a:r>
              <a:rPr lang="ru-RU" sz="3600" i="1" dirty="0">
                <a:latin typeface="Bahnschrift Condensed" pitchFamily="34" charset="0"/>
              </a:rPr>
              <a:t>	</a:t>
            </a:r>
            <a:r>
              <a:rPr lang="ru-RU" sz="3600" i="1" dirty="0" smtClean="0">
                <a:latin typeface="Bahnschrift Condensed" pitchFamily="34" charset="0"/>
              </a:rPr>
              <a:t>			      </a:t>
            </a:r>
            <a:r>
              <a:rPr lang="ru-RU" sz="3600" i="1" dirty="0" smtClean="0">
                <a:solidFill>
                  <a:schemeClr val="accent6">
                    <a:lumMod val="75000"/>
                  </a:schemeClr>
                </a:solidFill>
                <a:latin typeface="Bahnschrift Condensed" pitchFamily="34" charset="0"/>
              </a:rPr>
              <a:t>Ян </a:t>
            </a:r>
            <a:r>
              <a:rPr lang="ru-RU" sz="3600" i="1" dirty="0" err="1" smtClean="0">
                <a:solidFill>
                  <a:schemeClr val="accent6">
                    <a:lumMod val="75000"/>
                  </a:schemeClr>
                </a:solidFill>
                <a:latin typeface="Bahnschrift Condensed" pitchFamily="34" charset="0"/>
              </a:rPr>
              <a:t>Амос</a:t>
            </a:r>
            <a:r>
              <a:rPr lang="ru-RU" sz="3600" i="1" dirty="0" smtClean="0">
                <a:solidFill>
                  <a:schemeClr val="accent6">
                    <a:lumMod val="75000"/>
                  </a:schemeClr>
                </a:solidFill>
                <a:latin typeface="Bahnschrift Condensed" pitchFamily="34" charset="0"/>
              </a:rPr>
              <a:t> Коменский</a:t>
            </a:r>
            <a:endParaRPr lang="ru-RU" sz="3600" i="1" dirty="0">
              <a:solidFill>
                <a:schemeClr val="accent6">
                  <a:lumMod val="75000"/>
                </a:schemeClr>
              </a:solidFill>
              <a:latin typeface="Bahnschrift Condensed" pitchFamily="34" charset="0"/>
            </a:endParaRPr>
          </a:p>
        </p:txBody>
      </p:sp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1115616" y="260648"/>
            <a:ext cx="7920880" cy="4248472"/>
          </a:xfrm>
          <a:prstGeom prst="snip2Diag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586" y="3687455"/>
            <a:ext cx="3934514" cy="318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88197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004"/>
            <a:ext cx="9157113" cy="687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14156" y="0"/>
            <a:ext cx="772993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Категории педагогики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1187624" y="1183978"/>
            <a:ext cx="216024" cy="1308918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3118554" y="1183978"/>
            <a:ext cx="216024" cy="2253524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400092" y="1218158"/>
            <a:ext cx="216024" cy="2990156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7701786" y="1183978"/>
            <a:ext cx="239630" cy="4117230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9880" y="2411596"/>
            <a:ext cx="26741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развитие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53673" y="3363457"/>
            <a:ext cx="33457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47658" y="4202978"/>
            <a:ext cx="37369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образование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58289" y="5236939"/>
            <a:ext cx="27768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обучение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9880" y="2572817"/>
            <a:ext cx="2674130" cy="6480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86944" y="3546382"/>
            <a:ext cx="3517103" cy="6480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641540" y="4373977"/>
            <a:ext cx="3843038" cy="6480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58289" y="5414265"/>
            <a:ext cx="2776849" cy="6480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s://manoiloksana.ru/wp-content/uploads/o-tom-komu-i-dlia-chego-na-samom-dele-nuzhny-detskie-razvival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59" y="4258042"/>
            <a:ext cx="3422239" cy="2574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5574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113" y="0"/>
            <a:ext cx="9157113" cy="687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8158" y="0"/>
            <a:ext cx="810196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Современная модель 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образовательной 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деятельности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https://novostipmr.com/sites/default/files/filefield_paths/quien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1155" y="1446550"/>
            <a:ext cx="5040560" cy="3654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56" y="168317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5400" b="1" i="1" dirty="0" smtClean="0">
                <a:solidFill>
                  <a:schemeClr val="accent6">
                    <a:lumMod val="75000"/>
                  </a:schemeClr>
                </a:solidFill>
                <a:latin typeface="Bahnschrift Condensed" pitchFamily="34" charset="0"/>
              </a:rPr>
              <a:t>«Я САМ УЧУСЬ, </a:t>
            </a:r>
          </a:p>
          <a:p>
            <a:pPr algn="just"/>
            <a:r>
              <a:rPr lang="ru-RU" sz="5400" b="1" i="1" dirty="0" smtClean="0">
                <a:solidFill>
                  <a:schemeClr val="accent6">
                    <a:lumMod val="75000"/>
                  </a:schemeClr>
                </a:solidFill>
                <a:latin typeface="Bahnschrift Condensed" pitchFamily="34" charset="0"/>
              </a:rPr>
              <a:t>А НЕ МЕНЯ УЧАТ»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Bahnschrift Condensed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00030" y="4941168"/>
            <a:ext cx="7740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C00000"/>
                </a:solidFill>
                <a:latin typeface="Bahnschrift Condensed" pitchFamily="34" charset="0"/>
              </a:rPr>
              <a:t>Цель педагога </a:t>
            </a:r>
            <a:r>
              <a:rPr lang="ru-RU" sz="3600" b="1" i="1" dirty="0" smtClean="0">
                <a:solidFill>
                  <a:srgbClr val="C00000"/>
                </a:solidFill>
                <a:latin typeface="Bahnschrift Condensed" pitchFamily="34" charset="0"/>
              </a:rPr>
              <a:t>содействовать</a:t>
            </a:r>
            <a:r>
              <a:rPr lang="ru-RU" sz="3600" b="1" dirty="0" smtClean="0">
                <a:solidFill>
                  <a:srgbClr val="C00000"/>
                </a:solidFill>
                <a:latin typeface="Bahnschrift Condensed" pitchFamily="34" charset="0"/>
              </a:rPr>
              <a:t> становлению ребенка как личности и придерживаться положения «Не рядом, не над ним, а вместе»</a:t>
            </a:r>
            <a:endParaRPr lang="ru-RU" sz="3600" b="1" dirty="0">
              <a:solidFill>
                <a:srgbClr val="C00000"/>
              </a:solidFill>
              <a:latin typeface="Bahnschrif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3146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004"/>
            <a:ext cx="9157113" cy="687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static2.fartaknews.com/thumbnail/4FjDH1y2urrz/UzAzk2rXQgyoUFsRvy-RrW0GCLPUFmP0Z4RewB091aDeYNZQqm_LwjagInld1OZ6/486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123" y="4653136"/>
            <a:ext cx="3179515" cy="2105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4867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800" b="1" dirty="0">
                <a:solidFill>
                  <a:srgbClr val="C00000"/>
                </a:solidFill>
                <a:latin typeface="Bahnschrift Condensed" pitchFamily="34" charset="0"/>
              </a:rPr>
              <a:t>Информатизация общества ставит перед педагогами-дошкольниками  задачи: </a:t>
            </a:r>
            <a:endParaRPr lang="ru-RU" sz="3800" b="1" dirty="0" smtClean="0">
              <a:solidFill>
                <a:srgbClr val="C00000"/>
              </a:solidFill>
              <a:latin typeface="Bahnschrift Condensed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3300" b="1" dirty="0" smtClean="0">
                <a:solidFill>
                  <a:schemeClr val="accent6">
                    <a:lumMod val="75000"/>
                  </a:schemeClr>
                </a:solidFill>
                <a:latin typeface="Bahnschrift Condensed" pitchFamily="34" charset="0"/>
              </a:rPr>
              <a:t>идти </a:t>
            </a:r>
            <a:r>
              <a:rPr lang="ru-RU" sz="3300" b="1" dirty="0">
                <a:solidFill>
                  <a:schemeClr val="accent6">
                    <a:lumMod val="75000"/>
                  </a:schemeClr>
                </a:solidFill>
                <a:latin typeface="Bahnschrift Condensed" pitchFamily="34" charset="0"/>
              </a:rPr>
              <a:t>в ногу со временем; </a:t>
            </a:r>
            <a:endParaRPr lang="ru-RU" sz="3300" b="1" dirty="0" smtClean="0">
              <a:solidFill>
                <a:schemeClr val="accent6">
                  <a:lumMod val="75000"/>
                </a:schemeClr>
              </a:solidFill>
              <a:latin typeface="Bahnschrift Condensed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3300" b="1" dirty="0" smtClean="0">
                <a:solidFill>
                  <a:schemeClr val="accent6">
                    <a:lumMod val="75000"/>
                  </a:schemeClr>
                </a:solidFill>
                <a:latin typeface="Bahnschrift Condensed" pitchFamily="34" charset="0"/>
              </a:rPr>
              <a:t>стать </a:t>
            </a:r>
            <a:r>
              <a:rPr lang="ru-RU" sz="3300" b="1" dirty="0">
                <a:solidFill>
                  <a:schemeClr val="accent6">
                    <a:lumMod val="75000"/>
                  </a:schemeClr>
                </a:solidFill>
                <a:latin typeface="Bahnschrift Condensed" pitchFamily="34" charset="0"/>
              </a:rPr>
              <a:t>для ребенка проводником  в мир новых технологий; </a:t>
            </a:r>
            <a:endParaRPr lang="ru-RU" sz="3300" b="1" dirty="0" smtClean="0">
              <a:solidFill>
                <a:schemeClr val="accent6">
                  <a:lumMod val="75000"/>
                </a:schemeClr>
              </a:solidFill>
              <a:latin typeface="Bahnschrift Condensed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3300" b="1" dirty="0" smtClean="0">
                <a:solidFill>
                  <a:schemeClr val="accent6">
                    <a:lumMod val="75000"/>
                  </a:schemeClr>
                </a:solidFill>
                <a:latin typeface="Bahnschrift Condensed" pitchFamily="34" charset="0"/>
              </a:rPr>
              <a:t>стать наставником </a:t>
            </a:r>
            <a:r>
              <a:rPr lang="ru-RU" sz="3300" b="1" dirty="0">
                <a:solidFill>
                  <a:schemeClr val="accent6">
                    <a:lumMod val="75000"/>
                  </a:schemeClr>
                </a:solidFill>
                <a:latin typeface="Bahnschrift Condensed" pitchFamily="34" charset="0"/>
              </a:rPr>
              <a:t>в выборе  компьютерных программ; </a:t>
            </a:r>
            <a:endParaRPr lang="ru-RU" sz="3300" b="1" dirty="0" smtClean="0">
              <a:solidFill>
                <a:schemeClr val="accent6">
                  <a:lumMod val="75000"/>
                </a:schemeClr>
              </a:solidFill>
              <a:latin typeface="Bahnschrift Condensed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3300" b="1" dirty="0" smtClean="0">
                <a:solidFill>
                  <a:schemeClr val="accent6">
                    <a:lumMod val="75000"/>
                  </a:schemeClr>
                </a:solidFill>
                <a:latin typeface="Bahnschrift Condensed" pitchFamily="34" charset="0"/>
              </a:rPr>
              <a:t>сформировать </a:t>
            </a:r>
            <a:r>
              <a:rPr lang="ru-RU" sz="3300" b="1" dirty="0">
                <a:solidFill>
                  <a:schemeClr val="accent6">
                    <a:lumMod val="75000"/>
                  </a:schemeClr>
                </a:solidFill>
                <a:latin typeface="Bahnschrift Condensed" pitchFamily="34" charset="0"/>
              </a:rPr>
              <a:t>основы информационной культуры его личности. </a:t>
            </a:r>
            <a:endParaRPr lang="ru-RU" sz="3300" b="1" dirty="0" smtClean="0">
              <a:solidFill>
                <a:schemeClr val="accent6">
                  <a:lumMod val="75000"/>
                </a:schemeClr>
              </a:solidFill>
              <a:latin typeface="Bahnschrift Condensed" pitchFamily="34" charset="0"/>
            </a:endParaRPr>
          </a:p>
          <a:p>
            <a:pPr marL="0" indent="0">
              <a:buNone/>
            </a:pPr>
            <a:endParaRPr lang="ru-RU" sz="1500" b="1" i="1" dirty="0" smtClean="0">
              <a:solidFill>
                <a:srgbClr val="C00000"/>
              </a:solidFill>
              <a:latin typeface="Bahnschrift Condensed" pitchFamily="34" charset="0"/>
            </a:endParaRPr>
          </a:p>
          <a:p>
            <a:pPr marL="0" indent="0" algn="just">
              <a:buNone/>
            </a:pPr>
            <a:r>
              <a:rPr lang="ru-RU" b="1" i="1" dirty="0" smtClean="0">
                <a:solidFill>
                  <a:srgbClr val="C00000"/>
                </a:solidFill>
                <a:latin typeface="Bahnschrift Condensed" pitchFamily="34" charset="0"/>
              </a:rPr>
              <a:t>Погружение </a:t>
            </a:r>
            <a:r>
              <a:rPr lang="ru-RU" b="1" i="1" dirty="0">
                <a:solidFill>
                  <a:srgbClr val="C00000"/>
                </a:solidFill>
                <a:latin typeface="Bahnschrift Condensed" pitchFamily="34" charset="0"/>
              </a:rPr>
              <a:t>детей в интерактивный мир тесно связано с познавательной потребностью дошкольника. </a:t>
            </a:r>
            <a:endParaRPr lang="ru-RU" b="1" i="1" dirty="0" smtClean="0">
              <a:solidFill>
                <a:srgbClr val="C00000"/>
              </a:solidFill>
              <a:latin typeface="Bahnschrift Condensed" pitchFamily="34" charset="0"/>
            </a:endParaRPr>
          </a:p>
          <a:p>
            <a:pPr marL="0" indent="0" algn="just">
              <a:buNone/>
            </a:pPr>
            <a:r>
              <a:rPr lang="ru-RU" b="1" i="1" u="sng" dirty="0" smtClean="0">
                <a:solidFill>
                  <a:srgbClr val="C00000"/>
                </a:solidFill>
                <a:latin typeface="Bahnschrift Condensed" pitchFamily="34" charset="0"/>
              </a:rPr>
              <a:t>Освоение </a:t>
            </a:r>
            <a:r>
              <a:rPr lang="ru-RU" b="1" i="1" u="sng" dirty="0">
                <a:solidFill>
                  <a:srgbClr val="C00000"/>
                </a:solidFill>
                <a:latin typeface="Bahnschrift Condensed" pitchFamily="34" charset="0"/>
              </a:rPr>
              <a:t>педагогами новых технологий </a:t>
            </a:r>
            <a:endParaRPr lang="ru-RU" b="1" i="1" u="sng" dirty="0" smtClean="0">
              <a:solidFill>
                <a:srgbClr val="C00000"/>
              </a:solidFill>
              <a:latin typeface="Bahnschrift Condensed" pitchFamily="34" charset="0"/>
            </a:endParaRPr>
          </a:p>
          <a:p>
            <a:pPr marL="0" indent="0" algn="just">
              <a:buNone/>
            </a:pPr>
            <a:r>
              <a:rPr lang="ru-RU" b="1" i="1" u="sng" dirty="0" smtClean="0">
                <a:solidFill>
                  <a:srgbClr val="C00000"/>
                </a:solidFill>
                <a:latin typeface="Bahnschrift Condensed" pitchFamily="34" charset="0"/>
              </a:rPr>
              <a:t>в </a:t>
            </a:r>
            <a:r>
              <a:rPr lang="ru-RU" b="1" i="1" u="sng" dirty="0">
                <a:solidFill>
                  <a:srgbClr val="C00000"/>
                </a:solidFill>
                <a:latin typeface="Bahnschrift Condensed" pitchFamily="34" charset="0"/>
              </a:rPr>
              <a:t>дошкольном образовании – залог </a:t>
            </a:r>
            <a:endParaRPr lang="ru-RU" b="1" i="1" u="sng" dirty="0" smtClean="0">
              <a:solidFill>
                <a:srgbClr val="C00000"/>
              </a:solidFill>
              <a:latin typeface="Bahnschrift Condensed" pitchFamily="34" charset="0"/>
            </a:endParaRPr>
          </a:p>
          <a:p>
            <a:pPr marL="0" indent="0" algn="just">
              <a:buNone/>
            </a:pPr>
            <a:r>
              <a:rPr lang="ru-RU" b="1" i="1" u="sng" dirty="0" smtClean="0">
                <a:solidFill>
                  <a:srgbClr val="C00000"/>
                </a:solidFill>
                <a:latin typeface="Bahnschrift Condensed" pitchFamily="34" charset="0"/>
              </a:rPr>
              <a:t>успешного </a:t>
            </a:r>
            <a:r>
              <a:rPr lang="ru-RU" b="1" i="1" u="sng" dirty="0">
                <a:solidFill>
                  <a:srgbClr val="C00000"/>
                </a:solidFill>
                <a:latin typeface="Bahnschrift Condensed" pitchFamily="34" charset="0"/>
              </a:rPr>
              <a:t>развития личности ребенка.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81061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78</Words>
  <Application>Microsoft Office PowerPoint</Application>
  <PresentationFormat>Экран (4:3)</PresentationFormat>
  <Paragraphs>38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МУНИЦИПАЛЬНОЕ ДОШКОЛЬНОЕ ОБРАЗОВАТЕЛЬНОЕ УЧРЕЖДЕНИЕ «ЦЕНТР РАЗВИТИЯ РЕБЕНКА - ДЕТСКИЙ САД № 255» ЛЕНИНСКОГО РАЙОНА Г.САРАТОВА                   410007, г.Саратов, 2-й проезд им. Блинова Ф.А., д. 8Б,  тел. (факс) 24-55-30, e-mail: detsad-splaneta@yandex.ru </vt:lpstr>
      <vt:lpstr>Слайд 2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«ЦЕНТР РАЗВИТИЯ РЕБЕНКА - ДЕТСКИЙ САД № 255» ЛЕНИНСКОГО РАЙОНА Г.САРАТОВА                   410007, г.Саратов, 2-й проезд им. Блинова Ф.А., д. 8Б,  тел. (факс) 24-55-30, e-mail: detsad-splaneta@yandex.ru</dc:title>
  <dc:creator>ДИМАН-ИРИШКА</dc:creator>
  <cp:lastModifiedBy>Ольга</cp:lastModifiedBy>
  <cp:revision>34</cp:revision>
  <dcterms:created xsi:type="dcterms:W3CDTF">2021-04-07T19:25:27Z</dcterms:created>
  <dcterms:modified xsi:type="dcterms:W3CDTF">2022-11-28T06:57:44Z</dcterms:modified>
</cp:coreProperties>
</file>