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4" r:id="rId7"/>
    <p:sldId id="263" r:id="rId8"/>
    <p:sldId id="267" r:id="rId9"/>
    <p:sldId id="266" r:id="rId10"/>
    <p:sldId id="265" r:id="rId11"/>
    <p:sldId id="268" r:id="rId12"/>
    <p:sldId id="269" r:id="rId13"/>
    <p:sldId id="270" r:id="rId14"/>
    <p:sldId id="271" r:id="rId15"/>
    <p:sldId id="272"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55" d="100"/>
          <a:sy n="55" d="100"/>
        </p:scale>
        <p:origin x="-1722"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07.11.2022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07.11.2022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1187624" y="476672"/>
            <a:ext cx="9361040" cy="1296144"/>
          </a:xfrm>
          <a:solidFill>
            <a:schemeClr val="accent5">
              <a:lumMod val="20000"/>
              <a:lumOff val="80000"/>
            </a:schemeClr>
          </a:solidFill>
        </p:spPr>
        <p:txBody>
          <a:bodyPr>
            <a:normAutofit fontScale="90000"/>
          </a:bodyPr>
          <a:lstStyle/>
          <a:p>
            <a:r>
              <a:rPr lang="ru-RU" sz="3100" i="1" u="sng" dirty="0" smtClean="0">
                <a:solidFill>
                  <a:srgbClr val="002060"/>
                </a:solidFill>
                <a:latin typeface="Times New Roman" pitchFamily="18" charset="0"/>
                <a:cs typeface="Times New Roman" pitchFamily="18" charset="0"/>
              </a:rPr>
              <a:t/>
            </a:r>
            <a:br>
              <a:rPr lang="ru-RU" sz="3100" i="1" u="sng" dirty="0" smtClean="0">
                <a:solidFill>
                  <a:srgbClr val="002060"/>
                </a:solidFill>
                <a:latin typeface="Times New Roman" pitchFamily="18" charset="0"/>
                <a:cs typeface="Times New Roman" pitchFamily="18" charset="0"/>
              </a:rPr>
            </a:br>
            <a:r>
              <a:rPr lang="ru-RU" sz="3100" i="1" u="sng" dirty="0" smtClean="0">
                <a:solidFill>
                  <a:srgbClr val="002060"/>
                </a:solidFill>
                <a:latin typeface="Times New Roman" pitchFamily="18" charset="0"/>
                <a:cs typeface="Times New Roman" pitchFamily="18" charset="0"/>
              </a:rPr>
              <a:t/>
            </a:r>
            <a:br>
              <a:rPr lang="ru-RU" sz="3100" i="1" u="sng" dirty="0" smtClean="0">
                <a:solidFill>
                  <a:srgbClr val="002060"/>
                </a:solidFill>
                <a:latin typeface="Times New Roman" pitchFamily="18" charset="0"/>
                <a:cs typeface="Times New Roman" pitchFamily="18" charset="0"/>
              </a:rPr>
            </a:br>
            <a:r>
              <a:rPr lang="ru-RU" sz="3100" i="1" u="sng" dirty="0" smtClean="0">
                <a:solidFill>
                  <a:srgbClr val="002060"/>
                </a:solidFill>
                <a:latin typeface="Times New Roman" pitchFamily="18" charset="0"/>
                <a:cs typeface="Times New Roman" pitchFamily="18" charset="0"/>
              </a:rPr>
              <a:t/>
            </a:r>
            <a:br>
              <a:rPr lang="ru-RU" sz="3100" i="1" u="sng" dirty="0" smtClean="0">
                <a:solidFill>
                  <a:srgbClr val="002060"/>
                </a:solidFill>
                <a:latin typeface="Times New Roman" pitchFamily="18" charset="0"/>
                <a:cs typeface="Times New Roman" pitchFamily="18" charset="0"/>
              </a:rPr>
            </a:br>
            <a:r>
              <a:rPr lang="ru-RU" sz="3100" i="1" u="sng" dirty="0" smtClean="0">
                <a:solidFill>
                  <a:srgbClr val="002060"/>
                </a:solidFill>
                <a:latin typeface="Times New Roman" pitchFamily="18" charset="0"/>
                <a:cs typeface="Times New Roman" pitchFamily="18" charset="0"/>
              </a:rPr>
              <a:t/>
            </a:r>
            <a:br>
              <a:rPr lang="ru-RU" sz="3100" i="1" u="sng" dirty="0" smtClean="0">
                <a:solidFill>
                  <a:srgbClr val="002060"/>
                </a:solidFill>
                <a:latin typeface="Times New Roman" pitchFamily="18" charset="0"/>
                <a:cs typeface="Times New Roman" pitchFamily="18" charset="0"/>
              </a:rPr>
            </a:br>
            <a:r>
              <a:rPr lang="ru-RU" sz="3100" i="1" u="sng" dirty="0" smtClean="0">
                <a:solidFill>
                  <a:srgbClr val="002060"/>
                </a:solidFill>
                <a:latin typeface="Times New Roman" pitchFamily="18" charset="0"/>
                <a:cs typeface="Times New Roman" pitchFamily="18" charset="0"/>
              </a:rPr>
              <a:t/>
            </a:r>
            <a:br>
              <a:rPr lang="ru-RU" sz="3100" i="1" u="sng" dirty="0" smtClean="0">
                <a:solidFill>
                  <a:srgbClr val="002060"/>
                </a:solidFill>
                <a:latin typeface="Times New Roman" pitchFamily="18" charset="0"/>
                <a:cs typeface="Times New Roman" pitchFamily="18" charset="0"/>
              </a:rPr>
            </a:br>
            <a:r>
              <a:rPr lang="ru-RU" sz="3100" i="1" u="sng" dirty="0" smtClean="0">
                <a:solidFill>
                  <a:srgbClr val="002060"/>
                </a:solidFill>
                <a:latin typeface="Times New Roman" pitchFamily="18" charset="0"/>
                <a:cs typeface="Times New Roman" pitchFamily="18" charset="0"/>
              </a:rPr>
              <a:t/>
            </a:r>
            <a:br>
              <a:rPr lang="ru-RU" sz="3100" i="1" u="sng" dirty="0" smtClean="0">
                <a:solidFill>
                  <a:srgbClr val="002060"/>
                </a:solidFill>
                <a:latin typeface="Times New Roman" pitchFamily="18" charset="0"/>
                <a:cs typeface="Times New Roman" pitchFamily="18" charset="0"/>
              </a:rPr>
            </a:br>
            <a:r>
              <a:rPr lang="ru-RU" sz="3100" i="1" u="sng" dirty="0" smtClean="0">
                <a:solidFill>
                  <a:srgbClr val="002060"/>
                </a:solidFill>
                <a:latin typeface="Times New Roman" pitchFamily="18" charset="0"/>
                <a:cs typeface="Times New Roman" pitchFamily="18" charset="0"/>
              </a:rPr>
              <a:t/>
            </a:r>
            <a:br>
              <a:rPr lang="ru-RU" sz="3100" i="1" u="sng" dirty="0" smtClean="0">
                <a:solidFill>
                  <a:srgbClr val="002060"/>
                </a:solidFill>
                <a:latin typeface="Times New Roman" pitchFamily="18" charset="0"/>
                <a:cs typeface="Times New Roman" pitchFamily="18" charset="0"/>
              </a:rPr>
            </a:br>
            <a:r>
              <a:rPr lang="ru-RU" sz="3100" i="1" u="sng" dirty="0" smtClean="0">
                <a:solidFill>
                  <a:srgbClr val="002060"/>
                </a:solidFill>
                <a:latin typeface="Times New Roman" pitchFamily="18" charset="0"/>
                <a:cs typeface="Times New Roman" pitchFamily="18" charset="0"/>
              </a:rPr>
              <a:t/>
            </a:r>
            <a:br>
              <a:rPr lang="ru-RU" sz="3100" i="1" u="sng" dirty="0" smtClean="0">
                <a:solidFill>
                  <a:srgbClr val="002060"/>
                </a:solidFill>
                <a:latin typeface="Times New Roman" pitchFamily="18" charset="0"/>
                <a:cs typeface="Times New Roman" pitchFamily="18" charset="0"/>
              </a:rPr>
            </a:br>
            <a:r>
              <a:rPr lang="ru-RU" sz="3100" i="1" u="sng" dirty="0" smtClean="0">
                <a:solidFill>
                  <a:srgbClr val="002060"/>
                </a:solidFill>
                <a:latin typeface="Times New Roman" pitchFamily="18" charset="0"/>
                <a:cs typeface="Times New Roman" pitchFamily="18" charset="0"/>
              </a:rPr>
              <a:t> </a:t>
            </a:r>
            <a:br>
              <a:rPr lang="ru-RU" sz="3100" i="1" u="sng" dirty="0" smtClean="0">
                <a:solidFill>
                  <a:srgbClr val="002060"/>
                </a:solidFill>
                <a:latin typeface="Times New Roman" pitchFamily="18" charset="0"/>
                <a:cs typeface="Times New Roman" pitchFamily="18" charset="0"/>
              </a:rPr>
            </a:br>
            <a:r>
              <a:rPr lang="ru-RU" sz="3100" i="1" u="sng" dirty="0" smtClean="0">
                <a:solidFill>
                  <a:srgbClr val="002060"/>
                </a:solidFill>
                <a:latin typeface="Times New Roman" pitchFamily="18" charset="0"/>
                <a:cs typeface="Times New Roman" pitchFamily="18" charset="0"/>
              </a:rPr>
              <a:t/>
            </a:r>
            <a:br>
              <a:rPr lang="ru-RU" sz="3100" i="1" u="sng" dirty="0" smtClean="0">
                <a:solidFill>
                  <a:srgbClr val="002060"/>
                </a:solidFill>
                <a:latin typeface="Times New Roman" pitchFamily="18" charset="0"/>
                <a:cs typeface="Times New Roman" pitchFamily="18" charset="0"/>
              </a:rPr>
            </a:br>
            <a:r>
              <a:rPr lang="ru-RU" sz="3100" i="1" u="sng" dirty="0" smtClean="0">
                <a:solidFill>
                  <a:srgbClr val="002060"/>
                </a:solidFill>
                <a:latin typeface="Times New Roman" pitchFamily="18" charset="0"/>
                <a:cs typeface="Times New Roman" pitchFamily="18" charset="0"/>
              </a:rPr>
              <a:t/>
            </a:r>
            <a:br>
              <a:rPr lang="ru-RU" sz="3100" i="1" u="sng" dirty="0" smtClean="0">
                <a:solidFill>
                  <a:srgbClr val="002060"/>
                </a:solidFill>
                <a:latin typeface="Times New Roman" pitchFamily="18" charset="0"/>
                <a:cs typeface="Times New Roman" pitchFamily="18" charset="0"/>
              </a:rPr>
            </a:br>
            <a:r>
              <a:rPr lang="ru-RU" sz="4000" b="1" i="1" dirty="0" smtClean="0">
                <a:solidFill>
                  <a:srgbClr val="002060"/>
                </a:solidFill>
                <a:latin typeface="Times New Roman" pitchFamily="18" charset="0"/>
                <a:cs typeface="Times New Roman" pitchFamily="18" charset="0"/>
              </a:rPr>
              <a:t>МАДОУ «Центр развития ребёнка  – </a:t>
            </a:r>
            <a:br>
              <a:rPr lang="ru-RU" sz="4000" b="1" i="1" dirty="0" smtClean="0">
                <a:solidFill>
                  <a:srgbClr val="002060"/>
                </a:solidFill>
                <a:latin typeface="Times New Roman" pitchFamily="18" charset="0"/>
                <a:cs typeface="Times New Roman" pitchFamily="18" charset="0"/>
              </a:rPr>
            </a:br>
            <a:r>
              <a:rPr lang="ru-RU" sz="4000" b="1" i="1" dirty="0" smtClean="0">
                <a:solidFill>
                  <a:srgbClr val="002060"/>
                </a:solidFill>
                <a:latin typeface="Times New Roman" pitchFamily="18" charset="0"/>
                <a:cs typeface="Times New Roman" pitchFamily="18" charset="0"/>
              </a:rPr>
              <a:t>детский сад №13» г. Саратова</a:t>
            </a:r>
            <a:r>
              <a:rPr lang="ru-RU" sz="2800" dirty="0" smtClean="0">
                <a:solidFill>
                  <a:srgbClr val="002060"/>
                </a:solidFill>
                <a:latin typeface="Times New Roman" pitchFamily="18" charset="0"/>
                <a:cs typeface="Times New Roman" pitchFamily="18" charset="0"/>
              </a:rPr>
              <a:t/>
            </a:r>
            <a:br>
              <a:rPr lang="ru-RU" sz="2800" dirty="0" smtClean="0">
                <a:solidFill>
                  <a:srgbClr val="002060"/>
                </a:solidFill>
                <a:latin typeface="Times New Roman" pitchFamily="18" charset="0"/>
                <a:cs typeface="Times New Roman" pitchFamily="18" charset="0"/>
              </a:rPr>
            </a:br>
            <a:r>
              <a:rPr lang="ru-RU" dirty="0" smtClean="0"/>
              <a:t/>
            </a:r>
            <a:br>
              <a:rPr lang="ru-RU" dirty="0" smtClean="0"/>
            </a:br>
            <a:r>
              <a:rPr lang="ru-RU" sz="6000" b="1" i="1" dirty="0" smtClean="0">
                <a:solidFill>
                  <a:srgbClr val="002060"/>
                </a:solidFill>
                <a:latin typeface="Times New Roman" pitchFamily="18" charset="0"/>
                <a:cs typeface="Times New Roman" pitchFamily="18" charset="0"/>
              </a:rPr>
              <a:t>Спортивное развлечение           в рамках проекта            «</a:t>
            </a:r>
            <a:r>
              <a:rPr lang="ru-RU" sz="6000" b="1" i="1" dirty="0" err="1" smtClean="0">
                <a:solidFill>
                  <a:srgbClr val="002060"/>
                </a:solidFill>
                <a:latin typeface="Times New Roman" pitchFamily="18" charset="0"/>
                <a:cs typeface="Times New Roman" pitchFamily="18" charset="0"/>
              </a:rPr>
              <a:t>Квесты</a:t>
            </a:r>
            <a:r>
              <a:rPr lang="ru-RU" sz="6000" b="1" i="1" dirty="0" smtClean="0">
                <a:solidFill>
                  <a:srgbClr val="002060"/>
                </a:solidFill>
                <a:latin typeface="Times New Roman" pitchFamily="18" charset="0"/>
                <a:cs typeface="Times New Roman" pitchFamily="18" charset="0"/>
              </a:rPr>
              <a:t> и игры» </a:t>
            </a:r>
            <a:r>
              <a:rPr lang="ru-RU" dirty="0" smtClean="0">
                <a:solidFill>
                  <a:srgbClr val="002060"/>
                </a:solidFill>
              </a:rPr>
              <a:t/>
            </a:r>
            <a:br>
              <a:rPr lang="ru-RU" dirty="0" smtClean="0">
                <a:solidFill>
                  <a:srgbClr val="002060"/>
                </a:solidFill>
              </a:rPr>
            </a:br>
            <a:r>
              <a:rPr lang="ru-RU" sz="6000" b="1" dirty="0" smtClean="0">
                <a:solidFill>
                  <a:srgbClr val="002060"/>
                </a:solidFill>
                <a:latin typeface="Times New Roman" pitchFamily="18" charset="0"/>
                <a:cs typeface="Times New Roman" pitchFamily="18" charset="0"/>
              </a:rPr>
              <a:t>«</a:t>
            </a:r>
            <a:r>
              <a:rPr lang="ru-RU" sz="6600" b="1" i="1" dirty="0" smtClean="0">
                <a:solidFill>
                  <a:srgbClr val="002060"/>
                </a:solidFill>
                <a:latin typeface="Times New Roman" pitchFamily="18" charset="0"/>
                <a:cs typeface="Times New Roman" pitchFamily="18" charset="0"/>
              </a:rPr>
              <a:t>В поисках  пиратского клада</a:t>
            </a:r>
            <a:r>
              <a:rPr lang="ru-RU" sz="6600" b="1" i="1" dirty="0" smtClean="0">
                <a:solidFill>
                  <a:srgbClr val="002060"/>
                </a:solidFill>
                <a:latin typeface="Times New Roman" pitchFamily="18" charset="0"/>
                <a:cs typeface="Times New Roman" pitchFamily="18" charset="0"/>
              </a:rPr>
              <a:t>»</a:t>
            </a:r>
            <a:br>
              <a:rPr lang="ru-RU" sz="6600" b="1" i="1" dirty="0" smtClean="0">
                <a:solidFill>
                  <a:srgbClr val="002060"/>
                </a:solidFill>
                <a:latin typeface="Times New Roman" pitchFamily="18" charset="0"/>
                <a:cs typeface="Times New Roman" pitchFamily="18" charset="0"/>
              </a:rPr>
            </a:br>
            <a:r>
              <a:rPr lang="ru-RU" sz="4000" b="1" i="1" dirty="0" smtClean="0">
                <a:solidFill>
                  <a:srgbClr val="002060"/>
                </a:solidFill>
                <a:latin typeface="Times New Roman" pitchFamily="18" charset="0"/>
                <a:cs typeface="Times New Roman" pitchFamily="18" charset="0"/>
              </a:rPr>
              <a:t>2022 г</a:t>
            </a:r>
            <a:endParaRPr lang="ru-RU" sz="4000" b="1" i="1" dirty="0">
              <a:solidFill>
                <a:srgbClr val="00206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755576" y="5517232"/>
            <a:ext cx="1440160" cy="1080120"/>
          </a:xfrm>
        </p:spPr>
        <p:txBody>
          <a:bodyPr/>
          <a:lstStyle/>
          <a:p>
            <a:endParaRPr lang="ru-RU" b="1"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5" name="Рисунок 4" descr="IMG_0440.JPG"/>
          <p:cNvPicPr>
            <a:picLocks noChangeAspect="1"/>
          </p:cNvPicPr>
          <p:nvPr/>
        </p:nvPicPr>
        <p:blipFill>
          <a:blip r:embed="rId3" cstate="print"/>
          <a:stretch>
            <a:fillRect/>
          </a:stretch>
        </p:blipFill>
        <p:spPr>
          <a:xfrm>
            <a:off x="1259632" y="1700808"/>
            <a:ext cx="4373414" cy="5949280"/>
          </a:xfrm>
          <a:prstGeom prst="rect">
            <a:avLst/>
          </a:prstGeom>
        </p:spPr>
      </p:pic>
      <p:pic>
        <p:nvPicPr>
          <p:cNvPr id="7" name="Рисунок 6" descr="IMG_0568.JPG"/>
          <p:cNvPicPr>
            <a:picLocks noChangeAspect="1"/>
          </p:cNvPicPr>
          <p:nvPr/>
        </p:nvPicPr>
        <p:blipFill>
          <a:blip r:embed="rId4" cstate="print"/>
          <a:stretch>
            <a:fillRect/>
          </a:stretch>
        </p:blipFill>
        <p:spPr>
          <a:xfrm>
            <a:off x="6516216" y="1916832"/>
            <a:ext cx="4494245" cy="6408712"/>
          </a:xfrm>
          <a:prstGeom prst="rect">
            <a:avLst/>
          </a:prstGeom>
        </p:spPr>
      </p:pic>
      <p:sp>
        <p:nvSpPr>
          <p:cNvPr id="8" name="TextBox 7"/>
          <p:cNvSpPr txBox="1"/>
          <p:nvPr/>
        </p:nvSpPr>
        <p:spPr>
          <a:xfrm>
            <a:off x="1043608" y="620688"/>
            <a:ext cx="9073008" cy="1015663"/>
          </a:xfrm>
          <a:prstGeom prst="rect">
            <a:avLst/>
          </a:prstGeom>
          <a:solidFill>
            <a:schemeClr val="accent5">
              <a:lumMod val="20000"/>
              <a:lumOff val="80000"/>
            </a:schemeClr>
          </a:solidFill>
        </p:spPr>
        <p:txBody>
          <a:bodyPr wrap="square" rtlCol="0">
            <a:spAutoFit/>
          </a:bodyPr>
          <a:lstStyle/>
          <a:p>
            <a:pPr algn="ctr"/>
            <a:r>
              <a:rPr lang="ru-RU" sz="3000" b="1" dirty="0" smtClean="0">
                <a:solidFill>
                  <a:srgbClr val="002060"/>
                </a:solidFill>
                <a:latin typeface="Monotype Corsiva" pitchFamily="66" charset="0"/>
              </a:rPr>
              <a:t>Смекалка и эрудиция тоже пригодились – пираты загадывали различные  мудрёные морские загадки.</a:t>
            </a:r>
            <a:endParaRPr lang="ru-RU" sz="3000" b="1"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5" name="Рисунок 4" descr="IMG_0558.JPG"/>
          <p:cNvPicPr>
            <a:picLocks noChangeAspect="1"/>
          </p:cNvPicPr>
          <p:nvPr/>
        </p:nvPicPr>
        <p:blipFill>
          <a:blip r:embed="rId3" cstate="print"/>
          <a:stretch>
            <a:fillRect/>
          </a:stretch>
        </p:blipFill>
        <p:spPr>
          <a:xfrm>
            <a:off x="971600" y="1772816"/>
            <a:ext cx="9577064" cy="6384709"/>
          </a:xfrm>
          <a:prstGeom prst="rect">
            <a:avLst/>
          </a:prstGeom>
        </p:spPr>
      </p:pic>
      <p:sp>
        <p:nvSpPr>
          <p:cNvPr id="7" name="TextBox 6"/>
          <p:cNvSpPr txBox="1"/>
          <p:nvPr/>
        </p:nvSpPr>
        <p:spPr>
          <a:xfrm>
            <a:off x="1187624" y="764704"/>
            <a:ext cx="9937104" cy="584775"/>
          </a:xfrm>
          <a:prstGeom prst="rect">
            <a:avLst/>
          </a:prstGeom>
          <a:solidFill>
            <a:schemeClr val="accent5">
              <a:lumMod val="20000"/>
              <a:lumOff val="80000"/>
            </a:schemeClr>
          </a:solidFill>
        </p:spPr>
        <p:txBody>
          <a:bodyPr wrap="square" rtlCol="0">
            <a:spAutoFit/>
          </a:bodyPr>
          <a:lstStyle/>
          <a:p>
            <a:r>
              <a:rPr lang="ru-RU" sz="3200" b="1" dirty="0" smtClean="0">
                <a:solidFill>
                  <a:srgbClr val="002060"/>
                </a:solidFill>
                <a:latin typeface="Monotype Corsiva" pitchFamily="66" charset="0"/>
              </a:rPr>
              <a:t>Родители и педагоги тоже участвовали и очень старались….</a:t>
            </a:r>
            <a:endParaRPr lang="ru-RU" sz="3200" b="1"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7" name="Рисунок 6" descr="IMG_0443.JPG"/>
          <p:cNvPicPr>
            <a:picLocks noChangeAspect="1"/>
          </p:cNvPicPr>
          <p:nvPr/>
        </p:nvPicPr>
        <p:blipFill>
          <a:blip r:embed="rId3" cstate="print"/>
          <a:stretch>
            <a:fillRect/>
          </a:stretch>
        </p:blipFill>
        <p:spPr>
          <a:xfrm>
            <a:off x="683568" y="1772816"/>
            <a:ext cx="10225136" cy="6816757"/>
          </a:xfrm>
          <a:prstGeom prst="rect">
            <a:avLst/>
          </a:prstGeom>
        </p:spPr>
      </p:pic>
      <p:sp>
        <p:nvSpPr>
          <p:cNvPr id="8" name="TextBox 7"/>
          <p:cNvSpPr txBox="1"/>
          <p:nvPr/>
        </p:nvSpPr>
        <p:spPr>
          <a:xfrm>
            <a:off x="755576" y="692696"/>
            <a:ext cx="9721080" cy="1015663"/>
          </a:xfrm>
          <a:prstGeom prst="rect">
            <a:avLst/>
          </a:prstGeom>
          <a:solidFill>
            <a:schemeClr val="accent5">
              <a:lumMod val="20000"/>
              <a:lumOff val="80000"/>
            </a:schemeClr>
          </a:solidFill>
        </p:spPr>
        <p:txBody>
          <a:bodyPr wrap="square" rtlCol="0">
            <a:spAutoFit/>
          </a:bodyPr>
          <a:lstStyle/>
          <a:p>
            <a:pPr algn="ctr"/>
            <a:r>
              <a:rPr lang="ru-RU" sz="3200" b="1" dirty="0" smtClean="0">
                <a:solidFill>
                  <a:srgbClr val="002060"/>
                </a:solidFill>
                <a:latin typeface="Monotype Corsiva" pitchFamily="66" charset="0"/>
              </a:rPr>
              <a:t>Наконец, все испытания с успехом пройдены! </a:t>
            </a:r>
            <a:r>
              <a:rPr lang="ru-RU" sz="3200" b="1" dirty="0" err="1" smtClean="0">
                <a:solidFill>
                  <a:srgbClr val="002060"/>
                </a:solidFill>
                <a:latin typeface="Monotype Corsiva" pitchFamily="66" charset="0"/>
              </a:rPr>
              <a:t>Йо-хо-хо</a:t>
            </a:r>
            <a:r>
              <a:rPr lang="ru-RU" sz="3200" b="1" dirty="0" smtClean="0">
                <a:solidFill>
                  <a:srgbClr val="002060"/>
                </a:solidFill>
                <a:latin typeface="Monotype Corsiva" pitchFamily="66" charset="0"/>
              </a:rPr>
              <a:t>!</a:t>
            </a:r>
          </a:p>
          <a:p>
            <a:pPr algn="ctr"/>
            <a:endParaRPr lang="ru-RU" sz="2800" b="1" dirty="0" smtClean="0">
              <a:solidFill>
                <a:srgbClr val="002060"/>
              </a:solidFill>
              <a:latin typeface="Monotype Corsiva" pitchFamily="66"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sp>
        <p:nvSpPr>
          <p:cNvPr id="8" name="TextBox 7"/>
          <p:cNvSpPr txBox="1"/>
          <p:nvPr/>
        </p:nvSpPr>
        <p:spPr>
          <a:xfrm>
            <a:off x="755576" y="692696"/>
            <a:ext cx="9721080" cy="1015663"/>
          </a:xfrm>
          <a:prstGeom prst="rect">
            <a:avLst/>
          </a:prstGeom>
          <a:noFill/>
        </p:spPr>
        <p:txBody>
          <a:bodyPr wrap="square" rtlCol="0">
            <a:spAutoFit/>
          </a:bodyPr>
          <a:lstStyle/>
          <a:p>
            <a:pPr algn="ctr"/>
            <a:endParaRPr lang="ru-RU" sz="3200" b="1" dirty="0" smtClean="0">
              <a:solidFill>
                <a:srgbClr val="002060"/>
              </a:solidFill>
              <a:latin typeface="Monotype Corsiva" pitchFamily="66" charset="0"/>
            </a:endParaRPr>
          </a:p>
          <a:p>
            <a:pPr algn="ctr"/>
            <a:endParaRPr lang="ru-RU" sz="2800" b="1" dirty="0" smtClean="0">
              <a:solidFill>
                <a:srgbClr val="002060"/>
              </a:solidFill>
              <a:latin typeface="Monotype Corsiva" pitchFamily="66" charset="0"/>
            </a:endParaRPr>
          </a:p>
        </p:txBody>
      </p:sp>
      <p:pic>
        <p:nvPicPr>
          <p:cNvPr id="9" name="Рисунок 8" descr="IMG_0485.JPG"/>
          <p:cNvPicPr>
            <a:picLocks noChangeAspect="1"/>
          </p:cNvPicPr>
          <p:nvPr/>
        </p:nvPicPr>
        <p:blipFill>
          <a:blip r:embed="rId3" cstate="print"/>
          <a:stretch>
            <a:fillRect/>
          </a:stretch>
        </p:blipFill>
        <p:spPr>
          <a:xfrm>
            <a:off x="827584" y="2060848"/>
            <a:ext cx="4392488" cy="6319804"/>
          </a:xfrm>
          <a:prstGeom prst="rect">
            <a:avLst/>
          </a:prstGeom>
        </p:spPr>
      </p:pic>
      <p:pic>
        <p:nvPicPr>
          <p:cNvPr id="10" name="Рисунок 9" descr="IMG_0560.JPG"/>
          <p:cNvPicPr>
            <a:picLocks noChangeAspect="1"/>
          </p:cNvPicPr>
          <p:nvPr/>
        </p:nvPicPr>
        <p:blipFill>
          <a:blip r:embed="rId4" cstate="print"/>
          <a:stretch>
            <a:fillRect/>
          </a:stretch>
        </p:blipFill>
        <p:spPr>
          <a:xfrm>
            <a:off x="5364088" y="3284984"/>
            <a:ext cx="5976156" cy="5064224"/>
          </a:xfrm>
          <a:prstGeom prst="rect">
            <a:avLst/>
          </a:prstGeom>
        </p:spPr>
      </p:pic>
      <p:sp>
        <p:nvSpPr>
          <p:cNvPr id="11" name="TextBox 10"/>
          <p:cNvSpPr txBox="1"/>
          <p:nvPr/>
        </p:nvSpPr>
        <p:spPr>
          <a:xfrm>
            <a:off x="1331640" y="548680"/>
            <a:ext cx="9649072" cy="1077218"/>
          </a:xfrm>
          <a:prstGeom prst="rect">
            <a:avLst/>
          </a:prstGeom>
          <a:solidFill>
            <a:schemeClr val="accent5">
              <a:lumMod val="20000"/>
              <a:lumOff val="80000"/>
            </a:schemeClr>
          </a:solidFill>
        </p:spPr>
        <p:txBody>
          <a:bodyPr wrap="square" rtlCol="0">
            <a:spAutoFit/>
          </a:bodyPr>
          <a:lstStyle/>
          <a:p>
            <a:pPr algn="ctr"/>
            <a:r>
              <a:rPr lang="ru-RU" sz="3200" b="1" dirty="0" smtClean="0">
                <a:solidFill>
                  <a:srgbClr val="002060"/>
                </a:solidFill>
                <a:latin typeface="Monotype Corsiva" pitchFamily="66" charset="0"/>
              </a:rPr>
              <a:t>Теперь самое  интересное – склеить правильно все ,с таким трудом добытые кусочки карты, и понять где спрятан клад.</a:t>
            </a:r>
            <a:endParaRPr lang="ru-RU" sz="3200" b="1" dirty="0">
              <a:solidFill>
                <a:srgbClr val="002060"/>
              </a:solidFill>
              <a:latin typeface="Monotype Corsiva" pitchFamily="66"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764704"/>
            <a:ext cx="9937104" cy="576064"/>
          </a:xfrm>
        </p:spPr>
        <p:txBody>
          <a:bodyPr>
            <a:normAutofit fontScale="90000"/>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sp>
        <p:nvSpPr>
          <p:cNvPr id="8" name="TextBox 7"/>
          <p:cNvSpPr txBox="1"/>
          <p:nvPr/>
        </p:nvSpPr>
        <p:spPr>
          <a:xfrm>
            <a:off x="755576" y="260648"/>
            <a:ext cx="10009112" cy="1077218"/>
          </a:xfrm>
          <a:prstGeom prst="rect">
            <a:avLst/>
          </a:prstGeom>
          <a:solidFill>
            <a:schemeClr val="accent5">
              <a:lumMod val="20000"/>
              <a:lumOff val="80000"/>
            </a:schemeClr>
          </a:solidFill>
        </p:spPr>
        <p:txBody>
          <a:bodyPr wrap="square" rtlCol="0">
            <a:spAutoFit/>
          </a:bodyPr>
          <a:lstStyle/>
          <a:p>
            <a:pPr algn="ctr"/>
            <a:endParaRPr lang="ru-RU" sz="3200" b="1" dirty="0" smtClean="0">
              <a:solidFill>
                <a:srgbClr val="002060"/>
              </a:solidFill>
              <a:latin typeface="Monotype Corsiva" pitchFamily="66" charset="0"/>
            </a:endParaRPr>
          </a:p>
          <a:p>
            <a:pPr algn="ctr"/>
            <a:r>
              <a:rPr lang="ru-RU" sz="3200" b="1" dirty="0" smtClean="0">
                <a:solidFill>
                  <a:srgbClr val="002060"/>
                </a:solidFill>
                <a:latin typeface="Monotype Corsiva" pitchFamily="66" charset="0"/>
              </a:rPr>
              <a:t>Ура! Клад найден, идем по-братски делить сокровища!</a:t>
            </a:r>
          </a:p>
        </p:txBody>
      </p:sp>
      <p:pic>
        <p:nvPicPr>
          <p:cNvPr id="7" name="Рисунок 6" descr="IMG_0570.JPG"/>
          <p:cNvPicPr>
            <a:picLocks noChangeAspect="1"/>
          </p:cNvPicPr>
          <p:nvPr/>
        </p:nvPicPr>
        <p:blipFill>
          <a:blip r:embed="rId3" cstate="print"/>
          <a:srcRect b="15218"/>
          <a:stretch>
            <a:fillRect/>
          </a:stretch>
        </p:blipFill>
        <p:spPr>
          <a:xfrm>
            <a:off x="395536" y="2348880"/>
            <a:ext cx="4742683" cy="6031432"/>
          </a:xfrm>
          <a:prstGeom prst="rect">
            <a:avLst/>
          </a:prstGeom>
        </p:spPr>
      </p:pic>
      <p:pic>
        <p:nvPicPr>
          <p:cNvPr id="9" name="Рисунок 8" descr="IMG_0588.JPG"/>
          <p:cNvPicPr>
            <a:picLocks noChangeAspect="1"/>
          </p:cNvPicPr>
          <p:nvPr/>
        </p:nvPicPr>
        <p:blipFill>
          <a:blip r:embed="rId4" cstate="print"/>
          <a:stretch>
            <a:fillRect/>
          </a:stretch>
        </p:blipFill>
        <p:spPr>
          <a:xfrm>
            <a:off x="5220072" y="3933056"/>
            <a:ext cx="6084168" cy="4320480"/>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sp>
        <p:nvSpPr>
          <p:cNvPr id="8" name="TextBox 7"/>
          <p:cNvSpPr txBox="1"/>
          <p:nvPr/>
        </p:nvSpPr>
        <p:spPr>
          <a:xfrm>
            <a:off x="755576" y="0"/>
            <a:ext cx="9721080" cy="1569660"/>
          </a:xfrm>
          <a:prstGeom prst="rect">
            <a:avLst/>
          </a:prstGeom>
          <a:solidFill>
            <a:schemeClr val="accent5">
              <a:lumMod val="20000"/>
              <a:lumOff val="80000"/>
            </a:schemeClr>
          </a:solidFill>
        </p:spPr>
        <p:txBody>
          <a:bodyPr wrap="square" rtlCol="0">
            <a:spAutoFit/>
          </a:bodyPr>
          <a:lstStyle/>
          <a:p>
            <a:pPr algn="ctr"/>
            <a:endParaRPr lang="ru-RU" sz="3200" b="1" dirty="0" smtClean="0">
              <a:solidFill>
                <a:srgbClr val="002060"/>
              </a:solidFill>
              <a:latin typeface="Monotype Corsiva" pitchFamily="66" charset="0"/>
            </a:endParaRPr>
          </a:p>
          <a:p>
            <a:pPr algn="ctr"/>
            <a:r>
              <a:rPr lang="ru-RU" sz="3200" b="1" dirty="0" smtClean="0">
                <a:solidFill>
                  <a:srgbClr val="002060"/>
                </a:solidFill>
                <a:latin typeface="Monotype Corsiva" pitchFamily="66" charset="0"/>
              </a:rPr>
              <a:t>Счастливые обладатели сокровищ! Звучит победный клич! </a:t>
            </a:r>
            <a:r>
              <a:rPr lang="ru-RU" sz="3200" b="1" dirty="0" err="1" smtClean="0">
                <a:solidFill>
                  <a:srgbClr val="002060"/>
                </a:solidFill>
                <a:latin typeface="Monotype Corsiva" pitchFamily="66" charset="0"/>
              </a:rPr>
              <a:t>Квест</a:t>
            </a:r>
            <a:r>
              <a:rPr lang="ru-RU" sz="3200" b="1" dirty="0" smtClean="0">
                <a:solidFill>
                  <a:srgbClr val="002060"/>
                </a:solidFill>
                <a:latin typeface="Monotype Corsiva" pitchFamily="66" charset="0"/>
              </a:rPr>
              <a:t> закончен!</a:t>
            </a:r>
          </a:p>
        </p:txBody>
      </p:sp>
      <p:pic>
        <p:nvPicPr>
          <p:cNvPr id="7" name="Рисунок 6" descr="IMG_0605.JPG"/>
          <p:cNvPicPr>
            <a:picLocks noChangeAspect="1"/>
          </p:cNvPicPr>
          <p:nvPr/>
        </p:nvPicPr>
        <p:blipFill>
          <a:blip r:embed="rId3" cstate="print"/>
          <a:stretch>
            <a:fillRect/>
          </a:stretch>
        </p:blipFill>
        <p:spPr>
          <a:xfrm>
            <a:off x="179512" y="5059217"/>
            <a:ext cx="4896544" cy="3482351"/>
          </a:xfrm>
          <a:prstGeom prst="rect">
            <a:avLst/>
          </a:prstGeom>
        </p:spPr>
      </p:pic>
      <p:pic>
        <p:nvPicPr>
          <p:cNvPr id="9" name="Рисунок 8" descr="IMG_0390.JPG"/>
          <p:cNvPicPr>
            <a:picLocks noChangeAspect="1"/>
          </p:cNvPicPr>
          <p:nvPr/>
        </p:nvPicPr>
        <p:blipFill>
          <a:blip r:embed="rId4" cstate="print"/>
          <a:stretch>
            <a:fillRect/>
          </a:stretch>
        </p:blipFill>
        <p:spPr>
          <a:xfrm>
            <a:off x="6084168" y="5085184"/>
            <a:ext cx="5269260" cy="3512840"/>
          </a:xfrm>
          <a:prstGeom prst="rect">
            <a:avLst/>
          </a:prstGeom>
        </p:spPr>
      </p:pic>
      <p:pic>
        <p:nvPicPr>
          <p:cNvPr id="10" name="Рисунок 9" descr="IMG_0601.JPG"/>
          <p:cNvPicPr>
            <a:picLocks noChangeAspect="1"/>
          </p:cNvPicPr>
          <p:nvPr/>
        </p:nvPicPr>
        <p:blipFill>
          <a:blip r:embed="rId5" cstate="print"/>
          <a:stretch>
            <a:fillRect/>
          </a:stretch>
        </p:blipFill>
        <p:spPr>
          <a:xfrm>
            <a:off x="3203848" y="1700808"/>
            <a:ext cx="5112568" cy="3264363"/>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0"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1475656" y="1"/>
            <a:ext cx="8208912" cy="1700808"/>
          </a:xfrm>
        </p:spPr>
        <p:txBody>
          <a:bodyPr>
            <a:normAutofit fontScale="90000"/>
          </a:bodyPr>
          <a:lstStyle/>
          <a:p>
            <a:r>
              <a:rPr lang="ru-RU" b="1" u="sng" dirty="0" smtClean="0">
                <a:solidFill>
                  <a:srgbClr val="002060"/>
                </a:solidFill>
                <a:latin typeface="Times New Roman" pitchFamily="18" charset="0"/>
                <a:ea typeface="Calibri" pitchFamily="34" charset="0"/>
                <a:cs typeface="Times New Roman" pitchFamily="18" charset="0"/>
              </a:rPr>
              <a:t/>
            </a:r>
            <a:br>
              <a:rPr lang="ru-RU" b="1" u="sng" dirty="0" smtClean="0">
                <a:solidFill>
                  <a:srgbClr val="002060"/>
                </a:solidFill>
                <a:latin typeface="Times New Roman" pitchFamily="18" charset="0"/>
                <a:ea typeface="Calibri" pitchFamily="34" charset="0"/>
                <a:cs typeface="Times New Roman" pitchFamily="18" charset="0"/>
              </a:rPr>
            </a:br>
            <a:r>
              <a:rPr lang="ru-RU" b="1" u="sng" dirty="0" smtClean="0">
                <a:solidFill>
                  <a:srgbClr val="002060"/>
                </a:solidFill>
                <a:latin typeface="Times New Roman" pitchFamily="18" charset="0"/>
                <a:ea typeface="Calibri" pitchFamily="34" charset="0"/>
                <a:cs typeface="Times New Roman" pitchFamily="18" charset="0"/>
              </a:rPr>
              <a:t/>
            </a:r>
            <a:br>
              <a:rPr lang="ru-RU" b="1" u="sng" dirty="0" smtClean="0">
                <a:solidFill>
                  <a:srgbClr val="002060"/>
                </a:solidFill>
                <a:latin typeface="Times New Roman" pitchFamily="18" charset="0"/>
                <a:ea typeface="Calibri" pitchFamily="34" charset="0"/>
                <a:cs typeface="Times New Roman" pitchFamily="18" charset="0"/>
              </a:rPr>
            </a:br>
            <a:r>
              <a:rPr lang="ru-RU" b="1" u="sng" dirty="0" smtClean="0">
                <a:solidFill>
                  <a:srgbClr val="002060"/>
                </a:solidFill>
                <a:latin typeface="Times New Roman" pitchFamily="18" charset="0"/>
                <a:ea typeface="Calibri" pitchFamily="34" charset="0"/>
                <a:cs typeface="Times New Roman" pitchFamily="18" charset="0"/>
              </a:rPr>
              <a:t/>
            </a:r>
            <a:br>
              <a:rPr lang="ru-RU" b="1" u="sng" dirty="0" smtClean="0">
                <a:solidFill>
                  <a:srgbClr val="002060"/>
                </a:solidFill>
                <a:latin typeface="Times New Roman" pitchFamily="18" charset="0"/>
                <a:ea typeface="Calibri" pitchFamily="34" charset="0"/>
                <a:cs typeface="Times New Roman" pitchFamily="18" charset="0"/>
              </a:rPr>
            </a:br>
            <a:r>
              <a:rPr lang="ru-RU" b="1" u="sng" dirty="0" smtClean="0">
                <a:solidFill>
                  <a:srgbClr val="002060"/>
                </a:solidFill>
                <a:latin typeface="Times New Roman" pitchFamily="18" charset="0"/>
                <a:ea typeface="Calibri" pitchFamily="34" charset="0"/>
                <a:cs typeface="Times New Roman" pitchFamily="18" charset="0"/>
              </a:rPr>
              <a:t/>
            </a:r>
            <a:br>
              <a:rPr lang="ru-RU" b="1" u="sng" dirty="0" smtClean="0">
                <a:solidFill>
                  <a:srgbClr val="002060"/>
                </a:solidFill>
                <a:latin typeface="Times New Roman" pitchFamily="18" charset="0"/>
                <a:ea typeface="Calibri" pitchFamily="34" charset="0"/>
                <a:cs typeface="Times New Roman" pitchFamily="18" charset="0"/>
              </a:rPr>
            </a:br>
            <a:r>
              <a:rPr lang="ru-RU" b="1" u="sng" dirty="0" smtClean="0">
                <a:solidFill>
                  <a:srgbClr val="002060"/>
                </a:solidFill>
                <a:latin typeface="Times New Roman" pitchFamily="18" charset="0"/>
                <a:ea typeface="Calibri" pitchFamily="34" charset="0"/>
                <a:cs typeface="Times New Roman" pitchFamily="18" charset="0"/>
              </a:rPr>
              <a:t/>
            </a:r>
            <a:br>
              <a:rPr lang="ru-RU" b="1" u="sng" dirty="0" smtClean="0">
                <a:solidFill>
                  <a:srgbClr val="002060"/>
                </a:solidFill>
                <a:latin typeface="Times New Roman" pitchFamily="18" charset="0"/>
                <a:ea typeface="Calibri" pitchFamily="34" charset="0"/>
                <a:cs typeface="Times New Roman" pitchFamily="18" charset="0"/>
              </a:rPr>
            </a:br>
            <a:r>
              <a:rPr lang="ru-RU" b="1" u="sng" dirty="0" smtClean="0">
                <a:solidFill>
                  <a:srgbClr val="002060"/>
                </a:solidFill>
                <a:latin typeface="Times New Roman" pitchFamily="18" charset="0"/>
                <a:ea typeface="Calibri" pitchFamily="34" charset="0"/>
                <a:cs typeface="Times New Roman" pitchFamily="18" charset="0"/>
              </a:rPr>
              <a:t>Актуальность</a:t>
            </a:r>
            <a:br>
              <a:rPr lang="ru-RU" b="1" u="sng" dirty="0" smtClean="0">
                <a:solidFill>
                  <a:srgbClr val="002060"/>
                </a:solidFill>
                <a:latin typeface="Times New Roman" pitchFamily="18" charset="0"/>
                <a:ea typeface="Calibri" pitchFamily="34" charset="0"/>
                <a:cs typeface="Times New Roman" pitchFamily="18" charset="0"/>
              </a:rPr>
            </a:br>
            <a:r>
              <a:rPr lang="ru-RU" b="1" u="sng" dirty="0" smtClean="0">
                <a:solidFill>
                  <a:srgbClr val="002060"/>
                </a:solidFill>
                <a:latin typeface="Times New Roman" pitchFamily="18" charset="0"/>
                <a:ea typeface="Calibri" pitchFamily="34" charset="0"/>
                <a:cs typeface="Times New Roman" pitchFamily="18" charset="0"/>
              </a:rPr>
              <a:t/>
            </a:r>
            <a:br>
              <a:rPr lang="ru-RU" b="1" u="sng" dirty="0" smtClean="0">
                <a:solidFill>
                  <a:srgbClr val="002060"/>
                </a:solidFill>
                <a:latin typeface="Times New Roman" pitchFamily="18" charset="0"/>
                <a:ea typeface="Calibri" pitchFamily="34" charset="0"/>
                <a:cs typeface="Times New Roman" pitchFamily="18" charset="0"/>
              </a:rPr>
            </a:br>
            <a:r>
              <a:rPr lang="ru-RU" b="1" u="sng" dirty="0" smtClean="0">
                <a:solidFill>
                  <a:srgbClr val="002060"/>
                </a:solidFill>
                <a:latin typeface="Times New Roman" pitchFamily="18" charset="0"/>
                <a:ea typeface="Calibri" pitchFamily="34" charset="0"/>
                <a:cs typeface="Times New Roman" pitchFamily="18" charset="0"/>
              </a:rPr>
              <a:t/>
            </a:r>
            <a:br>
              <a:rPr lang="ru-RU" b="1" u="sng" dirty="0" smtClean="0">
                <a:solidFill>
                  <a:srgbClr val="002060"/>
                </a:solidFill>
                <a:latin typeface="Times New Roman" pitchFamily="18" charset="0"/>
                <a:ea typeface="Calibri" pitchFamily="34" charset="0"/>
                <a:cs typeface="Times New Roman" pitchFamily="18" charset="0"/>
              </a:rPr>
            </a:br>
            <a:r>
              <a:rPr lang="ru-RU" sz="3200" dirty="0" smtClean="0">
                <a:solidFill>
                  <a:srgbClr val="002060"/>
                </a:solidFill>
                <a:latin typeface="Arial" pitchFamily="34" charset="0"/>
                <a:cs typeface="Arial" pitchFamily="34" charset="0"/>
              </a:rPr>
              <a:t/>
            </a:r>
            <a:br>
              <a:rPr lang="ru-RU" sz="3200" dirty="0" smtClean="0">
                <a:solidFill>
                  <a:srgbClr val="002060"/>
                </a:solidFill>
                <a:latin typeface="Arial" pitchFamily="34" charset="0"/>
                <a:cs typeface="Arial" pitchFamily="34"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331640" y="1340768"/>
            <a:ext cx="9361040" cy="6120680"/>
          </a:xfrm>
        </p:spPr>
        <p:txBody>
          <a:bodyPr>
            <a:normAutofit fontScale="77500" lnSpcReduction="20000"/>
          </a:bodyPr>
          <a:lstStyle/>
          <a:p>
            <a:pPr algn="just">
              <a:lnSpc>
                <a:spcPct val="120000"/>
              </a:lnSpc>
            </a:pPr>
            <a:r>
              <a:rPr lang="ru-RU" dirty="0" smtClean="0">
                <a:solidFill>
                  <a:srgbClr val="002060"/>
                </a:solidFill>
                <a:latin typeface="Times New Roman" pitchFamily="18" charset="0"/>
                <a:cs typeface="Times New Roman" pitchFamily="18" charset="0"/>
              </a:rPr>
              <a:t>       </a:t>
            </a:r>
            <a:r>
              <a:rPr lang="ru-RU" sz="3100" dirty="0" smtClean="0">
                <a:solidFill>
                  <a:srgbClr val="002060"/>
                </a:solidFill>
                <a:latin typeface="Times New Roman" pitchFamily="18" charset="0"/>
                <a:cs typeface="Times New Roman" pitchFamily="18" charset="0"/>
              </a:rPr>
              <a:t>Педагогами и психологами давно доказано, что хорошо организованная игра сама по себе – лучшее средство достижения детьми эстетического наслаждения от творческого напряжения своих интеллектуальных и физических сил.</a:t>
            </a:r>
          </a:p>
          <a:p>
            <a:pPr algn="just">
              <a:lnSpc>
                <a:spcPct val="120000"/>
              </a:lnSpc>
            </a:pPr>
            <a:r>
              <a:rPr lang="ru-RU" sz="3100" dirty="0" smtClean="0">
                <a:solidFill>
                  <a:srgbClr val="002060"/>
                </a:solidFill>
                <a:latin typeface="Times New Roman" pitchFamily="18" charset="0"/>
                <a:cs typeface="Times New Roman" pitchFamily="18" charset="0"/>
              </a:rPr>
              <a:t>     Дети должны осознавать важность полученных знаний и уметь применять их на практике. Этого можно достигнуть с помощью организации тематической игры, что доставит удовольствие не только детям, но и взрослым. В игре удовольствие приносит не только результат, но и процесс его достижения. Разработка и проведение игр обусловлено необходимостью создания дружеского отношения и сплочённости коллектива через совместную игровую деятельность, способствующую установлению дружеских взаимоотношений между детьми и взрослыми, а также между собой в детском коллективе.</a:t>
            </a:r>
          </a:p>
          <a:p>
            <a:pPr algn="just"/>
            <a:r>
              <a:rPr lang="ru-RU" dirty="0" smtClean="0"/>
              <a:t> </a:t>
            </a:r>
            <a:br>
              <a:rPr lang="ru-RU" dirty="0" smtClean="0"/>
            </a:br>
            <a:endParaRPr lang="ru-RU"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371600" y="1700808"/>
            <a:ext cx="9321080" cy="3937992"/>
          </a:xfrm>
        </p:spPr>
        <p:txBody>
          <a:bodyPr>
            <a:normAutofit/>
          </a:bodyPr>
          <a:lstStyle/>
          <a:p>
            <a:pPr algn="just"/>
            <a:r>
              <a:rPr lang="ru-RU" sz="2500" dirty="0" smtClean="0">
                <a:solidFill>
                  <a:srgbClr val="002060"/>
                </a:solidFill>
                <a:latin typeface="Times New Roman" pitchFamily="18" charset="0"/>
                <a:cs typeface="Times New Roman" pitchFamily="18" charset="0"/>
              </a:rPr>
              <a:t>     Формировать умение работать в команде,  координировать свои действия с действиями других, сопереживать за членов команды. </a:t>
            </a:r>
          </a:p>
          <a:p>
            <a:pPr algn="just"/>
            <a:r>
              <a:rPr lang="ru-RU" sz="2500" dirty="0" smtClean="0">
                <a:solidFill>
                  <a:srgbClr val="002060"/>
                </a:solidFill>
                <a:latin typeface="Times New Roman" pitchFamily="18" charset="0"/>
                <a:cs typeface="Times New Roman" pitchFamily="18" charset="0"/>
              </a:rPr>
              <a:t>     Сохранять и укреплять физическое и психическое здоровье детей.  </a:t>
            </a:r>
          </a:p>
          <a:p>
            <a:pPr algn="just"/>
            <a:r>
              <a:rPr lang="ru-RU" sz="2500" dirty="0" smtClean="0">
                <a:solidFill>
                  <a:srgbClr val="002060"/>
                </a:solidFill>
                <a:latin typeface="Times New Roman" pitchFamily="18" charset="0"/>
                <a:cs typeface="Times New Roman" pitchFamily="18" charset="0"/>
              </a:rPr>
              <a:t>     Доставить детям радость самореализации.</a:t>
            </a:r>
          </a:p>
          <a:p>
            <a:pPr algn="just"/>
            <a:r>
              <a:rPr lang="ru-RU" sz="2500" dirty="0" smtClean="0">
                <a:solidFill>
                  <a:srgbClr val="002060"/>
                </a:solidFill>
                <a:latin typeface="Times New Roman" pitchFamily="18" charset="0"/>
                <a:cs typeface="Times New Roman" pitchFamily="18" charset="0"/>
              </a:rPr>
              <a:t>     Формировать умение применять полученные на занятиях навыки на практике.</a:t>
            </a:r>
          </a:p>
          <a:p>
            <a:pPr indent="449263" algn="just"/>
            <a:r>
              <a:rPr lang="ru-RU" sz="2500" dirty="0" smtClean="0">
                <a:solidFill>
                  <a:srgbClr val="002060"/>
                </a:solidFill>
                <a:latin typeface="Times New Roman" pitchFamily="18" charset="0"/>
                <a:cs typeface="Times New Roman" pitchFamily="18" charset="0"/>
              </a:rPr>
              <a:t>Сплочение детского коллектива.</a:t>
            </a:r>
            <a:endParaRPr lang="ru-RU" sz="2500" dirty="0">
              <a:solidFill>
                <a:srgbClr val="002060"/>
              </a:solidFill>
              <a:latin typeface="Times New Roman" pitchFamily="18" charset="0"/>
              <a:cs typeface="Times New Roman" pitchFamily="18" charset="0"/>
            </a:endParaRPr>
          </a:p>
        </p:txBody>
      </p:sp>
      <p:sp>
        <p:nvSpPr>
          <p:cNvPr id="8" name="TextBox 7"/>
          <p:cNvSpPr txBox="1"/>
          <p:nvPr/>
        </p:nvSpPr>
        <p:spPr>
          <a:xfrm>
            <a:off x="1619672" y="404664"/>
            <a:ext cx="7056784" cy="707886"/>
          </a:xfrm>
          <a:prstGeom prst="rect">
            <a:avLst/>
          </a:prstGeom>
          <a:noFill/>
        </p:spPr>
        <p:txBody>
          <a:bodyPr wrap="square" rtlCol="0">
            <a:spAutoFit/>
          </a:bodyPr>
          <a:lstStyle/>
          <a:p>
            <a:pPr algn="ctr"/>
            <a:r>
              <a:rPr lang="ru-RU" sz="4000" b="1" u="sng" dirty="0" smtClean="0">
                <a:solidFill>
                  <a:srgbClr val="002060"/>
                </a:solidFill>
                <a:latin typeface="Times New Roman" pitchFamily="18" charset="0"/>
                <a:cs typeface="Times New Roman" pitchFamily="18" charset="0"/>
              </a:rPr>
              <a:t>Цель</a:t>
            </a:r>
            <a:endParaRPr lang="ru-RU" sz="4000" b="1" u="sng" dirty="0">
              <a:solidFill>
                <a:srgbClr val="002060"/>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flipV="1">
            <a:off x="1371600" y="5638800"/>
            <a:ext cx="9465096" cy="2830760"/>
          </a:xfrm>
        </p:spPr>
        <p:txBody>
          <a:bodyPr/>
          <a:lstStyle/>
          <a:p>
            <a:endParaRPr lang="ru-RU" dirty="0"/>
          </a:p>
        </p:txBody>
      </p:sp>
      <p:sp>
        <p:nvSpPr>
          <p:cNvPr id="5" name="TextBox 4"/>
          <p:cNvSpPr txBox="1"/>
          <p:nvPr/>
        </p:nvSpPr>
        <p:spPr>
          <a:xfrm>
            <a:off x="1331640" y="404664"/>
            <a:ext cx="9217024" cy="3108543"/>
          </a:xfrm>
          <a:prstGeom prst="rect">
            <a:avLst/>
          </a:prstGeom>
          <a:solidFill>
            <a:schemeClr val="accent5">
              <a:lumMod val="20000"/>
              <a:lumOff val="80000"/>
            </a:schemeClr>
          </a:solidFill>
        </p:spPr>
        <p:txBody>
          <a:bodyPr wrap="square" rtlCol="0">
            <a:spAutoFit/>
          </a:bodyPr>
          <a:lstStyle/>
          <a:p>
            <a:pPr indent="633413" algn="ctr"/>
            <a:r>
              <a:rPr lang="ru-RU" sz="2800" b="1" dirty="0" smtClean="0">
                <a:solidFill>
                  <a:srgbClr val="002060"/>
                </a:solidFill>
                <a:latin typeface="Monotype Corsiva" pitchFamily="66" charset="0"/>
                <a:cs typeface="Times New Roman" pitchFamily="18" charset="0"/>
              </a:rPr>
              <a:t>В нашем детском  саду реализуется долгосрочный проект  «</a:t>
            </a:r>
            <a:r>
              <a:rPr lang="ru-RU" sz="2800" b="1" dirty="0" err="1" smtClean="0">
                <a:solidFill>
                  <a:srgbClr val="002060"/>
                </a:solidFill>
                <a:latin typeface="Monotype Corsiva" pitchFamily="66" charset="0"/>
                <a:cs typeface="Times New Roman" pitchFamily="18" charset="0"/>
              </a:rPr>
              <a:t>Квесты</a:t>
            </a:r>
            <a:r>
              <a:rPr lang="ru-RU" sz="2800" b="1" dirty="0" smtClean="0">
                <a:solidFill>
                  <a:srgbClr val="002060"/>
                </a:solidFill>
                <a:latin typeface="Monotype Corsiva" pitchFamily="66" charset="0"/>
                <a:cs typeface="Times New Roman" pitchFamily="18" charset="0"/>
              </a:rPr>
              <a:t> и игры». В рамках этого проекта у нас прошло  данное спортивное развлечение. Ему предшествовала предварительная работа: беседы и просмотр развивающего видео о пиратах, об истории мореплавания,  о редких морских животных. Дети прониклись духом авантюризма и приключений и утром пришли уже в образе.</a:t>
            </a:r>
            <a:endParaRPr lang="ru-RU" sz="2800" b="1" dirty="0">
              <a:solidFill>
                <a:srgbClr val="002060"/>
              </a:solidFill>
              <a:latin typeface="Monotype Corsiva" pitchFamily="66" charset="0"/>
              <a:cs typeface="Times New Roman" pitchFamily="18" charset="0"/>
            </a:endParaRPr>
          </a:p>
        </p:txBody>
      </p:sp>
      <p:pic>
        <p:nvPicPr>
          <p:cNvPr id="7" name="Рисунок 6" descr="IMG_0376.JPG"/>
          <p:cNvPicPr>
            <a:picLocks noChangeAspect="1"/>
          </p:cNvPicPr>
          <p:nvPr/>
        </p:nvPicPr>
        <p:blipFill>
          <a:blip r:embed="rId3" cstate="print"/>
          <a:stretch>
            <a:fillRect/>
          </a:stretch>
        </p:blipFill>
        <p:spPr>
          <a:xfrm>
            <a:off x="1403648" y="3717032"/>
            <a:ext cx="3006080" cy="4509120"/>
          </a:xfrm>
          <a:prstGeom prst="rect">
            <a:avLst/>
          </a:prstGeom>
        </p:spPr>
      </p:pic>
      <p:pic>
        <p:nvPicPr>
          <p:cNvPr id="8" name="Рисунок 7" descr="IMG_0384.JPG"/>
          <p:cNvPicPr>
            <a:picLocks noChangeAspect="1"/>
          </p:cNvPicPr>
          <p:nvPr/>
        </p:nvPicPr>
        <p:blipFill>
          <a:blip r:embed="rId4" cstate="print"/>
          <a:stretch>
            <a:fillRect/>
          </a:stretch>
        </p:blipFill>
        <p:spPr>
          <a:xfrm>
            <a:off x="5004048" y="3789040"/>
            <a:ext cx="6120680" cy="4536504"/>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sp>
        <p:nvSpPr>
          <p:cNvPr id="8" name="TextBox 7"/>
          <p:cNvSpPr txBox="1"/>
          <p:nvPr/>
        </p:nvSpPr>
        <p:spPr>
          <a:xfrm>
            <a:off x="1259632" y="620688"/>
            <a:ext cx="9577064" cy="1384995"/>
          </a:xfrm>
          <a:prstGeom prst="rect">
            <a:avLst/>
          </a:prstGeom>
          <a:solidFill>
            <a:schemeClr val="accent5">
              <a:lumMod val="20000"/>
              <a:lumOff val="80000"/>
            </a:schemeClr>
          </a:solidFill>
        </p:spPr>
        <p:txBody>
          <a:bodyPr wrap="square" rtlCol="0">
            <a:spAutoFit/>
          </a:bodyPr>
          <a:lstStyle/>
          <a:p>
            <a:pPr algn="ctr"/>
            <a:r>
              <a:rPr lang="ru-RU" sz="2800" b="1" dirty="0" smtClean="0">
                <a:solidFill>
                  <a:srgbClr val="002060"/>
                </a:solidFill>
                <a:latin typeface="Monotype Corsiva" pitchFamily="66" charset="0"/>
                <a:cs typeface="Times New Roman" pitchFamily="18" charset="0"/>
              </a:rPr>
              <a:t>Дети всех возрастных групп  вместе с педагогами и родителями, которые тоже были в костюмах, собрались все вместе на тематически украшенной площадке в ожидании чуда.</a:t>
            </a:r>
            <a:endParaRPr lang="ru-RU" sz="2800" b="1" dirty="0">
              <a:solidFill>
                <a:srgbClr val="002060"/>
              </a:solidFill>
              <a:latin typeface="Monotype Corsiva" pitchFamily="66" charset="0"/>
              <a:cs typeface="Times New Roman" pitchFamily="18" charset="0"/>
            </a:endParaRPr>
          </a:p>
        </p:txBody>
      </p:sp>
      <p:pic>
        <p:nvPicPr>
          <p:cNvPr id="9" name="Рисунок 8" descr="IMG_0412.JPG"/>
          <p:cNvPicPr>
            <a:picLocks noChangeAspect="1"/>
          </p:cNvPicPr>
          <p:nvPr/>
        </p:nvPicPr>
        <p:blipFill>
          <a:blip r:embed="rId3" cstate="print"/>
          <a:stretch>
            <a:fillRect/>
          </a:stretch>
        </p:blipFill>
        <p:spPr>
          <a:xfrm>
            <a:off x="1043608" y="2204864"/>
            <a:ext cx="10009112" cy="6192688"/>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sp>
        <p:nvSpPr>
          <p:cNvPr id="5" name="TextBox 4"/>
          <p:cNvSpPr txBox="1"/>
          <p:nvPr/>
        </p:nvSpPr>
        <p:spPr>
          <a:xfrm>
            <a:off x="1115616" y="188640"/>
            <a:ext cx="9937104" cy="1815882"/>
          </a:xfrm>
          <a:prstGeom prst="rect">
            <a:avLst/>
          </a:prstGeom>
          <a:noFill/>
        </p:spPr>
        <p:txBody>
          <a:bodyPr wrap="square" rtlCol="0">
            <a:spAutoFit/>
          </a:bodyPr>
          <a:lstStyle/>
          <a:p>
            <a:pPr algn="ctr"/>
            <a:r>
              <a:rPr lang="ru-RU" sz="2800" b="1" dirty="0" smtClean="0">
                <a:solidFill>
                  <a:srgbClr val="002060"/>
                </a:solidFill>
                <a:latin typeface="Monotype Corsiva" pitchFamily="66" charset="0"/>
                <a:cs typeface="Times New Roman" pitchFamily="18" charset="0"/>
              </a:rPr>
              <a:t>Инструктор по ФИЗО начала рассказывать о предстоящем развлечении , но её прервали громкие звуки морских волн  и приставшего к берегу корабля…. на сцене появились подруги капитана Джека – Воробья.</a:t>
            </a:r>
            <a:endParaRPr lang="ru-RU" sz="2800" b="1" dirty="0">
              <a:solidFill>
                <a:srgbClr val="002060"/>
              </a:solidFill>
              <a:latin typeface="Monotype Corsiva" pitchFamily="66" charset="0"/>
              <a:cs typeface="Times New Roman" pitchFamily="18" charset="0"/>
            </a:endParaRPr>
          </a:p>
        </p:txBody>
      </p:sp>
      <p:pic>
        <p:nvPicPr>
          <p:cNvPr id="8" name="Рисунок 7" descr="IMG_0577.JPG"/>
          <p:cNvPicPr>
            <a:picLocks noChangeAspect="1"/>
          </p:cNvPicPr>
          <p:nvPr/>
        </p:nvPicPr>
        <p:blipFill>
          <a:blip r:embed="rId3" cstate="print"/>
          <a:srcRect l="8661" r="25984"/>
          <a:stretch>
            <a:fillRect/>
          </a:stretch>
        </p:blipFill>
        <p:spPr>
          <a:xfrm>
            <a:off x="899592" y="1988840"/>
            <a:ext cx="5040560" cy="5953422"/>
          </a:xfrm>
          <a:prstGeom prst="rect">
            <a:avLst/>
          </a:prstGeom>
        </p:spPr>
      </p:pic>
      <p:pic>
        <p:nvPicPr>
          <p:cNvPr id="9" name="Рисунок 8" descr="IMG_0591.JPG"/>
          <p:cNvPicPr>
            <a:picLocks noChangeAspect="1"/>
          </p:cNvPicPr>
          <p:nvPr/>
        </p:nvPicPr>
        <p:blipFill>
          <a:blip r:embed="rId4" cstate="print"/>
          <a:srcRect l="28753"/>
          <a:stretch>
            <a:fillRect/>
          </a:stretch>
        </p:blipFill>
        <p:spPr>
          <a:xfrm>
            <a:off x="6228184" y="1844824"/>
            <a:ext cx="4103948" cy="3840088"/>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r>
              <a:rPr lang="ru-RU" dirty="0" smtClean="0">
                <a:solidFill>
                  <a:srgbClr val="002060"/>
                </a:solidFill>
              </a:rPr>
              <a:t>на с</a:t>
            </a:r>
            <a:endParaRPr lang="ru-RU" dirty="0"/>
          </a:p>
        </p:txBody>
      </p:sp>
      <p:sp>
        <p:nvSpPr>
          <p:cNvPr id="7" name="TextBox 6"/>
          <p:cNvSpPr txBox="1"/>
          <p:nvPr/>
        </p:nvSpPr>
        <p:spPr>
          <a:xfrm>
            <a:off x="1115616" y="620688"/>
            <a:ext cx="9721080" cy="1815882"/>
          </a:xfrm>
          <a:prstGeom prst="rect">
            <a:avLst/>
          </a:prstGeom>
          <a:solidFill>
            <a:schemeClr val="accent5">
              <a:lumMod val="20000"/>
              <a:lumOff val="80000"/>
            </a:schemeClr>
          </a:solidFill>
        </p:spPr>
        <p:txBody>
          <a:bodyPr wrap="square" rtlCol="0">
            <a:spAutoFit/>
          </a:bodyPr>
          <a:lstStyle/>
          <a:p>
            <a:pPr algn="ctr"/>
            <a:r>
              <a:rPr lang="ru-RU" sz="2800" b="1" dirty="0" smtClean="0">
                <a:solidFill>
                  <a:srgbClr val="002060"/>
                </a:solidFill>
                <a:latin typeface="Monotype Corsiva" pitchFamily="66" charset="0"/>
                <a:cs typeface="Times New Roman" pitchFamily="18" charset="0"/>
              </a:rPr>
              <a:t>Две </a:t>
            </a:r>
            <a:r>
              <a:rPr lang="ru-RU" sz="2800" b="1" dirty="0" err="1" smtClean="0">
                <a:solidFill>
                  <a:srgbClr val="002060"/>
                </a:solidFill>
                <a:latin typeface="Monotype Corsiva" pitchFamily="66" charset="0"/>
                <a:cs typeface="Times New Roman" pitchFamily="18" charset="0"/>
              </a:rPr>
              <a:t>Пиратки</a:t>
            </a:r>
            <a:r>
              <a:rPr lang="ru-RU" sz="2800" b="1" dirty="0" smtClean="0">
                <a:solidFill>
                  <a:srgbClr val="002060"/>
                </a:solidFill>
                <a:latin typeface="Monotype Corsiva" pitchFamily="66" charset="0"/>
                <a:cs typeface="Times New Roman" pitchFamily="18" charset="0"/>
              </a:rPr>
              <a:t> – Хулиганки поиграли с детьми в веселые музыкальные подвижные игры на морскую тематику и загадочно сообщили, что спрятали на территории нашего детского сада сокровища, но чтобы их найти ,нужно пройти  ряд испытаний.</a:t>
            </a:r>
            <a:endParaRPr lang="ru-RU" sz="2800" b="1" dirty="0">
              <a:latin typeface="Monotype Corsiva" pitchFamily="66" charset="0"/>
              <a:cs typeface="Times New Roman" pitchFamily="18" charset="0"/>
            </a:endParaRPr>
          </a:p>
        </p:txBody>
      </p:sp>
      <p:sp>
        <p:nvSpPr>
          <p:cNvPr id="8" name="Прямоугольник 7"/>
          <p:cNvSpPr/>
          <p:nvPr/>
        </p:nvSpPr>
        <p:spPr>
          <a:xfrm>
            <a:off x="4287306" y="3244334"/>
            <a:ext cx="569387" cy="369332"/>
          </a:xfrm>
          <a:prstGeom prst="rect">
            <a:avLst/>
          </a:prstGeom>
        </p:spPr>
        <p:txBody>
          <a:bodyPr wrap="none">
            <a:spAutoFit/>
          </a:bodyPr>
          <a:lstStyle/>
          <a:p>
            <a:r>
              <a:rPr lang="ru-RU" dirty="0" smtClean="0">
                <a:solidFill>
                  <a:srgbClr val="002060"/>
                </a:solidFill>
              </a:rPr>
              <a:t>на с</a:t>
            </a:r>
            <a:endParaRPr lang="ru-RU" dirty="0"/>
          </a:p>
        </p:txBody>
      </p:sp>
      <p:pic>
        <p:nvPicPr>
          <p:cNvPr id="9" name="Рисунок 8" descr="IMG_0418.JPG"/>
          <p:cNvPicPr>
            <a:picLocks noChangeAspect="1"/>
          </p:cNvPicPr>
          <p:nvPr/>
        </p:nvPicPr>
        <p:blipFill>
          <a:blip r:embed="rId3" cstate="print"/>
          <a:stretch>
            <a:fillRect/>
          </a:stretch>
        </p:blipFill>
        <p:spPr>
          <a:xfrm>
            <a:off x="467544" y="2420888"/>
            <a:ext cx="5436096" cy="3624064"/>
          </a:xfrm>
          <a:prstGeom prst="rect">
            <a:avLst/>
          </a:prstGeom>
        </p:spPr>
      </p:pic>
      <p:pic>
        <p:nvPicPr>
          <p:cNvPr id="10" name="Рисунок 9" descr="IMG_0572.JPG"/>
          <p:cNvPicPr>
            <a:picLocks noChangeAspect="1"/>
          </p:cNvPicPr>
          <p:nvPr/>
        </p:nvPicPr>
        <p:blipFill>
          <a:blip r:embed="rId4" cstate="print"/>
          <a:stretch>
            <a:fillRect/>
          </a:stretch>
        </p:blipFill>
        <p:spPr>
          <a:xfrm>
            <a:off x="5868144" y="4653136"/>
            <a:ext cx="5328084" cy="3552056"/>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5" name="Рисунок 4" descr="IMG_0432.JPG"/>
          <p:cNvPicPr>
            <a:picLocks noChangeAspect="1"/>
          </p:cNvPicPr>
          <p:nvPr/>
        </p:nvPicPr>
        <p:blipFill>
          <a:blip r:embed="rId3" cstate="print"/>
          <a:stretch>
            <a:fillRect/>
          </a:stretch>
        </p:blipFill>
        <p:spPr>
          <a:xfrm>
            <a:off x="5940152" y="3665983"/>
            <a:ext cx="5364088" cy="3795465"/>
          </a:xfrm>
          <a:prstGeom prst="rect">
            <a:avLst/>
          </a:prstGeom>
        </p:spPr>
      </p:pic>
      <p:pic>
        <p:nvPicPr>
          <p:cNvPr id="7" name="Рисунок 6" descr="IMG_0430.JPG"/>
          <p:cNvPicPr>
            <a:picLocks noChangeAspect="1"/>
          </p:cNvPicPr>
          <p:nvPr/>
        </p:nvPicPr>
        <p:blipFill>
          <a:blip r:embed="rId4" cstate="print"/>
          <a:stretch>
            <a:fillRect/>
          </a:stretch>
        </p:blipFill>
        <p:spPr>
          <a:xfrm>
            <a:off x="467544" y="2636912"/>
            <a:ext cx="5400600" cy="3600400"/>
          </a:xfrm>
          <a:prstGeom prst="rect">
            <a:avLst/>
          </a:prstGeom>
        </p:spPr>
      </p:pic>
      <p:sp>
        <p:nvSpPr>
          <p:cNvPr id="9" name="TextBox 8"/>
          <p:cNvSpPr txBox="1"/>
          <p:nvPr/>
        </p:nvSpPr>
        <p:spPr>
          <a:xfrm>
            <a:off x="755576" y="476672"/>
            <a:ext cx="10009112" cy="1815882"/>
          </a:xfrm>
          <a:prstGeom prst="rect">
            <a:avLst/>
          </a:prstGeom>
          <a:solidFill>
            <a:schemeClr val="accent5">
              <a:lumMod val="20000"/>
              <a:lumOff val="80000"/>
            </a:schemeClr>
          </a:solidFill>
        </p:spPr>
        <p:txBody>
          <a:bodyPr wrap="square" rtlCol="0">
            <a:spAutoFit/>
          </a:bodyPr>
          <a:lstStyle/>
          <a:p>
            <a:pPr algn="ctr"/>
            <a:r>
              <a:rPr lang="ru-RU" sz="2800" b="1" dirty="0" smtClean="0">
                <a:solidFill>
                  <a:srgbClr val="002060"/>
                </a:solidFill>
                <a:latin typeface="Monotype Corsiva" pitchFamily="66" charset="0"/>
              </a:rPr>
              <a:t>Мы собрали походные рюкзаки и вслед за пиратами пришли на «площадь испытаний». Здесь морские разбойники объяснили, что за каждое пройденное задание команда получает кусочек карты, на которой отмечено место, где на их прогулочном участке спрятан клад.</a:t>
            </a:r>
            <a:endParaRPr lang="ru-RU" sz="2800" b="1" dirty="0">
              <a:latin typeface="Monotype Corsiva" pitchFamily="66"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619445035_20-phonoteka_org-p-fon-dlya-prezentatsii-pirati-25.jpg"/>
          <p:cNvPicPr>
            <a:picLocks noChangeAspect="1"/>
          </p:cNvPicPr>
          <p:nvPr/>
        </p:nvPicPr>
        <p:blipFill>
          <a:blip r:embed="rId2" cstate="print"/>
          <a:stretch>
            <a:fillRect/>
          </a:stretch>
        </p:blipFill>
        <p:spPr>
          <a:xfrm>
            <a:off x="5074" y="0"/>
            <a:ext cx="11430000" cy="8582025"/>
          </a:xfrm>
          <a:prstGeom prst="rect">
            <a:avLst/>
          </a:prstGeom>
          <a:solidFill>
            <a:schemeClr val="accent2"/>
          </a:solidFill>
          <a:ln>
            <a:noFill/>
          </a:ln>
        </p:spPr>
      </p:pic>
      <p:sp>
        <p:nvSpPr>
          <p:cNvPr id="2" name="Заголовок 1"/>
          <p:cNvSpPr>
            <a:spLocks noGrp="1"/>
          </p:cNvSpPr>
          <p:nvPr>
            <p:ph type="ctrTitle"/>
          </p:nvPr>
        </p:nvSpPr>
        <p:spPr>
          <a:xfrm>
            <a:off x="683568" y="404665"/>
            <a:ext cx="7774632" cy="3195786"/>
          </a:xfrm>
        </p:spPr>
        <p:txBody>
          <a:bodyPr>
            <a:normAutofit/>
          </a:bodyPr>
          <a:lstStyle/>
          <a:p>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t/>
            </a:r>
            <a:br>
              <a:rPr lang="ru-RU" dirty="0" smtClean="0"/>
            </a:br>
            <a:endParaRPr lang="ru-RU" sz="6600" b="1" i="1"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7" name="Рисунок 6" descr="IMG_0500.JPG"/>
          <p:cNvPicPr>
            <a:picLocks noChangeAspect="1"/>
          </p:cNvPicPr>
          <p:nvPr/>
        </p:nvPicPr>
        <p:blipFill>
          <a:blip r:embed="rId3" cstate="print"/>
          <a:stretch>
            <a:fillRect/>
          </a:stretch>
        </p:blipFill>
        <p:spPr>
          <a:xfrm>
            <a:off x="1187624" y="1628800"/>
            <a:ext cx="4719539" cy="6796135"/>
          </a:xfrm>
          <a:prstGeom prst="rect">
            <a:avLst/>
          </a:prstGeom>
        </p:spPr>
      </p:pic>
      <p:pic>
        <p:nvPicPr>
          <p:cNvPr id="8" name="Рисунок 7" descr="IMG_0466.JPG"/>
          <p:cNvPicPr>
            <a:picLocks noChangeAspect="1"/>
          </p:cNvPicPr>
          <p:nvPr/>
        </p:nvPicPr>
        <p:blipFill>
          <a:blip r:embed="rId4" cstate="print"/>
          <a:stretch>
            <a:fillRect/>
          </a:stretch>
        </p:blipFill>
        <p:spPr>
          <a:xfrm>
            <a:off x="6228184" y="1556792"/>
            <a:ext cx="4896544" cy="6804756"/>
          </a:xfrm>
          <a:prstGeom prst="rect">
            <a:avLst/>
          </a:prstGeom>
        </p:spPr>
      </p:pic>
      <p:sp>
        <p:nvSpPr>
          <p:cNvPr id="9" name="TextBox 8"/>
          <p:cNvSpPr txBox="1"/>
          <p:nvPr/>
        </p:nvSpPr>
        <p:spPr>
          <a:xfrm>
            <a:off x="1403648" y="476672"/>
            <a:ext cx="8928992" cy="954107"/>
          </a:xfrm>
          <a:prstGeom prst="rect">
            <a:avLst/>
          </a:prstGeom>
          <a:solidFill>
            <a:schemeClr val="accent5">
              <a:lumMod val="20000"/>
              <a:lumOff val="80000"/>
            </a:schemeClr>
          </a:solidFill>
        </p:spPr>
        <p:txBody>
          <a:bodyPr wrap="square" rtlCol="0">
            <a:spAutoFit/>
          </a:bodyPr>
          <a:lstStyle/>
          <a:p>
            <a:r>
              <a:rPr lang="ru-RU" sz="2800" b="1" dirty="0" smtClean="0">
                <a:solidFill>
                  <a:srgbClr val="002060"/>
                </a:solidFill>
                <a:latin typeface="Monotype Corsiva" pitchFamily="66" charset="0"/>
              </a:rPr>
              <a:t>Дети с удовольствием, азартом и блеском в глазах проходили испытания на ловкость, меткость, скорость  и смелость.</a:t>
            </a:r>
            <a:endParaRPr lang="ru-RU" sz="2800" b="1" dirty="0">
              <a:latin typeface="Monotype Corsiva" pitchFamily="66"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2196</TotalTime>
  <Words>414</Words>
  <Application>Microsoft Office PowerPoint</Application>
  <PresentationFormat>Экран (4:3)</PresentationFormat>
  <Paragraphs>40</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            МАДОУ «Центр развития ребёнка  –  детский сад №13» г. Саратова  Спортивное развлечение           в рамках проекта            «Квесты и игры»  «В поисках  пиратского клада» 2022 г</vt:lpstr>
      <vt:lpstr>     Актуальность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Тошиба</dc:creator>
  <cp:lastModifiedBy>Тошиба</cp:lastModifiedBy>
  <cp:revision>161</cp:revision>
  <dcterms:created xsi:type="dcterms:W3CDTF">2022-09-25T15:40:01Z</dcterms:created>
  <dcterms:modified xsi:type="dcterms:W3CDTF">2022-11-06T21:12:01Z</dcterms:modified>
</cp:coreProperties>
</file>