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2F87-4D1C-4915-9653-EAABFB7983F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8795C-16A2-4EB5-9963-4BA5A5E75E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2F87-4D1C-4915-9653-EAABFB7983F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8795C-16A2-4EB5-9963-4BA5A5E75E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2F87-4D1C-4915-9653-EAABFB7983F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8795C-16A2-4EB5-9963-4BA5A5E75E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2F87-4D1C-4915-9653-EAABFB7983F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8795C-16A2-4EB5-9963-4BA5A5E75E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2F87-4D1C-4915-9653-EAABFB7983F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8795C-16A2-4EB5-9963-4BA5A5E75E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2F87-4D1C-4915-9653-EAABFB7983F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8795C-16A2-4EB5-9963-4BA5A5E75E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2F87-4D1C-4915-9653-EAABFB7983F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8795C-16A2-4EB5-9963-4BA5A5E75E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B1B2F87-4D1C-4915-9653-EAABFB7983F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EE78795C-16A2-4EB5-9963-4BA5A5E75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metod-proektov-i-ego-ispolzovanie-v-obrazovatelnom-processe-764204.html" TargetMode="External"/><Relationship Id="rId2" Type="http://schemas.openxmlformats.org/officeDocument/2006/relationships/hyperlink" Target="https://nsportal.ru/shkola/rodnoy-yazyk-i-literatura/library/2018/01/19/proektnoe-obuchenie-kak-osnovnoy-meto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adi.sk/i/s6E4LKaRs1Qsr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dusar.soiro.ru/course/view.php?id=190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645024"/>
            <a:ext cx="6194066" cy="2376264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smtClean="0"/>
              <a:t>Антонова Надежда </a:t>
            </a:r>
            <a:r>
              <a:rPr lang="ru-RU" i="1" dirty="0" err="1" smtClean="0"/>
              <a:t>Назарьевна</a:t>
            </a:r>
            <a:endParaRPr lang="ru-RU" dirty="0" smtClean="0"/>
          </a:p>
          <a:p>
            <a:r>
              <a:rPr lang="ru-RU" i="1" dirty="0" smtClean="0"/>
              <a:t> учитель технологии, </a:t>
            </a:r>
            <a:endParaRPr lang="ru-RU" dirty="0" smtClean="0"/>
          </a:p>
          <a:p>
            <a:r>
              <a:rPr lang="ru-RU" i="1" dirty="0" smtClean="0"/>
              <a:t>Решетникова Светлана Евгеньевна</a:t>
            </a:r>
            <a:endParaRPr lang="ru-RU" dirty="0" smtClean="0"/>
          </a:p>
          <a:p>
            <a:r>
              <a:rPr lang="ru-RU" i="1" dirty="0" smtClean="0"/>
              <a:t>Учитель географии</a:t>
            </a:r>
            <a:endParaRPr lang="ru-RU" dirty="0" smtClean="0"/>
          </a:p>
          <a:p>
            <a:r>
              <a:rPr lang="ru-RU" i="1" dirty="0" smtClean="0"/>
              <a:t>МБОУ «СОШ №1» ЭМР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577814" cy="1470025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/>
              <a:t>МЕТОД ПРОЕКТНО - ИССЛЕДОВАТЕЛЬСКОЙ ДЕЯТЕЛЬНОСТИ В РАБОТЕ КЛАССНОГО РУКОВОДИТЕЛЯ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6126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Основная цель </a:t>
            </a:r>
            <a:r>
              <a:rPr lang="ru-RU" b="1" dirty="0" smtClean="0"/>
              <a:t>курса «</a:t>
            </a:r>
            <a:r>
              <a:rPr lang="ru-RU" b="1" dirty="0" err="1" smtClean="0"/>
              <a:t>Межпредметный</a:t>
            </a:r>
            <a:r>
              <a:rPr lang="ru-RU" b="1" dirty="0" smtClean="0"/>
              <a:t> проект» развитие поисково-исследовательских </a:t>
            </a:r>
            <a:r>
              <a:rPr lang="ru-RU" b="1" dirty="0" err="1" smtClean="0"/>
              <a:t>общеинтеллектуальных</a:t>
            </a:r>
            <a:r>
              <a:rPr lang="ru-RU" b="1" dirty="0" smtClean="0"/>
              <a:t> умений и навыков школьников.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Основные задачи: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развитие интереса к знаниям; </a:t>
            </a:r>
          </a:p>
          <a:p>
            <a:pPr marL="0" indent="0">
              <a:buNone/>
            </a:pPr>
            <a:r>
              <a:rPr lang="ru-RU" b="1" dirty="0" smtClean="0"/>
              <a:t>приобретение исследовательского опыта; </a:t>
            </a:r>
          </a:p>
          <a:p>
            <a:pPr marL="0" indent="0">
              <a:buNone/>
            </a:pPr>
            <a:r>
              <a:rPr lang="ru-RU" b="1" dirty="0" smtClean="0"/>
              <a:t>получение дополнительных знаний по исследуемой теме; развитие умения оформления результатов работы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0902" t="39000" r="3661" b="32453"/>
          <a:stretch>
            <a:fillRect/>
          </a:stretch>
        </p:blipFill>
        <p:spPr bwMode="auto">
          <a:xfrm>
            <a:off x="2483768" y="4149080"/>
            <a:ext cx="417149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19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Метод проектов позволяет интегрировать различные виды деятельности, делая процесс обучения и воспитания более увлекательным, более интересным и поэтому более эффективным. </a:t>
            </a:r>
          </a:p>
          <a:p>
            <a:pPr marL="0" indent="0">
              <a:buNone/>
            </a:pPr>
            <a:r>
              <a:rPr lang="ru-RU" b="1" dirty="0" smtClean="0"/>
              <a:t>Проектный метод является один из компонентов системы методов, относящийся к педагогическим технологиям, которые могут успешно интегрироваться и в воспитательный процесс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9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Б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80"/>
            <a:ext cx="9144000" cy="686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                Используемые источники:</a:t>
            </a:r>
          </a:p>
          <a:p>
            <a:pPr lvl="0"/>
            <a:r>
              <a:rPr lang="ru-RU" u="sng" dirty="0" smtClean="0">
                <a:hlinkClick r:id="rId2"/>
              </a:rPr>
              <a:t>https://nsportal.ru/shkola/rodnoy-yazyk-i-literatura/library/2018/01/19/proektnoe-obuchenie-kak-osnovnoy-metod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hlinkClick r:id="rId3"/>
              </a:rPr>
              <a:t>https://infourok.ru/metod-proektov-i-ego-ispolzovanie-v-obrazovatelnom-processe-764204.html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9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260649"/>
            <a:ext cx="9144000" cy="2448272"/>
          </a:xfrm>
        </p:spPr>
        <p:txBody>
          <a:bodyPr>
            <a:noAutofit/>
          </a:bodyPr>
          <a:lstStyle/>
          <a:p>
            <a:r>
              <a:rPr lang="ru-RU" b="1" dirty="0" smtClean="0"/>
              <a:t> Мир вокруг нас стремительно изменяется, сейчас повысилось внимание к понятию «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ГРАМОТНОСТЬ</a:t>
            </a:r>
            <a:r>
              <a:rPr lang="ru-RU" b="1" dirty="0" smtClean="0"/>
              <a:t>»: языковая, цифровая, проектная, исследовательская, юридическая, физико-математическая и прочие</a:t>
            </a:r>
          </a:p>
          <a:p>
            <a:pPr marL="0" indent="0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1640" t="27188" r="4399" b="41313"/>
          <a:stretch>
            <a:fillRect/>
          </a:stretch>
        </p:blipFill>
        <p:spPr bwMode="auto">
          <a:xfrm>
            <a:off x="1534162" y="2204864"/>
            <a:ext cx="60036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79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8830816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Программа призвана способствовать формированию у учащихся обоснованного выбора направления будущего профессионального образования, поможет смоделировать основные элементы разных видов профессиональной деятельности. </a:t>
            </a:r>
          </a:p>
          <a:p>
            <a:pPr>
              <a:buNone/>
            </a:pPr>
            <a:r>
              <a:rPr lang="ru-RU" b="1" dirty="0" smtClean="0"/>
              <a:t>     Практическая значимость элективного курса </a:t>
            </a:r>
            <a:r>
              <a:rPr lang="ru-RU" b="1" dirty="0" smtClean="0">
                <a:hlinkClick r:id="rId2"/>
              </a:rPr>
              <a:t>«</a:t>
            </a:r>
            <a:r>
              <a:rPr lang="ru-RU" b="1" dirty="0" smtClean="0">
                <a:latin typeface="Calibri" pitchFamily="34" charset="0"/>
                <a:cs typeface="Calibri" pitchFamily="34" charset="0"/>
                <a:hlinkClick r:id="rId2"/>
              </a:rPr>
              <a:t>Профессиональное самоопределение и я» </a:t>
            </a:r>
            <a:r>
              <a:rPr lang="ru-RU" b="1" dirty="0" smtClean="0"/>
              <a:t>определяется значимостью формирования у школьников профессионального </a:t>
            </a:r>
          </a:p>
          <a:p>
            <a:pPr>
              <a:buNone/>
            </a:pPr>
            <a:r>
              <a:rPr lang="ru-RU" b="1" dirty="0" smtClean="0"/>
              <a:t>    самосознания и осознанного </a:t>
            </a:r>
          </a:p>
          <a:p>
            <a:pPr>
              <a:buNone/>
            </a:pPr>
            <a:r>
              <a:rPr lang="ru-RU" b="1" dirty="0" smtClean="0"/>
              <a:t>    профессионального намерения, </a:t>
            </a:r>
          </a:p>
          <a:p>
            <a:pPr>
              <a:buNone/>
            </a:pPr>
            <a:r>
              <a:rPr lang="ru-RU" b="1" dirty="0" smtClean="0"/>
              <a:t>    осознанию интереса к будущей </a:t>
            </a:r>
          </a:p>
          <a:p>
            <a:pPr>
              <a:buNone/>
            </a:pPr>
            <a:r>
              <a:rPr lang="ru-RU" b="1" dirty="0" smtClean="0"/>
              <a:t>    профессии</a:t>
            </a:r>
            <a:endParaRPr lang="ru-RU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455994" cy="232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99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507288" cy="62646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Главная цель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изучения элективного курса «Профессиональное самоопределение и я» заключается в формировании у школьника внутренней готовности к осознанному и самостоятельному построению, корректировке и реализации перспектив своего развития (профессионального, жизненного и личностного), готовность рассматривать себя развивающимся во времени и самостоятельно находить личностно значимые смыслы в конкретной профессиональной деятельности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3441700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97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Основные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задачи: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повышение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профессиональной грамотности учащихся;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формирование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у учащихся профессиональной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направленности;</a:t>
            </a:r>
            <a:endParaRPr lang="ru-RU" b="1" dirty="0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формирование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потребности в профессиональном самосовершенствовании;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создание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комфортных условий для получения практического опыта в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профессии;</a:t>
            </a:r>
            <a:endParaRPr lang="ru-RU" b="1" dirty="0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развитие способности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к определению алгоритма конкретных шагов для достижения поставленной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цели</a:t>
            </a:r>
            <a:r>
              <a:rPr lang="ru-RU" b="1" smtClean="0">
                <a:latin typeface="Calibri" pitchFamily="34" charset="0"/>
                <a:cs typeface="Calibri" pitchFamily="34" charset="0"/>
              </a:rPr>
              <a:t>;</a:t>
            </a:r>
            <a:r>
              <a:rPr lang="ru-RU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b="1" smtClean="0"/>
              <a:t>способность </a:t>
            </a:r>
            <a:r>
              <a:rPr lang="ru-RU" b="1" dirty="0" smtClean="0"/>
              <a:t>к рефлексии </a:t>
            </a:r>
            <a:endParaRPr lang="ru-RU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97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50728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Программа элективного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курса </a:t>
            </a:r>
          </a:p>
          <a:p>
            <a:pPr marL="0" indent="0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b="1" u="sng" dirty="0">
                <a:latin typeface="Calibri" pitchFamily="34" charset="0"/>
                <a:cs typeface="Calibri" pitchFamily="34" charset="0"/>
              </a:rPr>
              <a:t>Профессиональное </a:t>
            </a:r>
            <a:r>
              <a:rPr lang="ru-RU" b="1" u="sng" dirty="0" smtClean="0">
                <a:latin typeface="Calibri" pitchFamily="34" charset="0"/>
                <a:cs typeface="Calibri" pitchFamily="34" charset="0"/>
              </a:rPr>
              <a:t>                                     самоопределение </a:t>
            </a:r>
            <a:r>
              <a:rPr lang="ru-RU" b="1" u="sng" dirty="0">
                <a:latin typeface="Calibri" pitchFamily="34" charset="0"/>
                <a:cs typeface="Calibri" pitchFamily="34" charset="0"/>
              </a:rPr>
              <a:t>и я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» представлена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                      следующими 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модулями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ru-RU" b="1" i="1" dirty="0">
                <a:latin typeface="Calibri" pitchFamily="34" charset="0"/>
                <a:cs typeface="Calibri" pitchFamily="34" charset="0"/>
              </a:rPr>
              <a:t>Модуль 1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Профессиональное                           самоопределение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: путь поисков. </a:t>
            </a:r>
          </a:p>
          <a:p>
            <a:pPr marL="0" indent="0">
              <a:buNone/>
            </a:pPr>
            <a:r>
              <a:rPr lang="ru-RU" b="1" i="1" dirty="0">
                <a:latin typeface="Calibri" pitchFamily="34" charset="0"/>
                <a:cs typeface="Calibri" pitchFamily="34" charset="0"/>
              </a:rPr>
              <a:t>Модуль 2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Профессиональная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проба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                                                 как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способ сознательного и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обоснованного                              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выбора профессии.</a:t>
            </a:r>
          </a:p>
          <a:p>
            <a:pPr marL="0" indent="0">
              <a:buNone/>
            </a:pPr>
            <a:r>
              <a:rPr lang="ru-RU" b="1" i="1" dirty="0">
                <a:latin typeface="Calibri" pitchFamily="34" charset="0"/>
                <a:cs typeface="Calibri" pitchFamily="34" charset="0"/>
              </a:rPr>
              <a:t>Модуль 3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Особенности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презентации результатов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проектов</a:t>
            </a:r>
            <a:endParaRPr lang="ru-RU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193201" cy="300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128"/>
            <a:ext cx="1782824" cy="193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67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50728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В результате обучения по программе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элективного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курса «Профессиональное самоопределение и я» обучающийся </a:t>
            </a:r>
            <a:r>
              <a:rPr lang="ru-RU" b="1" i="1" dirty="0">
                <a:latin typeface="Calibri" pitchFamily="34" charset="0"/>
                <a:cs typeface="Calibri" pitchFamily="34" charset="0"/>
              </a:rPr>
              <a:t>научится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правилам выбора профессии; </a:t>
            </a: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сущности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и этапам выполнения профессиональных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проб; требованиям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к выполнению и оформлению исследовательского проекта,  ясно излагать и оформлять выполненную работу, представлять ее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                                                результаты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, аргументированно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                                         отвечать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вопросы</a:t>
            </a:r>
            <a:endParaRPr lang="ru-RU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5909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43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0"/>
            <a:ext cx="8928992" cy="5661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Наши результаты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267200" cy="3095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698"/>
          <a:stretch>
            <a:fillRect/>
          </a:stretch>
        </p:blipFill>
        <p:spPr bwMode="auto">
          <a:xfrm>
            <a:off x="5508104" y="2276872"/>
            <a:ext cx="3024336" cy="426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497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hlinkClick r:id="rId2"/>
              </a:rPr>
              <a:t>Дистанционный курс</a:t>
            </a:r>
            <a:endParaRPr lang="ru-RU" sz="4400" b="1" dirty="0" smtClean="0"/>
          </a:p>
          <a:p>
            <a:pPr marL="0" indent="0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3407" r="4083" b="5009"/>
          <a:stretch>
            <a:fillRect/>
          </a:stretch>
        </p:blipFill>
        <p:spPr bwMode="auto">
          <a:xfrm>
            <a:off x="224482" y="1067726"/>
            <a:ext cx="86915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46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284</TotalTime>
  <Words>363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Тема5</vt:lpstr>
      <vt:lpstr>МЕТОД ПРОЕКТНО - ИССЛЕДОВАТЕЛЬСКОЙ ДЕЯТЕЛЬНОСТИ В РАБОТЕ КЛАССНОГО РУКОВОДИТЕЛЯ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методического сопровождения обновления технологического образования учащихся</dc:title>
  <dc:creator>Admin</dc:creator>
  <cp:lastModifiedBy>user</cp:lastModifiedBy>
  <cp:revision>31</cp:revision>
  <dcterms:created xsi:type="dcterms:W3CDTF">2018-10-08T19:24:44Z</dcterms:created>
  <dcterms:modified xsi:type="dcterms:W3CDTF">2020-01-27T06:49:54Z</dcterms:modified>
</cp:coreProperties>
</file>