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63" r:id="rId4"/>
    <p:sldId id="259" r:id="rId5"/>
    <p:sldId id="280" r:id="rId6"/>
    <p:sldId id="257" r:id="rId7"/>
    <p:sldId id="273" r:id="rId8"/>
    <p:sldId id="262" r:id="rId9"/>
    <p:sldId id="277" r:id="rId10"/>
    <p:sldId id="281" r:id="rId11"/>
    <p:sldId id="276" r:id="rId12"/>
    <p:sldId id="282" r:id="rId13"/>
    <p:sldId id="261" r:id="rId14"/>
    <p:sldId id="285" r:id="rId15"/>
    <p:sldId id="265" r:id="rId16"/>
    <p:sldId id="266" r:id="rId17"/>
    <p:sldId id="267" r:id="rId18"/>
    <p:sldId id="278" r:id="rId19"/>
    <p:sldId id="268" r:id="rId20"/>
    <p:sldId id="270" r:id="rId21"/>
    <p:sldId id="279" r:id="rId22"/>
    <p:sldId id="274" r:id="rId23"/>
    <p:sldId id="275" r:id="rId24"/>
    <p:sldId id="271" r:id="rId25"/>
    <p:sldId id="264" r:id="rId26"/>
    <p:sldId id="260" r:id="rId27"/>
    <p:sldId id="269"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4578" autoAdjust="0"/>
    <p:restoredTop sz="86474" autoAdjust="0"/>
  </p:normalViewPr>
  <p:slideViewPr>
    <p:cSldViewPr>
      <p:cViewPr varScale="1">
        <p:scale>
          <a:sx n="102" d="100"/>
          <a:sy n="102" d="100"/>
        </p:scale>
        <p:origin x="-1794"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08BBB3-2CF8-48AC-89C7-8934F7DA0719}" type="datetimeFigureOut">
              <a:rPr lang="ru-RU" smtClean="0"/>
              <a:pPr/>
              <a:t>30.06.2015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12C32-BF30-4F9A-87E8-35ADBC381C0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5E12C32-BF30-4F9A-87E8-35ADBC381C00}"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30.06.2015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29256" y="642919"/>
            <a:ext cx="3028944" cy="2000263"/>
          </a:xfrm>
        </p:spPr>
        <p:txBody>
          <a:bodyPr>
            <a:normAutofit/>
          </a:bodyPr>
          <a:lstStyle/>
          <a:p>
            <a:r>
              <a:rPr lang="ru-RU" sz="3200" dirty="0" smtClean="0"/>
              <a:t>ПРЕЗЕНТАЦИЯ ПРОЕКТА</a:t>
            </a:r>
            <a:br>
              <a:rPr lang="ru-RU" sz="3200" dirty="0" smtClean="0"/>
            </a:br>
            <a:r>
              <a:rPr lang="ru-RU" sz="3200" dirty="0" smtClean="0"/>
              <a:t>МИНИ-МУЗЕЯ</a:t>
            </a:r>
            <a:endParaRPr lang="ru-RU" sz="3200" dirty="0"/>
          </a:p>
        </p:txBody>
      </p:sp>
      <p:sp>
        <p:nvSpPr>
          <p:cNvPr id="3" name="Подзаголовок 2"/>
          <p:cNvSpPr>
            <a:spLocks noGrp="1"/>
          </p:cNvSpPr>
          <p:nvPr>
            <p:ph type="subTitle" idx="1"/>
          </p:nvPr>
        </p:nvSpPr>
        <p:spPr>
          <a:xfrm>
            <a:off x="0" y="4071942"/>
            <a:ext cx="4143372" cy="1357322"/>
          </a:xfrm>
        </p:spPr>
        <p:txBody>
          <a:bodyPr>
            <a:normAutofit fontScale="92500" lnSpcReduction="10000"/>
          </a:bodyPr>
          <a:lstStyle/>
          <a:p>
            <a:r>
              <a:rPr lang="ru-RU" dirty="0" smtClean="0">
                <a:solidFill>
                  <a:schemeClr val="tx1"/>
                </a:solidFill>
              </a:rPr>
              <a:t>«СТРАНА КУКЛЯНДИЯ</a:t>
            </a:r>
            <a:r>
              <a:rPr lang="ru-RU" sz="2000" dirty="0" smtClean="0">
                <a:solidFill>
                  <a:schemeClr val="tx1"/>
                </a:solidFill>
              </a:rPr>
              <a:t>»</a:t>
            </a:r>
          </a:p>
          <a:p>
            <a:r>
              <a:rPr lang="ru-RU" sz="2000" dirty="0" err="1" smtClean="0">
                <a:solidFill>
                  <a:schemeClr val="tx1"/>
                </a:solidFill>
              </a:rPr>
              <a:t>Подготовил:воспитатель</a:t>
            </a:r>
            <a:r>
              <a:rPr lang="ru-RU" sz="2000" dirty="0" smtClean="0">
                <a:solidFill>
                  <a:schemeClr val="tx1"/>
                </a:solidFill>
              </a:rPr>
              <a:t> МАДОУ№75 г.Энгельса</a:t>
            </a:r>
          </a:p>
          <a:p>
            <a:r>
              <a:rPr lang="ru-RU" sz="2000" dirty="0" smtClean="0">
                <a:solidFill>
                  <a:schemeClr val="tx1"/>
                </a:solidFill>
              </a:rPr>
              <a:t>Поликарпова И.Б.</a:t>
            </a:r>
            <a:endParaRPr lang="ru-RU" sz="2000" dirty="0">
              <a:solidFill>
                <a:schemeClr val="tx1"/>
              </a:solidFill>
            </a:endParaRPr>
          </a:p>
        </p:txBody>
      </p:sp>
      <p:pic>
        <p:nvPicPr>
          <p:cNvPr id="1027" name="Picture 3" descr="N:\Сад\2011-11 (ноя)мама сканер\сканирование0004.jpg"/>
          <p:cNvPicPr>
            <a:picLocks noChangeAspect="1" noChangeArrowheads="1"/>
          </p:cNvPicPr>
          <p:nvPr/>
        </p:nvPicPr>
        <p:blipFill>
          <a:blip r:embed="rId2"/>
          <a:srcRect/>
          <a:stretch>
            <a:fillRect/>
          </a:stretch>
        </p:blipFill>
        <p:spPr bwMode="auto">
          <a:xfrm>
            <a:off x="4786314" y="3143248"/>
            <a:ext cx="3857620" cy="3714752"/>
          </a:xfrm>
          <a:prstGeom prst="rect">
            <a:avLst/>
          </a:prstGeom>
          <a:noFill/>
        </p:spPr>
      </p:pic>
      <p:pic>
        <p:nvPicPr>
          <p:cNvPr id="1028" name="Picture 4" descr="N:\Сад\2011-11 (ноя)мама сканер\сканирование0009.jpg"/>
          <p:cNvPicPr>
            <a:picLocks noChangeAspect="1" noChangeArrowheads="1"/>
          </p:cNvPicPr>
          <p:nvPr/>
        </p:nvPicPr>
        <p:blipFill>
          <a:blip r:embed="rId3" cstate="print"/>
          <a:srcRect/>
          <a:stretch>
            <a:fillRect/>
          </a:stretch>
        </p:blipFill>
        <p:spPr bwMode="auto">
          <a:xfrm>
            <a:off x="0" y="0"/>
            <a:ext cx="4786313" cy="3229607"/>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N:\Сад\2011-11 (ноя)мама сканер\IMG_4613.JPG"/>
          <p:cNvPicPr>
            <a:picLocks noGrp="1" noChangeAspect="1" noChangeArrowheads="1"/>
          </p:cNvPicPr>
          <p:nvPr>
            <p:ph idx="1"/>
          </p:nvPr>
        </p:nvPicPr>
        <p:blipFill>
          <a:blip r:embed="rId2" cstate="print"/>
          <a:srcRect/>
          <a:stretch>
            <a:fillRect/>
          </a:stretch>
        </p:blipFill>
        <p:spPr bwMode="auto">
          <a:xfrm rot="21157291">
            <a:off x="563621" y="392798"/>
            <a:ext cx="3071834" cy="4525962"/>
          </a:xfrm>
          <a:prstGeom prst="rect">
            <a:avLst/>
          </a:prstGeom>
          <a:noFill/>
        </p:spPr>
      </p:pic>
      <p:pic>
        <p:nvPicPr>
          <p:cNvPr id="2052" name="Picture 4" descr="N:\Сад\2011-11 (ноя)мама сканер\IMG_4616.JPG"/>
          <p:cNvPicPr>
            <a:picLocks noChangeAspect="1" noChangeArrowheads="1"/>
          </p:cNvPicPr>
          <p:nvPr/>
        </p:nvPicPr>
        <p:blipFill>
          <a:blip r:embed="rId3" cstate="print"/>
          <a:srcRect/>
          <a:stretch>
            <a:fillRect/>
          </a:stretch>
        </p:blipFill>
        <p:spPr bwMode="auto">
          <a:xfrm rot="483039">
            <a:off x="4836419" y="529966"/>
            <a:ext cx="3980411" cy="3123675"/>
          </a:xfrm>
          <a:prstGeom prst="rect">
            <a:avLst/>
          </a:prstGeom>
          <a:noFill/>
        </p:spPr>
      </p:pic>
      <p:pic>
        <p:nvPicPr>
          <p:cNvPr id="2054" name="Picture 6" descr="N:\Сад\2011-11 (ноя)мама сканер\IMG_4615.JPG"/>
          <p:cNvPicPr>
            <a:picLocks noChangeAspect="1" noChangeArrowheads="1"/>
          </p:cNvPicPr>
          <p:nvPr/>
        </p:nvPicPr>
        <p:blipFill>
          <a:blip r:embed="rId4" cstate="print"/>
          <a:srcRect/>
          <a:stretch>
            <a:fillRect/>
          </a:stretch>
        </p:blipFill>
        <p:spPr bwMode="auto">
          <a:xfrm>
            <a:off x="-5588000" y="-4191000"/>
            <a:ext cx="3048000" cy="2286000"/>
          </a:xfrm>
          <a:prstGeom prst="rect">
            <a:avLst/>
          </a:prstGeom>
          <a:noFill/>
        </p:spPr>
      </p:pic>
      <p:pic>
        <p:nvPicPr>
          <p:cNvPr id="9" name="Picture 5" descr="N:\Сад\2011-11 (ноя)мама сканер\IMG_4615.JPG"/>
          <p:cNvPicPr>
            <a:picLocks noChangeAspect="1" noChangeArrowheads="1"/>
          </p:cNvPicPr>
          <p:nvPr/>
        </p:nvPicPr>
        <p:blipFill>
          <a:blip r:embed="rId5" cstate="print"/>
          <a:srcRect/>
          <a:stretch>
            <a:fillRect/>
          </a:stretch>
        </p:blipFill>
        <p:spPr bwMode="auto">
          <a:xfrm>
            <a:off x="4000496" y="3571876"/>
            <a:ext cx="4000485" cy="300036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Соломенные куклы </a:t>
            </a:r>
            <a:endParaRPr lang="ru-RU" dirty="0"/>
          </a:p>
        </p:txBody>
      </p:sp>
      <p:sp>
        <p:nvSpPr>
          <p:cNvPr id="3" name="Содержимое 2"/>
          <p:cNvSpPr>
            <a:spLocks noGrp="1"/>
          </p:cNvSpPr>
          <p:nvPr>
            <p:ph idx="1"/>
          </p:nvPr>
        </p:nvSpPr>
        <p:spPr>
          <a:xfrm>
            <a:off x="3357554" y="1554162"/>
            <a:ext cx="5634046" cy="4525963"/>
          </a:xfrm>
        </p:spPr>
        <p:txBody>
          <a:bodyPr>
            <a:normAutofit fontScale="47500" lnSpcReduction="20000"/>
          </a:bodyPr>
          <a:lstStyle/>
          <a:p>
            <a:r>
              <a:rPr lang="ru-RU" dirty="0" smtClean="0"/>
              <a:t>Из чего же их делали? Из веток, сучков дерева, плодов, цветов, хлебного мякиша, соломы, глины, то есть из того, что давала щедрая окружающая природа.. Эти игрушки жили недолго, они быстро ломались, исчезали. Чтобы сделать их более занимательными, предки наши заставляли их действовать: совершать несложные движения, издавать звуки и шумы, ярко и красиво их расписывали.</a:t>
            </a:r>
          </a:p>
          <a:p>
            <a:r>
              <a:rPr lang="ru-RU" dirty="0" smtClean="0"/>
              <a:t>Важную роль отводили кукле, так как человек видел в ней себя. Она была символом продолжения рода, и игра в куклы всячески поощрялась взрослыми. Существовала даже примета, что если дети много и усердно играют в куклы, то будет в семье прибыль и достаток, а если небрежно относятся к своим игрушкам — быть беде. В колыбель к ребенку клали куклу «оберег», считая, что она охраняет его покой и сон.</a:t>
            </a:r>
          </a:p>
          <a:p>
            <a:r>
              <a:rPr lang="ru-RU" dirty="0" smtClean="0"/>
              <a:t>Кукла участвовала и во взрослых обрядах. В старину на свадьбе она, нарядно одетая, с алой лентой в косе, украшала свадебный стол. Возможно, отголоском той традиции стало украшение машины жениха и невесты куклой в свадебном наряде</a:t>
            </a:r>
          </a:p>
          <a:p>
            <a:endParaRPr lang="ru-RU" dirty="0"/>
          </a:p>
        </p:txBody>
      </p:sp>
      <p:pic>
        <p:nvPicPr>
          <p:cNvPr id="9217" name="Picture 1" descr="N:\Сад\2011-11 (ноя)мама сканер\IMG_4626.JPG"/>
          <p:cNvPicPr>
            <a:picLocks noChangeAspect="1" noChangeArrowheads="1"/>
          </p:cNvPicPr>
          <p:nvPr/>
        </p:nvPicPr>
        <p:blipFill>
          <a:blip r:embed="rId2" cstate="print"/>
          <a:srcRect/>
          <a:stretch>
            <a:fillRect/>
          </a:stretch>
        </p:blipFill>
        <p:spPr bwMode="auto">
          <a:xfrm>
            <a:off x="214282" y="1357298"/>
            <a:ext cx="3500430" cy="2895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Тряпичные куклы</a:t>
            </a:r>
            <a:endParaRPr lang="ru-RU" dirty="0"/>
          </a:p>
        </p:txBody>
      </p:sp>
      <p:pic>
        <p:nvPicPr>
          <p:cNvPr id="6145" name="Picture 1" descr="N:\Сад\2011-11 (ноя)мама сканер\сканирование0016.jpg"/>
          <p:cNvPicPr>
            <a:picLocks noGrp="1" noChangeAspect="1" noChangeArrowheads="1"/>
          </p:cNvPicPr>
          <p:nvPr>
            <p:ph idx="1"/>
          </p:nvPr>
        </p:nvPicPr>
        <p:blipFill>
          <a:blip r:embed="rId2"/>
          <a:srcRect/>
          <a:stretch>
            <a:fillRect/>
          </a:stretch>
        </p:blipFill>
        <p:spPr bwMode="auto">
          <a:xfrm>
            <a:off x="214282" y="1428736"/>
            <a:ext cx="4214842" cy="5072098"/>
          </a:xfrm>
          <a:prstGeom prst="rect">
            <a:avLst/>
          </a:prstGeom>
          <a:noFill/>
        </p:spPr>
      </p:pic>
      <p:sp>
        <p:nvSpPr>
          <p:cNvPr id="8" name="Прямоугольник 7"/>
          <p:cNvSpPr/>
          <p:nvPr/>
        </p:nvSpPr>
        <p:spPr>
          <a:xfrm>
            <a:off x="4643438" y="1357297"/>
            <a:ext cx="4000528" cy="2246769"/>
          </a:xfrm>
          <a:prstGeom prst="rect">
            <a:avLst/>
          </a:prstGeom>
        </p:spPr>
        <p:txBody>
          <a:bodyPr wrap="square">
            <a:spAutoFit/>
          </a:bodyPr>
          <a:lstStyle/>
          <a:p>
            <a:r>
              <a:rPr lang="ru-RU" sz="1400" dirty="0" smtClean="0"/>
              <a:t>Самой распространенной игрушкой деревенских девчонок была тряпичная кукла. Кукол этих берегли: вырастает девочка, становится мамой и куклу своей дочке передает. Тряпичная кукла жила в каждой семье, в иных домах их было до сотни. Дети делали их сами, они начинали «вертеть» куклу лет с пяти. Кукла от тряпичной куклы-закрутки до современной претерпела немало превращений. </a:t>
            </a:r>
            <a:endParaRPr lang="ru-RU" sz="1400" dirty="0"/>
          </a:p>
        </p:txBody>
      </p:sp>
      <p:sp>
        <p:nvSpPr>
          <p:cNvPr id="9" name="Прямоугольник 8"/>
          <p:cNvSpPr/>
          <p:nvPr/>
        </p:nvSpPr>
        <p:spPr>
          <a:xfrm>
            <a:off x="4572000" y="3786190"/>
            <a:ext cx="3429024" cy="1231106"/>
          </a:xfrm>
          <a:prstGeom prst="rect">
            <a:avLst/>
          </a:prstGeom>
        </p:spPr>
        <p:txBody>
          <a:bodyPr wrap="square">
            <a:spAutoFit/>
          </a:bodyPr>
          <a:lstStyle/>
          <a:p>
            <a:r>
              <a:rPr lang="ru-RU" sz="1400" dirty="0" smtClean="0"/>
              <a:t>    Лицо и руки ей делали из дерева, лепили из бумажной массы — папье-маше, изготавливали из фарфора, глины, пластмассы, пока, наконец, не появилась мягкая, прочная резина</a:t>
            </a:r>
            <a:r>
              <a:rPr lang="ru-RU" dirty="0" smtClean="0"/>
              <a: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8267728" cy="5718621"/>
          </a:xfrm>
        </p:spPr>
        <p:txBody>
          <a:bodyPr/>
          <a:lstStyle/>
          <a:p>
            <a:r>
              <a:rPr lang="en-US" dirty="0" smtClean="0"/>
              <a:t>                            </a:t>
            </a:r>
            <a:r>
              <a:rPr lang="ru-RU" dirty="0" smtClean="0"/>
              <a:t>Любимый- петрушка</a:t>
            </a:r>
            <a:endParaRPr lang="ru-RU" dirty="0"/>
          </a:p>
        </p:txBody>
      </p:sp>
      <p:sp>
        <p:nvSpPr>
          <p:cNvPr id="3" name="Подзаголовок 2"/>
          <p:cNvSpPr>
            <a:spLocks noGrp="1"/>
          </p:cNvSpPr>
          <p:nvPr>
            <p:ph type="subTitle" idx="1"/>
          </p:nvPr>
        </p:nvSpPr>
        <p:spPr>
          <a:xfrm>
            <a:off x="5572132" y="1071546"/>
            <a:ext cx="3386102" cy="4286280"/>
          </a:xfrm>
        </p:spPr>
        <p:txBody>
          <a:bodyPr>
            <a:normAutofit fontScale="25000" lnSpcReduction="20000"/>
          </a:bodyPr>
          <a:lstStyle/>
          <a:p>
            <a:r>
              <a:rPr lang="ru-RU" sz="6400" b="1" dirty="0" smtClean="0"/>
              <a:t>Ни  один праздник на Руси, ни один  балаганный  театр не  обходился  без  главного</a:t>
            </a:r>
            <a:endParaRPr lang="ru-RU" sz="6400" dirty="0" smtClean="0"/>
          </a:p>
          <a:p>
            <a:r>
              <a:rPr lang="ru-RU" sz="6400" b="1" dirty="0" smtClean="0"/>
              <a:t>персонажа – Петрушки. Он был и зазывалой, </a:t>
            </a:r>
            <a:endParaRPr lang="ru-RU" sz="6400" dirty="0" smtClean="0"/>
          </a:p>
          <a:p>
            <a:r>
              <a:rPr lang="ru-RU" sz="6400" b="1" dirty="0" smtClean="0"/>
              <a:t>и правдолюбом, и носителем народной мудрости </a:t>
            </a:r>
            <a:endParaRPr lang="ru-RU" sz="6400" dirty="0" smtClean="0"/>
          </a:p>
          <a:p>
            <a:r>
              <a:rPr lang="ru-RU" sz="6400" b="1" dirty="0" smtClean="0"/>
              <a:t>и юмора.</a:t>
            </a:r>
            <a:endParaRPr lang="en-US" sz="6400" b="1" dirty="0" smtClean="0"/>
          </a:p>
          <a:p>
            <a:r>
              <a:rPr lang="ru-RU" sz="6400" b="1" dirty="0" smtClean="0"/>
              <a:t> Несколько  разных  видов   Петрушек украшают и наш мини - музей.              </a:t>
            </a:r>
            <a:r>
              <a:rPr lang="ru-RU" sz="4300" b="1" dirty="0" smtClean="0"/>
              <a:t>                                                     </a:t>
            </a:r>
            <a:r>
              <a:rPr lang="ru-RU" sz="4300" b="1" i="1" dirty="0" smtClean="0"/>
              <a:t>                </a:t>
            </a:r>
            <a:r>
              <a:rPr lang="ru-RU" b="1" i="1" dirty="0" smtClean="0"/>
              <a:t>         </a:t>
            </a:r>
            <a:endParaRPr lang="ru-RU" dirty="0"/>
          </a:p>
        </p:txBody>
      </p:sp>
      <p:pic>
        <p:nvPicPr>
          <p:cNvPr id="3074" name="Picture 2" descr="D:\Documents and Settings\Опаа\Рабочий стол\9005.jpg"/>
          <p:cNvPicPr>
            <a:picLocks noChangeAspect="1" noChangeArrowheads="1"/>
          </p:cNvPicPr>
          <p:nvPr/>
        </p:nvPicPr>
        <p:blipFill>
          <a:blip r:embed="rId2"/>
          <a:srcRect/>
          <a:stretch>
            <a:fillRect/>
          </a:stretch>
        </p:blipFill>
        <p:spPr bwMode="auto">
          <a:xfrm rot="20390034">
            <a:off x="1140837" y="992571"/>
            <a:ext cx="3357554" cy="51434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Народная кукла</a:t>
            </a:r>
            <a:br>
              <a:rPr lang="ru-RU" dirty="0" smtClean="0"/>
            </a:br>
            <a:endParaRPr lang="ru-RU" dirty="0"/>
          </a:p>
        </p:txBody>
      </p:sp>
      <p:sp>
        <p:nvSpPr>
          <p:cNvPr id="3" name="Содержимое 2"/>
          <p:cNvSpPr>
            <a:spLocks noGrp="1"/>
          </p:cNvSpPr>
          <p:nvPr>
            <p:ph idx="1"/>
          </p:nvPr>
        </p:nvSpPr>
        <p:spPr>
          <a:xfrm>
            <a:off x="1214414" y="1428736"/>
            <a:ext cx="7777186" cy="3786213"/>
          </a:xfrm>
        </p:spPr>
        <p:txBody>
          <a:bodyPr>
            <a:normAutofit/>
          </a:bodyPr>
          <a:lstStyle/>
          <a:p>
            <a:pPr>
              <a:buNone/>
            </a:pPr>
            <a:r>
              <a:rPr lang="ru-RU" sz="1400" b="1" dirty="0" smtClean="0"/>
              <a:t>       </a:t>
            </a:r>
            <a:r>
              <a:rPr lang="ru-RU" b="1" dirty="0" smtClean="0"/>
              <a:t>В этом разделе размещены глиняные и деревянные  куклы различных       промыслов:  дымковские, городецкие и </a:t>
            </a:r>
            <a:r>
              <a:rPr lang="ru-RU" b="1" dirty="0" err="1" smtClean="0"/>
              <a:t>богородские</a:t>
            </a:r>
            <a:r>
              <a:rPr lang="ru-RU" b="1" dirty="0" smtClean="0"/>
              <a:t>; разнообразные        матрешки.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290"/>
            <a:ext cx="8410604" cy="1500197"/>
          </a:xfrm>
        </p:spPr>
        <p:txBody>
          <a:bodyPr/>
          <a:lstStyle/>
          <a:p>
            <a:r>
              <a:rPr lang="ru-RU" dirty="0" smtClean="0"/>
              <a:t>          ОХ, уж эти матрёшки!!!.....</a:t>
            </a:r>
            <a:endParaRPr lang="ru-RU" dirty="0"/>
          </a:p>
        </p:txBody>
      </p:sp>
      <p:sp>
        <p:nvSpPr>
          <p:cNvPr id="3" name="Подзаголовок 2"/>
          <p:cNvSpPr>
            <a:spLocks noGrp="1"/>
          </p:cNvSpPr>
          <p:nvPr>
            <p:ph type="subTitle" idx="1"/>
          </p:nvPr>
        </p:nvSpPr>
        <p:spPr>
          <a:xfrm rot="10800000" flipV="1">
            <a:off x="642910" y="1071546"/>
            <a:ext cx="8196290" cy="5357850"/>
          </a:xfrm>
        </p:spPr>
        <p:txBody>
          <a:bodyPr>
            <a:normAutofit fontScale="92500" lnSpcReduction="10000"/>
          </a:bodyPr>
          <a:lstStyle/>
          <a:p>
            <a:r>
              <a:rPr lang="ru-RU" b="1" dirty="0" smtClean="0"/>
              <a:t>Как появилась матрешка</a:t>
            </a:r>
          </a:p>
          <a:p>
            <a:r>
              <a:rPr lang="ru-RU" dirty="0" smtClean="0"/>
              <a:t>В 90-х годах 19 века в Московской игрушечной мастерской «Детское воспитание» появилась привезенная из Японии фигурка буддийского святого </a:t>
            </a:r>
            <a:r>
              <a:rPr lang="ru-RU" dirty="0" err="1" smtClean="0"/>
              <a:t>Фукурума</a:t>
            </a:r>
            <a:r>
              <a:rPr lang="ru-RU" dirty="0" smtClean="0"/>
              <a:t>. Фигурка изображала мудреца с вытянутой от долгих раздумий головой и представляла собой 5 вложенных одна в другую фигурок. Токарь по дереву Василий </a:t>
            </a:r>
            <a:r>
              <a:rPr lang="ru-RU" dirty="0" err="1" smtClean="0"/>
              <a:t>Звездочкин</a:t>
            </a:r>
            <a:r>
              <a:rPr lang="ru-RU" dirty="0" smtClean="0"/>
              <a:t>, работавший тогда в этой мастерской, выточил из дерева похожие фигурки, которые также вкладывались одна в другую, а художник Сергей Малютин расписал их под девочек и мальчиков. На первой матрешке была изображена девушка в простонародном городском костюме, а сама игрушка состояла из восьми фигур. Имя «Матрена» тогда было широко распространенным. Отсюда и пошло название – «матрешки».</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en-US" dirty="0" smtClean="0"/>
              <a:t>                     </a:t>
            </a:r>
            <a:r>
              <a:rPr lang="ru-RU" dirty="0" smtClean="0"/>
              <a:t>Дымковские куклы</a:t>
            </a:r>
            <a:r>
              <a:rPr lang="en-US" dirty="0" smtClean="0"/>
              <a:t>   </a:t>
            </a:r>
            <a:endParaRPr lang="ru-RU" dirty="0"/>
          </a:p>
        </p:txBody>
      </p:sp>
      <p:pic>
        <p:nvPicPr>
          <p:cNvPr id="2050" name="Picture 2" descr="D:\Documents and Settings\Опаа\Рабочий стол\p21_p2041359.jpg"/>
          <p:cNvPicPr>
            <a:picLocks noGrp="1" noChangeAspect="1" noChangeArrowheads="1"/>
          </p:cNvPicPr>
          <p:nvPr>
            <p:ph idx="1"/>
          </p:nvPr>
        </p:nvPicPr>
        <p:blipFill>
          <a:blip r:embed="rId2"/>
          <a:srcRect/>
          <a:stretch>
            <a:fillRect/>
          </a:stretch>
        </p:blipFill>
        <p:spPr bwMode="auto">
          <a:xfrm>
            <a:off x="6786578" y="1643050"/>
            <a:ext cx="2143140" cy="5000660"/>
          </a:xfrm>
          <a:prstGeom prst="rect">
            <a:avLst/>
          </a:prstGeom>
          <a:noFill/>
        </p:spPr>
      </p:pic>
      <p:pic>
        <p:nvPicPr>
          <p:cNvPr id="2051" name="Picture 3" descr="D:\Documents and Settings\Опаа\Рабочий стол\Копия p21_p2041359.jpg"/>
          <p:cNvPicPr>
            <a:picLocks noChangeAspect="1" noChangeArrowheads="1"/>
          </p:cNvPicPr>
          <p:nvPr/>
        </p:nvPicPr>
        <p:blipFill>
          <a:blip r:embed="rId3"/>
          <a:srcRect/>
          <a:stretch>
            <a:fillRect/>
          </a:stretch>
        </p:blipFill>
        <p:spPr bwMode="auto">
          <a:xfrm>
            <a:off x="214282" y="500042"/>
            <a:ext cx="2667000" cy="4762500"/>
          </a:xfrm>
          <a:prstGeom prst="rect">
            <a:avLst/>
          </a:prstGeom>
          <a:noFill/>
        </p:spPr>
      </p:pic>
      <p:sp>
        <p:nvSpPr>
          <p:cNvPr id="5" name="Прямоугольник 4"/>
          <p:cNvSpPr/>
          <p:nvPr/>
        </p:nvSpPr>
        <p:spPr>
          <a:xfrm>
            <a:off x="2857488" y="1028343"/>
            <a:ext cx="3786214" cy="5909310"/>
          </a:xfrm>
          <a:prstGeom prst="rect">
            <a:avLst/>
          </a:prstGeom>
        </p:spPr>
        <p:txBody>
          <a:bodyPr wrap="square">
            <a:spAutoFit/>
          </a:bodyPr>
          <a:lstStyle/>
          <a:p>
            <a:r>
              <a:rPr lang="ru-RU" b="1" dirty="0" smtClean="0"/>
              <a:t>История дымковской куклы </a:t>
            </a:r>
            <a:r>
              <a:rPr lang="ru-RU" dirty="0" smtClean="0"/>
              <a:t>насчитывает более четырехсот лет. Впервые этот народный промысел появился близ города Кирова (в те времена он назывался Вяткой), в небольшой слободе Дымково. Яркие фигурки из глины, расписанной красками сочных солнечных цветов местные крестьяне лепили к празднику Вятской Свистуньи, который традиционно отмечался весной.</a:t>
            </a:r>
          </a:p>
          <a:p>
            <a:r>
              <a:rPr lang="ru-RU" dirty="0" smtClean="0"/>
              <a:t>По форме и виду дымковские игрушки довольно разнообразны. Как правило, это вылепленные из </a:t>
            </a:r>
            <a:r>
              <a:rPr lang="ru-RU" dirty="0" err="1" smtClean="0"/>
              <a:t>из</a:t>
            </a:r>
            <a:r>
              <a:rPr lang="ru-RU" dirty="0" smtClean="0"/>
              <a:t> глины, полые внутри фигурки кавалеров и барышень, медведей, лошадей, </a:t>
            </a:r>
            <a:r>
              <a:rPr lang="ru-RU" dirty="0" err="1" smtClean="0"/>
              <a:t>пышнохвостых</a:t>
            </a:r>
            <a:r>
              <a:rPr lang="ru-RU" dirty="0" smtClean="0"/>
              <a:t> индюков, петухов, коров и козлов.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филимоновские</a:t>
            </a:r>
            <a:r>
              <a:rPr lang="ru-RU" dirty="0" smtClean="0"/>
              <a:t> куклы</a:t>
            </a:r>
            <a:endParaRPr lang="ru-RU" dirty="0"/>
          </a:p>
        </p:txBody>
      </p:sp>
      <p:sp>
        <p:nvSpPr>
          <p:cNvPr id="3" name="Содержимое 2"/>
          <p:cNvSpPr>
            <a:spLocks noGrp="1"/>
          </p:cNvSpPr>
          <p:nvPr>
            <p:ph idx="1"/>
          </p:nvPr>
        </p:nvSpPr>
        <p:spPr>
          <a:xfrm>
            <a:off x="642910" y="1428736"/>
            <a:ext cx="8348690" cy="5143536"/>
          </a:xfrm>
        </p:spPr>
        <p:txBody>
          <a:bodyPr>
            <a:normAutofit fontScale="47500" lnSpcReduction="20000"/>
          </a:bodyPr>
          <a:lstStyle/>
          <a:p>
            <a:r>
              <a:rPr lang="ru-RU" b="1" dirty="0" smtClean="0"/>
              <a:t>История </a:t>
            </a:r>
            <a:r>
              <a:rPr lang="ru-RU" b="1" dirty="0" err="1" smtClean="0"/>
              <a:t>филимоновской</a:t>
            </a:r>
            <a:r>
              <a:rPr lang="ru-RU" b="1" dirty="0" smtClean="0"/>
              <a:t> игрушки</a:t>
            </a:r>
          </a:p>
          <a:p>
            <a:r>
              <a:rPr lang="ru-RU" dirty="0" smtClean="0"/>
              <a:t>Название промыслу дала деревня Филимоново, располагающаяся рядом с городом Одоев Тульской области. Об </a:t>
            </a:r>
            <a:r>
              <a:rPr lang="ru-RU" b="1" dirty="0" smtClean="0"/>
              <a:t>истории создания </a:t>
            </a:r>
            <a:r>
              <a:rPr lang="ru-RU" b="1" dirty="0" err="1" smtClean="0"/>
              <a:t>филимоновской</a:t>
            </a:r>
            <a:r>
              <a:rPr lang="ru-RU" b="1" dirty="0" smtClean="0"/>
              <a:t> игрушки</a:t>
            </a:r>
            <a:r>
              <a:rPr lang="ru-RU" dirty="0" smtClean="0"/>
              <a:t> почти ничего неизвестно. Местные жители на вопрос об ее происхождении, отвечают, что игрушки у них в деревне делают испокон веков.</a:t>
            </a:r>
          </a:p>
          <a:p>
            <a:r>
              <a:rPr lang="ru-RU" dirty="0" smtClean="0"/>
              <a:t>Существует красивая легенда о гончаре </a:t>
            </a:r>
            <a:r>
              <a:rPr lang="ru-RU" dirty="0" err="1" smtClean="0"/>
              <a:t>Филимоне</a:t>
            </a:r>
            <a:r>
              <a:rPr lang="ru-RU" dirty="0" smtClean="0"/>
              <a:t>, который, гонимый властями, пришел в эти края еще во времена Ивана Грозного. Считается, что именно он и дал начало </a:t>
            </a:r>
            <a:r>
              <a:rPr lang="ru-RU" b="1" dirty="0" smtClean="0"/>
              <a:t>истории </a:t>
            </a:r>
            <a:r>
              <a:rPr lang="ru-RU" b="1" dirty="0" err="1" smtClean="0"/>
              <a:t>филимоновской</a:t>
            </a:r>
            <a:r>
              <a:rPr lang="ru-RU" b="1" dirty="0" smtClean="0"/>
              <a:t> игрушки</a:t>
            </a:r>
            <a:r>
              <a:rPr lang="ru-RU" dirty="0" smtClean="0"/>
              <a:t>.</a:t>
            </a:r>
          </a:p>
          <a:p>
            <a:r>
              <a:rPr lang="ru-RU" dirty="0" smtClean="0"/>
              <a:t>Первые упоминания о деревне относятся еще к 16 веку, но уже в них содержатся сведения об изготовлении игрушек. Орнамент же </a:t>
            </a:r>
            <a:r>
              <a:rPr lang="ru-RU" dirty="0" err="1" smtClean="0"/>
              <a:t>филимоновских</a:t>
            </a:r>
            <a:r>
              <a:rPr lang="ru-RU" dirty="0" smtClean="0"/>
              <a:t> свистулек, как считает большинство ученых, восходит еще к дохристианским формам славянского языческого культа.</a:t>
            </a:r>
          </a:p>
          <a:p>
            <a:r>
              <a:rPr lang="ru-RU" dirty="0" smtClean="0"/>
              <a:t>Фигурки хранят, помимо вопроса об </a:t>
            </a:r>
            <a:r>
              <a:rPr lang="ru-RU" b="1" dirty="0" smtClean="0"/>
              <a:t>истории создания </a:t>
            </a:r>
            <a:r>
              <a:rPr lang="ru-RU" b="1" dirty="0" err="1" smtClean="0"/>
              <a:t>филимоновской</a:t>
            </a:r>
            <a:r>
              <a:rPr lang="ru-RU" b="1" dirty="0" smtClean="0"/>
              <a:t> игрушки</a:t>
            </a:r>
            <a:r>
              <a:rPr lang="ru-RU" dirty="0" smtClean="0"/>
              <a:t>, еще много тайн и секретов. Главным из которых является до сих пор не расшифрованная символика. На первый взгляд, это только лишь глиняные свистульки, на самом деле они несут важную информацию.</a:t>
            </a:r>
          </a:p>
          <a:p>
            <a:r>
              <a:rPr lang="ru-RU" dirty="0" smtClean="0"/>
              <a:t>Наиболее известными мастерами игрушек считаются поколения </a:t>
            </a:r>
            <a:r>
              <a:rPr lang="ru-RU" dirty="0" err="1" smtClean="0"/>
              <a:t>Дербеневых</a:t>
            </a:r>
            <a:r>
              <a:rPr lang="ru-RU" dirty="0" smtClean="0"/>
              <a:t>, Евдокимовых, Зайцевых, Карповых, Масленниковых. Традиция </a:t>
            </a:r>
            <a:r>
              <a:rPr lang="ru-RU" dirty="0" err="1" smtClean="0"/>
              <a:t>филимоновской</a:t>
            </a:r>
            <a:r>
              <a:rPr lang="ru-RU" dirty="0" smtClean="0"/>
              <a:t> игрушки не была забыта и в советское время. Была создана мастерская народного промысла, ее мастериц даже награждали дипломами ВДНХ. </a:t>
            </a:r>
          </a:p>
          <a:p>
            <a:r>
              <a:rPr lang="ru-RU" dirty="0" smtClean="0"/>
              <a:t>Сегодня игрушки изготавливают на заводах в Щекино и в Новомосковске. Постепенно производство </a:t>
            </a:r>
            <a:r>
              <a:rPr lang="ru-RU" dirty="0" err="1" smtClean="0"/>
              <a:t>филимоновской</a:t>
            </a:r>
            <a:r>
              <a:rPr lang="ru-RU" dirty="0" smtClean="0"/>
              <a:t> игрушки возвращается из цехов в народные промыслы.</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Каргопольские</a:t>
            </a:r>
            <a:r>
              <a:rPr lang="ru-RU" dirty="0" smtClean="0"/>
              <a:t> куклы </a:t>
            </a:r>
            <a:endParaRPr lang="ru-RU" dirty="0"/>
          </a:p>
        </p:txBody>
      </p:sp>
      <p:sp>
        <p:nvSpPr>
          <p:cNvPr id="3" name="Содержимое 2"/>
          <p:cNvSpPr>
            <a:spLocks noGrp="1"/>
          </p:cNvSpPr>
          <p:nvPr>
            <p:ph idx="1"/>
          </p:nvPr>
        </p:nvSpPr>
        <p:spPr>
          <a:xfrm>
            <a:off x="285720" y="1142984"/>
            <a:ext cx="8705880" cy="5715016"/>
          </a:xfrm>
        </p:spPr>
        <p:txBody>
          <a:bodyPr>
            <a:normAutofit/>
          </a:bodyPr>
          <a:lstStyle/>
          <a:p>
            <a:r>
              <a:rPr lang="ru-RU" sz="1400" dirty="0" smtClean="0"/>
              <a:t>В </a:t>
            </a:r>
            <a:r>
              <a:rPr lang="ru-RU" sz="1400" dirty="0" err="1" smtClean="0"/>
              <a:t>каргопольском</a:t>
            </a:r>
            <a:r>
              <a:rPr lang="ru-RU" sz="1400" dirty="0" smtClean="0"/>
              <a:t> районе было распространено гончарное дело, лепка же игрушек – вторична. Никто тогда серьезно не относился к данному промыслу, да и за искусство лепку игрушек никто не принимал. Так и пропала бы </a:t>
            </a:r>
            <a:r>
              <a:rPr lang="ru-RU" sz="1400" dirty="0" err="1" smtClean="0"/>
              <a:t>каргопольская</a:t>
            </a:r>
            <a:r>
              <a:rPr lang="ru-RU" sz="1400" dirty="0" smtClean="0"/>
              <a:t> игрушка, если бы не потомственный гончар Иван Васильевич Дружинин. Он обратил внимание музеев на данный промысел, тем самым способствовал его возрождению. Также знаменитой мастерицей в </a:t>
            </a:r>
            <a:r>
              <a:rPr lang="ru-RU" sz="1400" b="1" dirty="0" smtClean="0"/>
              <a:t>истории </a:t>
            </a:r>
            <a:r>
              <a:rPr lang="ru-RU" sz="1400" b="1" dirty="0" err="1" smtClean="0"/>
              <a:t>каргопольской</a:t>
            </a:r>
            <a:r>
              <a:rPr lang="ru-RU" sz="1400" b="1" dirty="0" smtClean="0"/>
              <a:t> игрушки</a:t>
            </a:r>
            <a:r>
              <a:rPr lang="ru-RU" sz="1400" dirty="0" smtClean="0"/>
              <a:t> считается </a:t>
            </a:r>
            <a:r>
              <a:rPr lang="ru-RU" sz="1400" dirty="0" err="1" smtClean="0"/>
              <a:t>Ульяна</a:t>
            </a:r>
            <a:r>
              <a:rPr lang="ru-RU" sz="1400" dirty="0" smtClean="0"/>
              <a:t> Ивановна Бабкина. Она внесла новые элементы в архаичную игрушку.</a:t>
            </a:r>
          </a:p>
          <a:p>
            <a:r>
              <a:rPr lang="ru-RU" sz="1400" dirty="0" smtClean="0"/>
              <a:t>Раньше </a:t>
            </a:r>
            <a:r>
              <a:rPr lang="ru-RU" sz="1400" dirty="0" err="1" smtClean="0"/>
              <a:t>каргопольская</a:t>
            </a:r>
            <a:r>
              <a:rPr lang="ru-RU" sz="1400" dirty="0" smtClean="0"/>
              <a:t> игрушка отличалась наивной условностью лепки и примитивной раскраской. Современные изделия лепятся тщательнее, поверхность заглажена, краски разнообразнее. </a:t>
            </a:r>
          </a:p>
          <a:p>
            <a:r>
              <a:rPr lang="ru-RU" sz="1400" dirty="0" smtClean="0"/>
              <a:t>Во второй половине 20 века игрушка стала привлекать к себе внимание. В 1967 году в Каргополе создали гончарный цех. Его игрушки сразу завоевали популярность. Глиняных мужиков и баб, и диковинных зверей стали спрашивать все, кто приезжал в Каргополь. </a:t>
            </a:r>
            <a:r>
              <a:rPr lang="ru-RU" sz="1400" dirty="0" err="1" smtClean="0"/>
              <a:t>Каргопольская</a:t>
            </a:r>
            <a:r>
              <a:rPr lang="ru-RU" sz="1400" dirty="0" smtClean="0"/>
              <a:t> игрушка и сегодня пользуется популярностью.</a:t>
            </a:r>
          </a:p>
          <a:p>
            <a:endParaRPr lang="ru-RU"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Куклы неваляшки……</a:t>
            </a:r>
            <a:endParaRPr lang="ru-RU" dirty="0"/>
          </a:p>
        </p:txBody>
      </p:sp>
      <p:pic>
        <p:nvPicPr>
          <p:cNvPr id="4098" name="Picture 2" descr="L:\Cад\2011-11 (ноя)мама сканер\IMG_4629.JPG"/>
          <p:cNvPicPr>
            <a:picLocks noGrp="1" noChangeAspect="1" noChangeArrowheads="1"/>
          </p:cNvPicPr>
          <p:nvPr>
            <p:ph idx="1"/>
          </p:nvPr>
        </p:nvPicPr>
        <p:blipFill>
          <a:blip r:embed="rId2" cstate="print"/>
          <a:srcRect/>
          <a:stretch>
            <a:fillRect/>
          </a:stretch>
        </p:blipFill>
        <p:spPr bwMode="auto">
          <a:xfrm>
            <a:off x="0" y="1357298"/>
            <a:ext cx="4500562" cy="5500702"/>
          </a:xfrm>
          <a:prstGeom prst="rect">
            <a:avLst/>
          </a:prstGeom>
          <a:noFill/>
        </p:spPr>
      </p:pic>
      <p:sp>
        <p:nvSpPr>
          <p:cNvPr id="4" name="Прямоугольник 3"/>
          <p:cNvSpPr/>
          <p:nvPr/>
        </p:nvSpPr>
        <p:spPr>
          <a:xfrm>
            <a:off x="5000596" y="1357298"/>
            <a:ext cx="4143404" cy="5909310"/>
          </a:xfrm>
          <a:prstGeom prst="rect">
            <a:avLst/>
          </a:prstGeom>
        </p:spPr>
        <p:txBody>
          <a:bodyPr wrap="square">
            <a:spAutoFit/>
          </a:bodyPr>
          <a:lstStyle/>
          <a:p>
            <a:r>
              <a:rPr lang="ru-RU" sz="1400" b="1" dirty="0" smtClean="0"/>
              <a:t>Куклы-неваляшки</a:t>
            </a:r>
            <a:r>
              <a:rPr lang="ru-RU" sz="1400" dirty="0" smtClean="0"/>
              <a:t> - классическая детская игрушка, известная примерно с 16-17 века. Ещё наши прабабушки и прадедушки играли с похожими "неваляшками", сделанными из подручных материалов артельными умельцами по всей России. История неваляшки</a:t>
            </a:r>
          </a:p>
          <a:p>
            <a:r>
              <a:rPr lang="ru-RU" sz="1400" dirty="0" smtClean="0"/>
              <a:t>Неваляшка в России появилась не так давно - менее 200 лет назад. </a:t>
            </a:r>
            <a:br>
              <a:rPr lang="ru-RU" sz="1400" dirty="0" smtClean="0"/>
            </a:br>
            <a:r>
              <a:rPr lang="ru-RU" sz="1400" dirty="0" smtClean="0"/>
              <a:t/>
            </a:r>
            <a:br>
              <a:rPr lang="ru-RU" sz="1400" dirty="0" smtClean="0"/>
            </a:br>
            <a:r>
              <a:rPr lang="ru-RU" sz="1400" dirty="0" smtClean="0"/>
              <a:t>Наверное, это самая старая игрушка, в которой человек сознательно использовал принцип устойчивого равновесия. Получить человечка, которого никак не уложишь, очень просто: можно взять просто болванку со сферическим основанием, а в нём закрепить кусочек свинца. В России Неваляшек делали с любовью - точили из дерева на токарном станке, расписывали водяными красками, сушили и покрывали лаком, и эта красивая игрушка передавалась от старших младшим... </a:t>
            </a:r>
            <a:br>
              <a:rPr lang="ru-RU" sz="1400" dirty="0" smtClean="0"/>
            </a:br>
            <a:r>
              <a:rPr lang="ru-RU" sz="1400" dirty="0" smtClean="0"/>
              <a:t/>
            </a:r>
            <a:br>
              <a:rPr lang="ru-RU" sz="1400" dirty="0" smtClean="0"/>
            </a:br>
            <a:r>
              <a:rPr lang="ru-RU" sz="1400" dirty="0" smtClean="0"/>
              <a:t>Первые русские деревянные неваляшки, появившиеся на ярмарках в начале 19 века, назывались "</a:t>
            </a:r>
            <a:r>
              <a:rPr lang="ru-RU" sz="1400" dirty="0" err="1" smtClean="0"/>
              <a:t>кувырканами</a:t>
            </a:r>
            <a:r>
              <a:rPr lang="ru-RU" sz="1400" dirty="0" smtClean="0"/>
              <a:t>"; сначала это были купцы, клоуны и девочки на шаре. </a:t>
            </a:r>
            <a:br>
              <a:rPr lang="ru-RU" sz="1400" dirty="0" smtClean="0"/>
            </a:br>
            <a:r>
              <a:rPr lang="ru-RU" sz="1400" dirty="0" smtClean="0"/>
              <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2428891"/>
          </a:xfrm>
        </p:spPr>
        <p:txBody>
          <a:bodyPr/>
          <a:lstStyle/>
          <a:p>
            <a:r>
              <a:rPr lang="ru-RU" dirty="0" smtClean="0"/>
              <a:t>ЧТО ТАКОЕ МИНИ-МУЗЕЙ</a:t>
            </a:r>
            <a:br>
              <a:rPr lang="ru-RU" dirty="0" smtClean="0"/>
            </a:br>
            <a:r>
              <a:rPr lang="ru-RU" dirty="0" smtClean="0"/>
              <a:t>                                             В ДОУ?</a:t>
            </a:r>
            <a:endParaRPr lang="ru-RU" dirty="0"/>
          </a:p>
        </p:txBody>
      </p:sp>
      <p:sp>
        <p:nvSpPr>
          <p:cNvPr id="3" name="Подзаголовок 2"/>
          <p:cNvSpPr>
            <a:spLocks noGrp="1"/>
          </p:cNvSpPr>
          <p:nvPr>
            <p:ph type="subTitle" idx="1"/>
          </p:nvPr>
        </p:nvSpPr>
        <p:spPr>
          <a:xfrm>
            <a:off x="1371600" y="1571612"/>
            <a:ext cx="6400800" cy="4929222"/>
          </a:xfrm>
        </p:spPr>
        <p:txBody>
          <a:bodyPr>
            <a:normAutofit fontScale="70000" lnSpcReduction="20000"/>
          </a:bodyPr>
          <a:lstStyle/>
          <a:p>
            <a:r>
              <a:rPr lang="ru-RU" b="1" i="1" dirty="0" smtClean="0">
                <a:solidFill>
                  <a:schemeClr val="tx1"/>
                </a:solidFill>
              </a:rPr>
              <a:t>Что такое мини-музей. </a:t>
            </a:r>
            <a:r>
              <a:rPr lang="ru-RU" dirty="0" smtClean="0">
                <a:solidFill>
                  <a:schemeClr val="tx1"/>
                </a:solidFill>
              </a:rPr>
              <a:t>Конечно, в условиях детского сада невозможно создать экспозиции, соответствующие требованиям музейного дела. Поэтому мы назвали их «мини-музеями». Часть слова «мини-» в нашем случае отражает и возраст детей, для которых они предназначены, и размеры экспозиции, и определенную ограниченность тематики. </a:t>
            </a:r>
          </a:p>
          <a:p>
            <a:r>
              <a:rPr lang="ru-RU" dirty="0" smtClean="0">
                <a:solidFill>
                  <a:schemeClr val="tx1"/>
                </a:solidFill>
              </a:rPr>
              <a:t>Важная особенность этих элементов развивающей среды — участие в их создании детей и родителей. Дошкольники чувствуют свою причастность к мини-музею: они участвуют в обсуждении его тематики, приносят из дома экспонаты. Ребята из старших групп проводят экскурсии для младших, пополняют их своими рисунками. В настоящих музеях трогать ничего нельзя, а вот в мини-музеях не только можно, но и нужно! Их можно посещать каждый день, самому менять, переставлять экспонаты, брать их в руки и рассматривать. В обычном музее ребенок — лишь пассивный созерцатель, а здесь он — соавтор, творец экспозиции. Причем не только он сам, но и его папа, мама, бабушка и дедушка. Каждый мини-музей — результат общения, совместной работы воспитателя, детей и их семей. </a:t>
            </a:r>
          </a:p>
          <a:p>
            <a:endParaRPr lang="ru-RU"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Марионетки                                                              </a:t>
            </a:r>
            <a:endParaRPr lang="ru-RU" dirty="0"/>
          </a:p>
        </p:txBody>
      </p:sp>
      <p:pic>
        <p:nvPicPr>
          <p:cNvPr id="5122" name="Picture 2" descr="L:\Cад\2011-11 (ноя)мама сканер\IMG_4620.JPG"/>
          <p:cNvPicPr>
            <a:picLocks noGrp="1" noChangeAspect="1" noChangeArrowheads="1"/>
          </p:cNvPicPr>
          <p:nvPr>
            <p:ph idx="1"/>
          </p:nvPr>
        </p:nvPicPr>
        <p:blipFill>
          <a:blip r:embed="rId2" cstate="print"/>
          <a:srcRect/>
          <a:stretch>
            <a:fillRect/>
          </a:stretch>
        </p:blipFill>
        <p:spPr bwMode="auto">
          <a:xfrm rot="21062504">
            <a:off x="297710" y="1389898"/>
            <a:ext cx="3492316" cy="4097334"/>
          </a:xfrm>
          <a:prstGeom prst="rect">
            <a:avLst/>
          </a:prstGeom>
          <a:noFill/>
        </p:spPr>
      </p:pic>
      <p:graphicFrame>
        <p:nvGraphicFramePr>
          <p:cNvPr id="4" name="Таблица 3"/>
          <p:cNvGraphicFramePr>
            <a:graphicFrameLocks noGrp="1"/>
          </p:cNvGraphicFramePr>
          <p:nvPr/>
        </p:nvGraphicFramePr>
        <p:xfrm>
          <a:off x="4000496" y="0"/>
          <a:ext cx="4857784" cy="6858000"/>
        </p:xfrm>
        <a:graphic>
          <a:graphicData uri="http://schemas.openxmlformats.org/drawingml/2006/table">
            <a:tbl>
              <a:tblPr/>
              <a:tblGrid>
                <a:gridCol w="4857784"/>
              </a:tblGrid>
              <a:tr h="6602592">
                <a:tc>
                  <a:txBody>
                    <a:bodyPr/>
                    <a:lstStyle/>
                    <a:p>
                      <a:r>
                        <a:rPr lang="ru-RU" sz="1400" dirty="0" smtClean="0"/>
                        <a:t>Марионетки, куклы на шарнирах, появились так давно, что история точной даты для своих потомков не сохранила. Самый первый сказочный сюжет, «</a:t>
                      </a:r>
                      <a:r>
                        <a:rPr lang="ru-RU" sz="1400" dirty="0" err="1" smtClean="0"/>
                        <a:t>рас-сказачнный</a:t>
                      </a:r>
                      <a:r>
                        <a:rPr lang="ru-RU" sz="1400" dirty="0" smtClean="0"/>
                        <a:t>» с помощью таких кукол – сказание о богах. Еще в Древнем Египте заменили живых актеров куклами и с такими театрами разъезжали по разным городам, демонстрируя спектакль о судьбе Исиды и Осириса.</a:t>
                      </a:r>
                    </a:p>
                    <a:p>
                      <a:r>
                        <a:rPr lang="ru-RU" sz="1400" dirty="0" smtClean="0"/>
                        <a:t>Кукла марионетка перчатка Петрушка с возникновением христианства появились настоящие кукольные мистерии, разыгрываемые в храмах. Куклу Богоматери называли </a:t>
                      </a:r>
                      <a:r>
                        <a:rPr lang="ru-RU" sz="1400" dirty="0" err="1" smtClean="0"/>
                        <a:t>Марионетт</a:t>
                      </a:r>
                      <a:r>
                        <a:rPr lang="ru-RU" sz="1400" dirty="0" smtClean="0"/>
                        <a:t>, то есть «маленькая Мария», со временем всех других кукол стали называть «</a:t>
                      </a:r>
                      <a:r>
                        <a:rPr lang="ru-RU" sz="1400" dirty="0" err="1" smtClean="0"/>
                        <a:t>марио-нетками</a:t>
                      </a:r>
                      <a:r>
                        <a:rPr lang="ru-RU" sz="1400" dirty="0" smtClean="0"/>
                        <a:t>». Остатки этого древнего действа нашли свое отражение в современных рождественских вертепах, изображающих таинство Рождества Христова.</a:t>
                      </a:r>
                    </a:p>
                    <a:p>
                      <a:r>
                        <a:rPr lang="ru-RU" sz="1400" dirty="0" smtClean="0"/>
                        <a:t>Со временем куклы стали разыгрывать не только библейские спектакли,</a:t>
                      </a:r>
                    </a:p>
                    <a:p>
                      <a:r>
                        <a:rPr lang="ru-RU" sz="1400" dirty="0" smtClean="0"/>
                        <a:t>перейдя на житейские сценки. Так из марионеток сделали перчаточную куклу, надевая её на руку. В средние века у каждого скомороха был свой «ручной» герой, отпускающий скабрёзные и злые остроты в адрес </a:t>
                      </a:r>
                      <a:r>
                        <a:rPr lang="ru-RU" sz="1400" dirty="0" err="1" smtClean="0"/>
                        <a:t>властьимущих</a:t>
                      </a:r>
                      <a:r>
                        <a:rPr lang="ru-RU" sz="1400" dirty="0" smtClean="0"/>
                        <a:t>.</a:t>
                      </a:r>
                    </a:p>
                    <a:p>
                      <a:endParaRPr lang="ru-RU" sz="1200" dirty="0"/>
                    </a:p>
                  </a:txBody>
                  <a:tcPr marL="84544" marR="84544" marT="42272" marB="42272" anchor="ctr">
                    <a:lnL>
                      <a:noFill/>
                    </a:lnL>
                    <a:lnR>
                      <a:noFill/>
                    </a:lnR>
                    <a:lnT>
                      <a:noFill/>
                    </a:lnT>
                    <a:lnB>
                      <a:noFill/>
                    </a:lnB>
                  </a:tcPr>
                </a:tc>
              </a:tr>
              <a:tr h="255408">
                <a:tc>
                  <a:txBody>
                    <a:bodyPr/>
                    <a:lstStyle/>
                    <a:p>
                      <a:pPr algn="ctr"/>
                      <a:endParaRPr lang="ru-RU" sz="1200" dirty="0"/>
                    </a:p>
                  </a:txBody>
                  <a:tcPr marL="26420" marR="26420" marT="26420" marB="2642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Куклы из </a:t>
            </a:r>
            <a:r>
              <a:rPr lang="ru-RU" dirty="0" err="1" smtClean="0"/>
              <a:t>папье</a:t>
            </a:r>
            <a:r>
              <a:rPr lang="ru-RU" dirty="0" smtClean="0"/>
              <a:t> - </a:t>
            </a:r>
            <a:r>
              <a:rPr lang="ru-RU" dirty="0" err="1" smtClean="0"/>
              <a:t>маше</a:t>
            </a:r>
            <a:r>
              <a:rPr lang="ru-RU" dirty="0" smtClean="0"/>
              <a:t> </a:t>
            </a:r>
            <a:endParaRPr lang="ru-RU" dirty="0"/>
          </a:p>
        </p:txBody>
      </p:sp>
      <p:sp>
        <p:nvSpPr>
          <p:cNvPr id="4" name="Прямоугольник 3"/>
          <p:cNvSpPr/>
          <p:nvPr/>
        </p:nvSpPr>
        <p:spPr>
          <a:xfrm>
            <a:off x="4357686" y="1357298"/>
            <a:ext cx="4572000" cy="5078313"/>
          </a:xfrm>
          <a:prstGeom prst="rect">
            <a:avLst/>
          </a:prstGeom>
        </p:spPr>
        <p:txBody>
          <a:bodyPr>
            <a:spAutoFit/>
          </a:bodyPr>
          <a:lstStyle/>
          <a:p>
            <a:r>
              <a:rPr lang="ru-RU" dirty="0" smtClean="0"/>
              <a:t>Кукол из папье-маше в 20-е годы почти не делали, их начали выпускать в 1930-е годы. Как правило, у этих кукол стеклянные или нарисованные глаза, натуральные, так называемые "мохеровые", парики, крупные головы. В 1950-е кукол из папье-маше тоже выпускали (в костюмах народов СССР, "цыганочки" и проч.), но обычно их рост был значительно меньше, парики - из искусственных волокон, костюмы тоже с добавлением синтетики. Сейчас очень часто можно увидеть кукол сделанных из папье-маше, т.е. из бумаги на клею ,в основном используется для оформления и дизайна. Любят выполнять работы из данного материала дети , но работа трудоёмкая, требует усидчивости.</a:t>
            </a:r>
            <a:endParaRPr lang="ru-RU" dirty="0"/>
          </a:p>
        </p:txBody>
      </p:sp>
      <p:pic>
        <p:nvPicPr>
          <p:cNvPr id="2050" name="Picture 2" descr="N:\Сад\2011-11 (ноя)мама сканер\IMG_4622.JPG"/>
          <p:cNvPicPr>
            <a:picLocks noGrp="1" noChangeAspect="1" noChangeArrowheads="1"/>
          </p:cNvPicPr>
          <p:nvPr>
            <p:ph idx="1"/>
          </p:nvPr>
        </p:nvPicPr>
        <p:blipFill>
          <a:blip r:embed="rId2" cstate="print"/>
          <a:srcRect/>
          <a:stretch>
            <a:fillRect/>
          </a:stretch>
        </p:blipFill>
        <p:spPr bwMode="auto">
          <a:xfrm>
            <a:off x="357158" y="1428736"/>
            <a:ext cx="3929090" cy="45259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Чайные  (самоварные) куклы</a:t>
            </a:r>
            <a:br>
              <a:rPr lang="ru-RU" dirty="0" smtClean="0"/>
            </a:br>
            <a:r>
              <a:rPr lang="ru-RU" dirty="0" smtClean="0"/>
              <a:t/>
            </a:r>
            <a:br>
              <a:rPr lang="ru-RU" dirty="0" smtClean="0"/>
            </a:br>
            <a:endParaRPr lang="ru-RU" dirty="0"/>
          </a:p>
        </p:txBody>
      </p:sp>
      <p:sp>
        <p:nvSpPr>
          <p:cNvPr id="5" name="Содержимое 4"/>
          <p:cNvSpPr>
            <a:spLocks noGrp="1"/>
          </p:cNvSpPr>
          <p:nvPr>
            <p:ph idx="1"/>
          </p:nvPr>
        </p:nvSpPr>
        <p:spPr>
          <a:xfrm>
            <a:off x="304800" y="1071546"/>
            <a:ext cx="7481910" cy="5572164"/>
          </a:xfrm>
        </p:spPr>
        <p:txBody>
          <a:bodyPr>
            <a:normAutofit fontScale="47500" lnSpcReduction="20000"/>
          </a:bodyPr>
          <a:lstStyle/>
          <a:p>
            <a:r>
              <a:rPr lang="ru-RU" dirty="0" smtClean="0"/>
              <a:t>«</a:t>
            </a:r>
            <a:r>
              <a:rPr lang="ru-RU" sz="3500" dirty="0" smtClean="0"/>
              <a:t>Чайные матрешки», "чайные бабки", куклы-грелки — декоративные тканевые куклы, которые одеваются сверху на </a:t>
            </a:r>
            <a:r>
              <a:rPr lang="ru-RU" sz="3500" dirty="0" err="1" smtClean="0"/>
              <a:t>заварник</a:t>
            </a:r>
            <a:r>
              <a:rPr lang="ru-RU" sz="3500" dirty="0" smtClean="0"/>
              <a:t>. Как правило, шьются из нескольких слоев плотной ткани и содержат внутри вшитую прокладку из ваты. Считается, что «чайные матрешки» — атрибут «русского чаепития».</a:t>
            </a:r>
            <a:br>
              <a:rPr lang="ru-RU" sz="3500" dirty="0" smtClean="0"/>
            </a:br>
            <a:r>
              <a:rPr lang="ru-RU" sz="3500" dirty="0" smtClean="0"/>
              <a:t/>
            </a:r>
            <a:br>
              <a:rPr lang="ru-RU" sz="3500" dirty="0" smtClean="0"/>
            </a:br>
            <a:r>
              <a:rPr lang="ru-RU" sz="3500" dirty="0" smtClean="0"/>
              <a:t>Издавна чаепитие в российских семьях носило характер настоящей "чайной церемонии", собирая вокруг самовара всю семью, гостей, добрых соседей. В хорошей компании и с вкусным угощением "чаи гоняли" ЧАСАМИ - обсуждали новости, решали семейные проблемы, отдыхали.. </a:t>
            </a:r>
            <a:br>
              <a:rPr lang="ru-RU" sz="3500" dirty="0" smtClean="0"/>
            </a:br>
            <a:r>
              <a:rPr lang="ru-RU" sz="3500" dirty="0" smtClean="0"/>
              <a:t/>
            </a:r>
            <a:br>
              <a:rPr lang="ru-RU" sz="3500" dirty="0" smtClean="0"/>
            </a:br>
            <a:r>
              <a:rPr lang="ru-RU" sz="3500" dirty="0" smtClean="0"/>
              <a:t>Настоящее чаепитие не терпит суеты, поэтому так важно, чтобы заварочный чайник оставался горячим как можно дольше. Первая помощница для сохранения тепла "семейного чайника" - ЧАЙНАЯ ГРЕЛКА в её традиционном варианте "чайной бабки" - грелки в виде КУКЛЫ. </a:t>
            </a:r>
            <a:br>
              <a:rPr lang="ru-RU" sz="3500" dirty="0" smtClean="0"/>
            </a:br>
            <a:r>
              <a:rPr lang="ru-RU" sz="3500" dirty="0" smtClean="0"/>
              <a:t/>
            </a:r>
            <a:br>
              <a:rPr lang="ru-RU" sz="3500" dirty="0" smtClean="0"/>
            </a:br>
            <a:r>
              <a:rPr lang="ru-RU" sz="3500" dirty="0" smtClean="0"/>
              <a:t>В наше беспокойное время, к сожалению, редко удается найти часок-другой, чтобы "погонять чаи" по-семейному. Однако красавица КУКЛА - ЧАЙНАЯ ГРЕЛКА напомнит нам о старинной традиции, оставаясь, в то же время, великолепным украшением интерьера кухни / столовой.</a:t>
            </a:r>
            <a:endParaRPr lang="ru-RU" sz="3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686800" cy="838200"/>
          </a:xfrm>
        </p:spPr>
        <p:txBody>
          <a:bodyPr>
            <a:normAutofit fontScale="90000"/>
          </a:bodyPr>
          <a:lstStyle/>
          <a:p>
            <a:r>
              <a:rPr lang="ru-RU" dirty="0" smtClean="0"/>
              <a:t>Театральные куклы</a:t>
            </a:r>
            <a:br>
              <a:rPr lang="ru-RU" dirty="0" smtClean="0"/>
            </a:br>
            <a:endParaRPr lang="ru-RU" dirty="0"/>
          </a:p>
        </p:txBody>
      </p:sp>
      <p:sp>
        <p:nvSpPr>
          <p:cNvPr id="3" name="Содержимое 2"/>
          <p:cNvSpPr>
            <a:spLocks noGrp="1"/>
          </p:cNvSpPr>
          <p:nvPr>
            <p:ph idx="1"/>
          </p:nvPr>
        </p:nvSpPr>
        <p:spPr>
          <a:xfrm>
            <a:off x="3786182" y="1554162"/>
            <a:ext cx="5205418" cy="4525963"/>
          </a:xfrm>
        </p:spPr>
        <p:txBody>
          <a:bodyPr>
            <a:normAutofit/>
          </a:bodyPr>
          <a:lstStyle/>
          <a:p>
            <a:r>
              <a:rPr lang="ru-RU" sz="1400" dirty="0" smtClean="0"/>
              <a:t>В прошлые века на Руси процветал такой вид искусства как кукольный театр. Разодетые люди ходили по площадям и ярмаркам и разыгрывали интереснейшие представления. Казалось бы, что такое давнее занятие давно должно было утратить свою актуальность. Но нет, и на данный момент любителей кукольных театров много. Особенно его любят маленькие дети</a:t>
            </a:r>
            <a:r>
              <a:rPr lang="ru-RU" sz="1500" dirty="0" smtClean="0"/>
              <a:t>. В Росси же первое упоминание о кукольном театре датируется 17 веком. В то время строился каждый кукольный театр своими руками. В восемнадцатом веке состоялись первые кукольные гастроли. Проводились они двумя группами, одна из которых поехала давать представления в Украине, а другая в России</a:t>
            </a:r>
            <a:r>
              <a:rPr lang="ru-RU" dirty="0" smtClean="0"/>
              <a:t>.</a:t>
            </a:r>
            <a:endParaRPr lang="ru-RU" dirty="0"/>
          </a:p>
        </p:txBody>
      </p:sp>
      <p:pic>
        <p:nvPicPr>
          <p:cNvPr id="3074" name="Picture 2" descr="N:\Сад\2011-11 (ноя)мама сканер\IMG_4640.JPG"/>
          <p:cNvPicPr>
            <a:picLocks noChangeAspect="1" noChangeArrowheads="1"/>
          </p:cNvPicPr>
          <p:nvPr/>
        </p:nvPicPr>
        <p:blipFill>
          <a:blip r:embed="rId2" cstate="print"/>
          <a:srcRect/>
          <a:stretch>
            <a:fillRect/>
          </a:stretch>
        </p:blipFill>
        <p:spPr bwMode="auto">
          <a:xfrm rot="21195121">
            <a:off x="332909" y="1729422"/>
            <a:ext cx="3692831" cy="404357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7166"/>
            <a:ext cx="8686800" cy="938234"/>
          </a:xfrm>
        </p:spPr>
        <p:txBody>
          <a:bodyPr>
            <a:normAutofit fontScale="90000"/>
          </a:bodyPr>
          <a:lstStyle/>
          <a:p>
            <a:r>
              <a:rPr lang="ru-RU" dirty="0" smtClean="0"/>
              <a:t>                  Куклы из бросового материала</a:t>
            </a:r>
            <a:endParaRPr lang="ru-RU" dirty="0"/>
          </a:p>
        </p:txBody>
      </p:sp>
      <p:pic>
        <p:nvPicPr>
          <p:cNvPr id="3074" name="Picture 2" descr="L:\Cад\2011-11 (ноя)мама сканер\IMG_4624.JPG"/>
          <p:cNvPicPr>
            <a:picLocks noGrp="1" noChangeAspect="1" noChangeArrowheads="1"/>
          </p:cNvPicPr>
          <p:nvPr>
            <p:ph idx="1"/>
          </p:nvPr>
        </p:nvPicPr>
        <p:blipFill>
          <a:blip r:embed="rId2" cstate="print"/>
          <a:srcRect/>
          <a:stretch>
            <a:fillRect/>
          </a:stretch>
        </p:blipFill>
        <p:spPr bwMode="auto">
          <a:xfrm>
            <a:off x="214282" y="1142984"/>
            <a:ext cx="1928826" cy="3539714"/>
          </a:xfrm>
          <a:prstGeom prst="rect">
            <a:avLst/>
          </a:prstGeom>
          <a:noFill/>
        </p:spPr>
      </p:pic>
      <p:pic>
        <p:nvPicPr>
          <p:cNvPr id="1026" name="Picture 2" descr="N:\Сад\2011-11 (ноя)мама сканер\сканирование0014.jpg"/>
          <p:cNvPicPr>
            <a:picLocks noChangeAspect="1" noChangeArrowheads="1"/>
          </p:cNvPicPr>
          <p:nvPr/>
        </p:nvPicPr>
        <p:blipFill>
          <a:blip r:embed="rId3"/>
          <a:srcRect/>
          <a:stretch>
            <a:fillRect/>
          </a:stretch>
        </p:blipFill>
        <p:spPr bwMode="auto">
          <a:xfrm>
            <a:off x="6715140" y="2071678"/>
            <a:ext cx="2428860" cy="4579935"/>
          </a:xfrm>
          <a:prstGeom prst="rect">
            <a:avLst/>
          </a:prstGeom>
          <a:noFill/>
        </p:spPr>
      </p:pic>
      <p:sp>
        <p:nvSpPr>
          <p:cNvPr id="5" name="Прямоугольник 4"/>
          <p:cNvSpPr/>
          <p:nvPr/>
        </p:nvSpPr>
        <p:spPr>
          <a:xfrm>
            <a:off x="2143108" y="1214422"/>
            <a:ext cx="4357702" cy="5355312"/>
          </a:xfrm>
          <a:prstGeom prst="rect">
            <a:avLst/>
          </a:prstGeom>
        </p:spPr>
        <p:txBody>
          <a:bodyPr wrap="square">
            <a:spAutoFit/>
          </a:bodyPr>
          <a:lstStyle/>
          <a:p>
            <a:r>
              <a:rPr lang="ru-RU" dirty="0" smtClean="0"/>
              <a:t>КУКЛЯНДИЯ - замечательная страна  игрушек. Там живет разнообразный  кукольно-игрушечный народец, который я  люблю и не хочу расставаться... </a:t>
            </a:r>
          </a:p>
          <a:p>
            <a:r>
              <a:rPr lang="ru-RU" dirty="0" smtClean="0"/>
              <a:t>Так пусть эта страна  заселяется всё новыми и новыми чудесными поделками и  радует  очумелые ручки рукодельниц ...... </a:t>
            </a:r>
          </a:p>
          <a:p>
            <a:endParaRPr lang="ru-RU" dirty="0" smtClean="0"/>
          </a:p>
          <a:p>
            <a:endParaRPr lang="ru-RU" dirty="0" smtClean="0"/>
          </a:p>
          <a:p>
            <a:r>
              <a:rPr lang="ru-RU" dirty="0" smtClean="0"/>
              <a:t>Наши куклы из бросового материала участвовали в выставке журнала «Дошкольное образование», а также были там напечатаны.Кукол выполнили при помощи родителей. Куклы  «Доктор  воды» живут в природном уголке и  «Лаборатории почемучек».</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14291"/>
            <a:ext cx="8458200" cy="5861496"/>
          </a:xfrm>
        </p:spPr>
        <p:txBody>
          <a:bodyPr/>
          <a:lstStyle/>
          <a:p>
            <a:r>
              <a:rPr lang="ru-RU" dirty="0" smtClean="0"/>
              <a:t>  Куклы из природного материала</a:t>
            </a:r>
            <a:endParaRPr lang="ru-RU" dirty="0"/>
          </a:p>
        </p:txBody>
      </p:sp>
      <p:sp>
        <p:nvSpPr>
          <p:cNvPr id="3" name="Подзаголовок 2"/>
          <p:cNvSpPr>
            <a:spLocks noGrp="1"/>
          </p:cNvSpPr>
          <p:nvPr>
            <p:ph type="subTitle" idx="1"/>
          </p:nvPr>
        </p:nvSpPr>
        <p:spPr>
          <a:xfrm>
            <a:off x="4857753" y="1500174"/>
            <a:ext cx="3000396" cy="1857388"/>
          </a:xfrm>
        </p:spPr>
        <p:txBody>
          <a:bodyPr>
            <a:normAutofit lnSpcReduction="10000"/>
          </a:bodyPr>
          <a:lstStyle/>
          <a:p>
            <a:r>
              <a:rPr lang="ru-RU" dirty="0" smtClean="0"/>
              <a:t>В ДОУ проводиться ежегодно выставка поделок, на этот раз порадовали куклы.</a:t>
            </a:r>
            <a:endParaRPr lang="ru-RU" dirty="0"/>
          </a:p>
        </p:txBody>
      </p:sp>
      <p:pic>
        <p:nvPicPr>
          <p:cNvPr id="2050" name="Picture 2" descr="N:\Сад\2011-11 (ноя)мама сканер\сканирование0007.jpg"/>
          <p:cNvPicPr>
            <a:picLocks noChangeAspect="1" noChangeArrowheads="1"/>
          </p:cNvPicPr>
          <p:nvPr/>
        </p:nvPicPr>
        <p:blipFill>
          <a:blip r:embed="rId2"/>
          <a:srcRect/>
          <a:stretch>
            <a:fillRect/>
          </a:stretch>
        </p:blipFill>
        <p:spPr bwMode="auto">
          <a:xfrm>
            <a:off x="214282" y="1714488"/>
            <a:ext cx="4500594" cy="3994160"/>
          </a:xfrm>
          <a:prstGeom prst="rect">
            <a:avLst/>
          </a:prstGeom>
          <a:noFill/>
        </p:spPr>
      </p:pic>
      <p:pic>
        <p:nvPicPr>
          <p:cNvPr id="2051" name="Picture 3" descr="N:\Сад\2011-11 (ноя)мама сканер\сканирование0008.jpg"/>
          <p:cNvPicPr>
            <a:picLocks noChangeAspect="1" noChangeArrowheads="1"/>
          </p:cNvPicPr>
          <p:nvPr/>
        </p:nvPicPr>
        <p:blipFill>
          <a:blip r:embed="rId3" cstate="print"/>
          <a:srcRect/>
          <a:stretch>
            <a:fillRect/>
          </a:stretch>
        </p:blipFill>
        <p:spPr bwMode="auto">
          <a:xfrm>
            <a:off x="4929190" y="3714752"/>
            <a:ext cx="4049006" cy="29604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Сад\2011-11 (ноя)мама сканер\IMG_4627.JPG"/>
          <p:cNvPicPr>
            <a:picLocks noChangeAspect="1" noChangeArrowheads="1"/>
          </p:cNvPicPr>
          <p:nvPr/>
        </p:nvPicPr>
        <p:blipFill>
          <a:blip r:embed="rId2" cstate="print"/>
          <a:srcRect/>
          <a:stretch>
            <a:fillRect/>
          </a:stretch>
        </p:blipFill>
        <p:spPr bwMode="auto">
          <a:xfrm>
            <a:off x="357158" y="1928802"/>
            <a:ext cx="3500462" cy="3451844"/>
          </a:xfrm>
          <a:prstGeom prst="rect">
            <a:avLst/>
          </a:prstGeom>
          <a:noFill/>
        </p:spPr>
      </p:pic>
      <p:sp>
        <p:nvSpPr>
          <p:cNvPr id="2" name="Заголовок 1"/>
          <p:cNvSpPr>
            <a:spLocks noGrp="1"/>
          </p:cNvSpPr>
          <p:nvPr>
            <p:ph type="ctrTitle"/>
          </p:nvPr>
        </p:nvSpPr>
        <p:spPr>
          <a:xfrm>
            <a:off x="500034" y="0"/>
            <a:ext cx="8458200" cy="2432424"/>
          </a:xfrm>
        </p:spPr>
        <p:txBody>
          <a:bodyPr>
            <a:normAutofit/>
          </a:bodyPr>
          <a:lstStyle/>
          <a:p>
            <a:r>
              <a:rPr lang="ru-RU" sz="2000" dirty="0" smtClean="0"/>
              <a:t>                                                       </a:t>
            </a:r>
            <a:endParaRPr lang="ru-RU" sz="2000" dirty="0"/>
          </a:p>
        </p:txBody>
      </p:sp>
      <p:sp>
        <p:nvSpPr>
          <p:cNvPr id="3" name="Подзаголовок 2"/>
          <p:cNvSpPr>
            <a:spLocks noGrp="1"/>
          </p:cNvSpPr>
          <p:nvPr>
            <p:ph type="subTitle" idx="1"/>
          </p:nvPr>
        </p:nvSpPr>
        <p:spPr>
          <a:xfrm>
            <a:off x="3929058" y="4000504"/>
            <a:ext cx="5029176" cy="3786214"/>
          </a:xfrm>
        </p:spPr>
        <p:txBody>
          <a:bodyPr>
            <a:noAutofit/>
          </a:bodyPr>
          <a:lstStyle/>
          <a:p>
            <a:r>
              <a:rPr lang="ru-RU" sz="1100" b="1" dirty="0" smtClean="0">
                <a:solidFill>
                  <a:schemeClr val="tx1"/>
                </a:solidFill>
              </a:rPr>
              <a:t>      </a:t>
            </a:r>
          </a:p>
          <a:p>
            <a:endParaRPr lang="ru-RU" sz="1100" b="1" dirty="0" smtClean="0">
              <a:solidFill>
                <a:schemeClr val="tx1"/>
              </a:solidFill>
            </a:endParaRPr>
          </a:p>
          <a:p>
            <a:endParaRPr lang="ru-RU" sz="1100" b="1" dirty="0" smtClean="0">
              <a:solidFill>
                <a:schemeClr val="tx1"/>
              </a:solidFill>
            </a:endParaRPr>
          </a:p>
          <a:p>
            <a:r>
              <a:rPr lang="ru-RU" sz="1100" b="1" dirty="0" smtClean="0">
                <a:solidFill>
                  <a:schemeClr val="tx1"/>
                </a:solidFill>
              </a:rPr>
              <a:t>Особое внимание привлекают к  себе яркие</a:t>
            </a:r>
            <a:r>
              <a:rPr lang="en-US" sz="1100" b="1" dirty="0" smtClean="0">
                <a:solidFill>
                  <a:schemeClr val="tx1"/>
                </a:solidFill>
              </a:rPr>
              <a:t> </a:t>
            </a:r>
            <a:r>
              <a:rPr lang="ru-RU" sz="1100" b="1" dirty="0" smtClean="0">
                <a:solidFill>
                  <a:schemeClr val="tx1"/>
                </a:solidFill>
              </a:rPr>
              <a:t>,колоритные  куклы в  народных костюмах разных областей  России.</a:t>
            </a:r>
            <a:r>
              <a:rPr lang="ru-RU" sz="1100" b="1" dirty="0" smtClean="0"/>
              <a:t> В этом разделе представлены куклы в русских народных костюмах   разных  областей России.				</a:t>
            </a:r>
          </a:p>
          <a:p>
            <a:r>
              <a:rPr lang="ru-RU" sz="1100" b="1" dirty="0" smtClean="0"/>
              <a:t>Русский мужской костюм, распространенный повсеместно, состоял из рубахи, портов, пояса, обуви и головного убора. Мужскую рубаху всегда подпоясывали.					</a:t>
            </a:r>
            <a:endParaRPr lang="ru-RU" sz="1100" dirty="0" smtClean="0"/>
          </a:p>
          <a:p>
            <a:r>
              <a:rPr lang="ru-RU" sz="1100" b="1" dirty="0" smtClean="0"/>
              <a:t>Одежда женщин в разных губерниях имела свои отличия в покрое,     отделке,     рисунке ткани. Особенности  русского женского костюма      заключались в    том,    чтобы не подчеркивать формы тела. Простота  силуэта  компенсировалась    богатой цветовой гаммой различных частей      одежды,   отделкой, всевозможного    рода вышивками и аппликациями. В      разных   губерниях вышивку делали по-  своему, используя различные      орнаменты. </a:t>
            </a:r>
          </a:p>
          <a:p>
            <a:r>
              <a:rPr lang="ru-RU" sz="1100" b="1" dirty="0" smtClean="0"/>
              <a:t>Но   назначение было общим –        украшение костюма и      защита      человека от злых   сил. Вышивку располагали по      краям      одежды:     ворот, подол, низ рукава,  чтобы именно отсюда духи зла не      могли проникнуть к телу. Различали два    основных вида женского      костюма: рубаху с сарафаном и рубаху с    поневой.   Голову женщин      украшали:     повседневный или праздничный   платок, повойник, кокошник,     сорока, повязка-  лента, а косы украшались   лентами и  </a:t>
            </a:r>
            <a:r>
              <a:rPr lang="ru-RU" sz="1100" b="1" dirty="0" err="1" smtClean="0"/>
              <a:t>накосни</a:t>
            </a:r>
            <a:r>
              <a:rPr lang="ru-RU" sz="1100" b="1" dirty="0" smtClean="0"/>
              <a:t>  </a:t>
            </a:r>
          </a:p>
          <a:p>
            <a:r>
              <a:rPr lang="ru-RU" sz="1100" b="1" dirty="0" smtClean="0"/>
              <a:t>Обязательной принадлежностью как мужского, так и женского костюма       был   пояс. Он являлся оберегом, чертой, оберегающей тело человека  от  злых  сил.  </a:t>
            </a:r>
            <a:r>
              <a:rPr lang="ru-RU" sz="2000" b="1" dirty="0" smtClean="0"/>
              <a:t> </a:t>
            </a:r>
            <a:endParaRPr lang="ru-RU" sz="2000" dirty="0" smtClean="0"/>
          </a:p>
          <a:p>
            <a:r>
              <a:rPr lang="ru-RU" sz="2000" b="1" dirty="0" smtClean="0">
                <a:solidFill>
                  <a:schemeClr val="tx1"/>
                </a:solidFill>
              </a:rPr>
              <a:t>                                                                                        </a:t>
            </a:r>
            <a:endParaRPr lang="ru-RU" sz="2000" dirty="0" smtClean="0">
              <a:solidFill>
                <a:schemeClr val="tx1"/>
              </a:solidFill>
            </a:endParaRPr>
          </a:p>
          <a:p>
            <a:r>
              <a:rPr lang="ru-RU" sz="2000" b="1" dirty="0" smtClean="0"/>
              <a:t> </a:t>
            </a:r>
            <a:endParaRPr lang="ru-RU" sz="2000" dirty="0" smtClean="0"/>
          </a:p>
          <a:p>
            <a:r>
              <a:rPr lang="ru-RU" sz="2000" b="1" dirty="0" smtClean="0"/>
              <a:t> </a:t>
            </a:r>
            <a:endParaRPr lang="ru-RU" sz="2000" dirty="0" smtClean="0"/>
          </a:p>
          <a:p>
            <a:endParaRPr lang="ru-RU" sz="2000" dirty="0"/>
          </a:p>
        </p:txBody>
      </p:sp>
      <p:sp>
        <p:nvSpPr>
          <p:cNvPr id="5" name="Прямоугольник 4"/>
          <p:cNvSpPr/>
          <p:nvPr/>
        </p:nvSpPr>
        <p:spPr>
          <a:xfrm>
            <a:off x="642910" y="357166"/>
            <a:ext cx="7643865" cy="369332"/>
          </a:xfrm>
          <a:prstGeom prst="rect">
            <a:avLst/>
          </a:prstGeom>
        </p:spPr>
        <p:txBody>
          <a:bodyPr wrap="square">
            <a:spAutoFit/>
          </a:bodyPr>
          <a:lstStyle/>
          <a:p>
            <a:r>
              <a:rPr lang="ru-RU" b="1" dirty="0" smtClean="0"/>
              <a:t>КУКЛЫ В НАЦИОНАЛЬНЫХ НАРОДНЫХ КОСТЮМАХ </a:t>
            </a:r>
            <a:endParaRPr lang="ru-RU"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57200"/>
            <a:ext cx="8634442" cy="828660"/>
          </a:xfrm>
        </p:spPr>
        <p:txBody>
          <a:bodyPr/>
          <a:lstStyle/>
          <a:p>
            <a:r>
              <a:rPr lang="ru-RU" dirty="0" smtClean="0"/>
              <a:t>Необычные куклы</a:t>
            </a:r>
            <a:endParaRPr lang="ru-RU" dirty="0"/>
          </a:p>
        </p:txBody>
      </p:sp>
      <p:pic>
        <p:nvPicPr>
          <p:cNvPr id="6146" name="Picture 2" descr="L:\Cад\2011-11 (ноя)мама сканер\IMG_4628.JPG"/>
          <p:cNvPicPr>
            <a:picLocks noGrp="1" noChangeAspect="1" noChangeArrowheads="1"/>
          </p:cNvPicPr>
          <p:nvPr>
            <p:ph idx="1"/>
          </p:nvPr>
        </p:nvPicPr>
        <p:blipFill>
          <a:blip r:embed="rId2" cstate="print"/>
          <a:srcRect/>
          <a:stretch>
            <a:fillRect/>
          </a:stretch>
        </p:blipFill>
        <p:spPr bwMode="auto">
          <a:xfrm rot="20663453">
            <a:off x="496397" y="1638608"/>
            <a:ext cx="3014957" cy="2344345"/>
          </a:xfrm>
          <a:prstGeom prst="rect">
            <a:avLst/>
          </a:prstGeom>
          <a:noFill/>
        </p:spPr>
      </p:pic>
      <p:sp>
        <p:nvSpPr>
          <p:cNvPr id="4" name="Прямоугольник 3"/>
          <p:cNvSpPr/>
          <p:nvPr/>
        </p:nvSpPr>
        <p:spPr>
          <a:xfrm>
            <a:off x="4500562" y="1500174"/>
            <a:ext cx="4429156" cy="4801314"/>
          </a:xfrm>
          <a:prstGeom prst="rect">
            <a:avLst/>
          </a:prstGeom>
        </p:spPr>
        <p:txBody>
          <a:bodyPr wrap="square">
            <a:spAutoFit/>
          </a:bodyPr>
          <a:lstStyle/>
          <a:p>
            <a:r>
              <a:rPr lang="ru-RU" dirty="0" smtClean="0"/>
              <a:t>Кукла — один из самых первых спутников человека. Ее можно обнаружить как у первобытных, так и у цивилизованных народов. Известно, что куклы были в древних цивилизациях Египта, Греции и Рима. </a:t>
            </a:r>
          </a:p>
          <a:p>
            <a:r>
              <a:rPr lang="ru-RU" dirty="0" smtClean="0"/>
              <a:t>Вполне возможно, что первые куклы были придуманы не взрослыми, а детьми и сделаны из естественных вещей, таких, как камни и палки. Но для большинства людей куклы были больше чем просто игрушками. </a:t>
            </a:r>
          </a:p>
          <a:p>
            <a:r>
              <a:rPr lang="ru-RU" dirty="0" smtClean="0"/>
              <a:t>Меняется время ,столетия,   века , и на смену обычным куклам приходят новые ,модные  усовершенствованные  необычные куклы, любимые герои фильмов.</a:t>
            </a:r>
            <a:endParaRPr lang="ru-RU" dirty="0"/>
          </a:p>
        </p:txBody>
      </p:sp>
      <p:pic>
        <p:nvPicPr>
          <p:cNvPr id="4098" name="Picture 2" descr="N:\Сад\2011-11 (ноя)мама сканер\IMG_4637.JPG"/>
          <p:cNvPicPr>
            <a:picLocks noChangeAspect="1" noChangeArrowheads="1"/>
          </p:cNvPicPr>
          <p:nvPr/>
        </p:nvPicPr>
        <p:blipFill>
          <a:blip r:embed="rId3" cstate="print"/>
          <a:srcRect/>
          <a:stretch>
            <a:fillRect/>
          </a:stretch>
        </p:blipFill>
        <p:spPr bwMode="auto">
          <a:xfrm>
            <a:off x="857224" y="3929066"/>
            <a:ext cx="3429024" cy="262534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ru-RU" dirty="0" smtClean="0"/>
              <a:t>   Наш мини-музей продолжает собирать новые экспозиции  , фотографии, интересные идеи</a:t>
            </a:r>
          </a:p>
          <a:p>
            <a:pPr algn="just">
              <a:buNone/>
            </a:pPr>
            <a:r>
              <a:rPr lang="ru-RU" dirty="0" smtClean="0"/>
              <a:t>    встречает своих посетителей, а значит    продолжает жить.  </a:t>
            </a:r>
          </a:p>
          <a:p>
            <a:pPr algn="just">
              <a:buNone/>
            </a:pPr>
            <a:r>
              <a:rPr lang="ru-RU" dirty="0" smtClean="0"/>
              <a:t>    Мини-музеи в группах позволили воспитателям сделать слово «музей» привычным и привлекательным для детей. Экспонаты используются для проведения различных занятий, для развития речи, воображения, интеллекта, эмоциональной сферы ребенка. Любой предмет мини-музея может подсказать тему для интересного разговора.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52"/>
            <a:ext cx="8458200" cy="6075786"/>
          </a:xfrm>
        </p:spPr>
        <p:txBody>
          <a:bodyPr>
            <a:normAutofit/>
          </a:bodyPr>
          <a:lstStyle/>
          <a:p>
            <a:r>
              <a:rPr lang="ru-RU" dirty="0" smtClean="0"/>
              <a:t>                ВИЗИТНАЯ КАРТОЧКА</a:t>
            </a:r>
            <a:br>
              <a:rPr lang="ru-RU" dirty="0" smtClean="0"/>
            </a:br>
            <a:r>
              <a:rPr lang="ru-RU" dirty="0" smtClean="0"/>
              <a:t/>
            </a:r>
            <a:br>
              <a:rPr lang="ru-RU" dirty="0" smtClean="0"/>
            </a:br>
            <a:r>
              <a:rPr lang="ru-RU" sz="1300" dirty="0" smtClean="0"/>
              <a:t>В процессе  работы  по  ознакомлению дошкольников с     русской народной  культурой, обрядовыми праздниками, предметами прикладного  искусства, обрядовыми куклами в детском саду    постепенно  накапливался материал, который  мы   объединили  в   мини-музей и назвали его </a:t>
            </a:r>
            <a:r>
              <a:rPr lang="ru-RU" sz="1300" b="1" dirty="0" smtClean="0"/>
              <a:t>«Страна «</a:t>
            </a:r>
            <a:r>
              <a:rPr lang="ru-RU" sz="1300" b="1" dirty="0" err="1" smtClean="0"/>
              <a:t>Кукляндия</a:t>
            </a:r>
            <a:r>
              <a:rPr lang="ru-RU" sz="1300" b="1" dirty="0" smtClean="0"/>
              <a:t>» </a:t>
            </a:r>
            <a:br>
              <a:rPr lang="ru-RU" sz="1300" b="1" dirty="0" smtClean="0"/>
            </a:br>
            <a:r>
              <a:rPr lang="ru-RU" sz="1300" dirty="0" smtClean="0"/>
              <a:t/>
            </a:r>
            <a:br>
              <a:rPr lang="ru-RU" sz="1300" dirty="0" smtClean="0"/>
            </a:br>
            <a:r>
              <a:rPr lang="ru-RU" sz="1300" dirty="0" smtClean="0"/>
              <a:t/>
            </a:r>
            <a:br>
              <a:rPr lang="ru-RU" sz="1300" dirty="0" smtClean="0"/>
            </a:br>
            <a:r>
              <a:rPr lang="ru-RU" sz="1300" dirty="0" smtClean="0"/>
              <a:t>Весь накопленный материал распределили  по тематическому принципу. Так, в музее  отражено не только многообразие кукол, но и результаты детского и взрослого   творчества: рисунки, куклы-обереги, куклы, изготовленные из бросового и природного материала.     </a:t>
            </a:r>
            <a:br>
              <a:rPr lang="ru-RU" sz="1300" dirty="0" smtClean="0"/>
            </a:br>
            <a:r>
              <a:rPr lang="ru-RU" sz="1300" dirty="0" smtClean="0"/>
              <a:t/>
            </a:r>
            <a:br>
              <a:rPr lang="ru-RU" sz="1300" dirty="0" smtClean="0"/>
            </a:br>
            <a:r>
              <a:rPr lang="ru-RU" sz="1300" dirty="0" smtClean="0"/>
              <a:t/>
            </a:r>
            <a:br>
              <a:rPr lang="ru-RU" sz="1300" dirty="0" smtClean="0"/>
            </a:br>
            <a:r>
              <a:rPr lang="ru-RU" sz="1300" dirty="0" smtClean="0"/>
              <a:t>Наш музей интерактивен, поэтому  в    нем    мы     предоставили  материалы  для  детского творчества: различные   корзиночки   с    лоскутами, ленточками, лозой, нитками, бантами, лучинками и другими материалами; коробочки с  красками, бумагой и т.д..        </a:t>
            </a:r>
            <a:br>
              <a:rPr lang="ru-RU" sz="1300" dirty="0" smtClean="0"/>
            </a:br>
            <a:r>
              <a:rPr lang="ru-RU" sz="1300" dirty="0" smtClean="0"/>
              <a:t> Все     это  позволяет  детям закреплять знания по данной  теме, развивать   воображение и творчество</a:t>
            </a:r>
            <a:r>
              <a:rPr lang="ru-RU" dirty="0" smtClean="0"/>
              <a:t>.</a:t>
            </a:r>
            <a:endParaRPr lang="ru-RU" dirty="0"/>
          </a:p>
        </p:txBody>
      </p:sp>
      <p:sp>
        <p:nvSpPr>
          <p:cNvPr id="3" name="Подзаголовок 2"/>
          <p:cNvSpPr>
            <a:spLocks noGrp="1"/>
          </p:cNvSpPr>
          <p:nvPr>
            <p:ph type="subTitle" idx="1"/>
          </p:nvPr>
        </p:nvSpPr>
        <p:spPr>
          <a:xfrm flipV="1">
            <a:off x="381000" y="4286256"/>
            <a:ext cx="7977214" cy="571504"/>
          </a:xfrm>
        </p:spPr>
        <p:txBody>
          <a:bodyPr>
            <a:normAutofit lnSpcReduction="10000"/>
          </a:bodyPr>
          <a:lstStyle/>
          <a:p>
            <a:r>
              <a:rPr lang="ru-RU" sz="1600" dirty="0" smtClean="0"/>
              <a:t>        </a:t>
            </a:r>
            <a:br>
              <a:rPr lang="ru-RU" sz="1600" dirty="0" smtClean="0"/>
            </a:br>
            <a:r>
              <a:rPr lang="ru-RU" sz="1600" dirty="0" smtClean="0"/>
              <a:t>.</a:t>
            </a:r>
            <a:endParaRPr lang="ru-RU" sz="1600" dirty="0" smtClean="0"/>
          </a:p>
          <a:p>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714511"/>
          </a:xfrm>
        </p:spPr>
        <p:txBody>
          <a:bodyPr/>
          <a:lstStyle/>
          <a:p>
            <a:r>
              <a:rPr lang="ru-RU" dirty="0" smtClean="0"/>
              <a:t>МЕСТО РАСПОЛОЖЕНИЯ:</a:t>
            </a:r>
            <a:endParaRPr lang="ru-RU" dirty="0"/>
          </a:p>
        </p:txBody>
      </p:sp>
      <p:sp>
        <p:nvSpPr>
          <p:cNvPr id="3" name="Подзаголовок 2"/>
          <p:cNvSpPr>
            <a:spLocks noGrp="1"/>
          </p:cNvSpPr>
          <p:nvPr>
            <p:ph type="subTitle" idx="1"/>
          </p:nvPr>
        </p:nvSpPr>
        <p:spPr>
          <a:xfrm>
            <a:off x="357158" y="1071546"/>
            <a:ext cx="7400932" cy="4572032"/>
          </a:xfrm>
        </p:spPr>
        <p:txBody>
          <a:bodyPr>
            <a:normAutofit/>
          </a:bodyPr>
          <a:lstStyle/>
          <a:p>
            <a:r>
              <a:rPr lang="ru-RU" sz="1800" dirty="0" smtClean="0">
                <a:solidFill>
                  <a:schemeClr val="tx1"/>
                </a:solidFill>
              </a:rPr>
              <a:t>Наш мини-музей расположен в МДОУ «ДЕТСКИЙ САД  КОМБИНИРОВАНННОГО ТИПА  №75».</a:t>
            </a:r>
          </a:p>
          <a:p>
            <a:r>
              <a:rPr lang="ru-RU" sz="1800" dirty="0" smtClean="0">
                <a:solidFill>
                  <a:schemeClr val="tx1"/>
                </a:solidFill>
              </a:rPr>
              <a:t>Группа старшего возраста (санаторная).</a:t>
            </a:r>
          </a:p>
          <a:p>
            <a:r>
              <a:rPr lang="ru-RU" sz="1800" dirty="0" smtClean="0">
                <a:solidFill>
                  <a:schemeClr val="tx1"/>
                </a:solidFill>
              </a:rPr>
              <a:t>Музей оформлен  на одной из стен группы - это придает яркость групповой комнате.</a:t>
            </a:r>
          </a:p>
          <a:p>
            <a:r>
              <a:rPr lang="ru-RU" sz="1800" dirty="0" smtClean="0">
                <a:solidFill>
                  <a:schemeClr val="tx1"/>
                </a:solidFill>
              </a:rPr>
              <a:t>Расположен на открытом месте ,  доступном для детей где  представлены  куклы, выполненные  с  использованием различного материала, сделанные  руками  детей  и  сотрудников. Изготавливая  куклы  наших  предков, дети не  только  </a:t>
            </a:r>
            <a:r>
              <a:rPr lang="ru-RU" sz="1800" dirty="0" err="1" smtClean="0">
                <a:solidFill>
                  <a:schemeClr val="tx1"/>
                </a:solidFill>
              </a:rPr>
              <a:t>осва-ивают</a:t>
            </a:r>
            <a:r>
              <a:rPr lang="ru-RU" sz="1800" dirty="0" smtClean="0">
                <a:solidFill>
                  <a:schemeClr val="tx1"/>
                </a:solidFill>
              </a:rPr>
              <a:t> приемы изготовления  этих кукол, но и знакомятся:  с историей возникновения каждой куклы, символом  какого  - то   обряда она  является, почему  так называется.                                                                                                       </a:t>
            </a:r>
            <a:r>
              <a:rPr lang="ru-RU" sz="1800" b="1" dirty="0" smtClean="0">
                <a:solidFill>
                  <a:schemeClr val="tx1"/>
                </a:solidFill>
              </a:rPr>
              <a:t>   </a:t>
            </a:r>
            <a:r>
              <a:rPr lang="ru-RU" sz="1800" b="1" dirty="0" smtClean="0"/>
              <a:t>         </a:t>
            </a:r>
            <a:endParaRPr lang="ru-RU"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Участники проекта </a:t>
            </a:r>
            <a:endParaRPr lang="ru-RU" dirty="0"/>
          </a:p>
        </p:txBody>
      </p:sp>
      <p:sp>
        <p:nvSpPr>
          <p:cNvPr id="3" name="Содержимое 2"/>
          <p:cNvSpPr>
            <a:spLocks noGrp="1"/>
          </p:cNvSpPr>
          <p:nvPr>
            <p:ph idx="1"/>
          </p:nvPr>
        </p:nvSpPr>
        <p:spPr/>
        <p:txBody>
          <a:bodyPr/>
          <a:lstStyle/>
          <a:p>
            <a:r>
              <a:rPr lang="ru-RU" dirty="0" smtClean="0"/>
              <a:t>Старший воспитатель</a:t>
            </a:r>
          </a:p>
          <a:p>
            <a:r>
              <a:rPr lang="ru-RU" dirty="0" smtClean="0"/>
              <a:t>Воспитатели группы</a:t>
            </a:r>
          </a:p>
          <a:p>
            <a:r>
              <a:rPr lang="ru-RU" dirty="0" smtClean="0"/>
              <a:t>Дети</a:t>
            </a:r>
          </a:p>
          <a:p>
            <a:r>
              <a:rPr lang="ru-RU" dirty="0" smtClean="0"/>
              <a:t>Родители</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ПРОЕКТА</a:t>
            </a:r>
            <a:endParaRPr lang="ru-RU" dirty="0"/>
          </a:p>
        </p:txBody>
      </p:sp>
      <p:sp>
        <p:nvSpPr>
          <p:cNvPr id="3" name="Содержимое 2"/>
          <p:cNvSpPr>
            <a:spLocks noGrp="1"/>
          </p:cNvSpPr>
          <p:nvPr>
            <p:ph idx="1"/>
          </p:nvPr>
        </p:nvSpPr>
        <p:spPr/>
        <p:txBody>
          <a:bodyPr>
            <a:normAutofit fontScale="62500" lnSpcReduction="20000"/>
          </a:bodyPr>
          <a:lstStyle/>
          <a:p>
            <a:r>
              <a:rPr lang="ru-RU" b="1" i="1" dirty="0" smtClean="0"/>
              <a:t> Цели создания:</a:t>
            </a:r>
            <a:endParaRPr lang="ru-RU" dirty="0" smtClean="0"/>
          </a:p>
          <a:p>
            <a:r>
              <a:rPr lang="ru-RU" b="1" dirty="0" smtClean="0"/>
              <a:t>1.    </a:t>
            </a:r>
            <a:r>
              <a:rPr lang="ru-RU" dirty="0" smtClean="0"/>
              <a:t>-  </a:t>
            </a:r>
            <a:r>
              <a:rPr lang="ru-RU" b="1" dirty="0" smtClean="0"/>
              <a:t>П</a:t>
            </a:r>
            <a:r>
              <a:rPr lang="ru-RU" dirty="0" smtClean="0"/>
              <a:t>ознакомить  детей  с  историей России на примере народной игрушки -куклы;</a:t>
            </a:r>
          </a:p>
          <a:p>
            <a:r>
              <a:rPr lang="ru-RU" dirty="0" smtClean="0"/>
              <a:t>-  воспитывать интерес к</a:t>
            </a:r>
            <a:r>
              <a:rPr lang="en-US" dirty="0" smtClean="0"/>
              <a:t> </a:t>
            </a:r>
            <a:r>
              <a:rPr lang="ru-RU" dirty="0" smtClean="0"/>
              <a:t>куклам ;</a:t>
            </a:r>
          </a:p>
          <a:p>
            <a:r>
              <a:rPr lang="ru-RU" dirty="0" smtClean="0"/>
              <a:t>- знакомить с русским  народным  фольклором  посредством    игрушки -куклы;</a:t>
            </a:r>
          </a:p>
          <a:p>
            <a:r>
              <a:rPr lang="ru-RU" dirty="0" smtClean="0"/>
              <a:t> </a:t>
            </a:r>
          </a:p>
          <a:p>
            <a:r>
              <a:rPr lang="ru-RU" dirty="0" smtClean="0"/>
              <a:t>Учить самим изготавливать куклу из  природного и бросового материала, используя приемы: скручивание, пеленание, </a:t>
            </a:r>
          </a:p>
          <a:p>
            <a:r>
              <a:rPr lang="ru-RU" dirty="0" smtClean="0"/>
              <a:t>   завязывание, заматывание</a:t>
            </a:r>
          </a:p>
          <a:p>
            <a:r>
              <a:rPr lang="ru-RU" dirty="0" smtClean="0"/>
              <a:t>-  развивать воображение, художественный вкус, моторику рук</a:t>
            </a:r>
          </a:p>
          <a:p>
            <a:r>
              <a:rPr lang="ru-RU" b="1" dirty="0" smtClean="0"/>
              <a:t>2.    </a:t>
            </a:r>
            <a:r>
              <a:rPr lang="ru-RU" dirty="0" smtClean="0"/>
              <a:t>- </a:t>
            </a:r>
            <a:r>
              <a:rPr lang="ru-RU" b="1" dirty="0" smtClean="0"/>
              <a:t>П</a:t>
            </a:r>
            <a:r>
              <a:rPr lang="ru-RU" dirty="0" smtClean="0"/>
              <a:t>ривлечь внимание родителей к истории  нашей страны,   </a:t>
            </a:r>
          </a:p>
          <a:p>
            <a:r>
              <a:rPr lang="ru-RU" dirty="0" smtClean="0"/>
              <a:t>        используя  народную  игрушку-куклу;</a:t>
            </a:r>
          </a:p>
          <a:p>
            <a:r>
              <a:rPr lang="ru-RU" dirty="0" smtClean="0"/>
              <a:t>- организовать  совместную  деятельность родителей  с детьми;</a:t>
            </a:r>
          </a:p>
          <a:p>
            <a:r>
              <a:rPr lang="ru-RU" dirty="0" smtClean="0"/>
              <a:t> </a:t>
            </a:r>
          </a:p>
          <a:p>
            <a:endParaRPr lang="ru-RU"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1357298"/>
          </a:xfrm>
        </p:spPr>
        <p:txBody>
          <a:bodyPr/>
          <a:lstStyle/>
          <a:p>
            <a:r>
              <a:rPr lang="ru-RU" dirty="0" smtClean="0"/>
              <a:t>              </a:t>
            </a:r>
            <a:r>
              <a:rPr lang="en-US" dirty="0" smtClean="0"/>
              <a:t>C</a:t>
            </a:r>
            <a:r>
              <a:rPr lang="ru-RU" dirty="0" smtClean="0"/>
              <a:t> чего всё началось?.....</a:t>
            </a:r>
            <a:endParaRPr lang="ru-RU" dirty="0"/>
          </a:p>
        </p:txBody>
      </p:sp>
      <p:pic>
        <p:nvPicPr>
          <p:cNvPr id="1028" name="Picture 4" descr="N:\Сад\2011-11 (ноя)мама сканер\сканирование0011.jpg"/>
          <p:cNvPicPr>
            <a:picLocks noGrp="1" noChangeAspect="1" noChangeArrowheads="1"/>
          </p:cNvPicPr>
          <p:nvPr>
            <p:ph idx="1"/>
          </p:nvPr>
        </p:nvPicPr>
        <p:blipFill>
          <a:blip r:embed="rId3"/>
          <a:srcRect/>
          <a:stretch>
            <a:fillRect/>
          </a:stretch>
        </p:blipFill>
        <p:spPr bwMode="auto">
          <a:xfrm>
            <a:off x="428596" y="1214422"/>
            <a:ext cx="3429024" cy="5214974"/>
          </a:xfrm>
          <a:prstGeom prst="rect">
            <a:avLst/>
          </a:prstGeom>
          <a:noFill/>
        </p:spPr>
      </p:pic>
      <p:sp>
        <p:nvSpPr>
          <p:cNvPr id="5" name="Прямоугольник 4"/>
          <p:cNvSpPr/>
          <p:nvPr/>
        </p:nvSpPr>
        <p:spPr>
          <a:xfrm>
            <a:off x="4286248" y="1785926"/>
            <a:ext cx="4572000" cy="3416320"/>
          </a:xfrm>
          <a:prstGeom prst="rect">
            <a:avLst/>
          </a:prstGeom>
        </p:spPr>
        <p:txBody>
          <a:bodyPr>
            <a:spAutoFit/>
          </a:bodyPr>
          <a:lstStyle/>
          <a:p>
            <a:r>
              <a:rPr lang="ru-RU" dirty="0" smtClean="0"/>
              <a:t>На протяжении нескольких лет дети нашего МДОУ№75 посещали </a:t>
            </a:r>
            <a:r>
              <a:rPr lang="ru-RU" dirty="0" err="1" smtClean="0"/>
              <a:t>ЦДиЮТ</a:t>
            </a:r>
            <a:r>
              <a:rPr lang="ru-RU" dirty="0" smtClean="0"/>
              <a:t> ,где занимались в кружках ручного </a:t>
            </a:r>
            <a:r>
              <a:rPr lang="ru-RU" dirty="0" err="1" smtClean="0"/>
              <a:t>труда,в</a:t>
            </a:r>
            <a:r>
              <a:rPr lang="ru-RU" dirty="0" smtClean="0"/>
              <a:t> скульптурном </a:t>
            </a:r>
            <a:r>
              <a:rPr lang="ru-RU" dirty="0" err="1" smtClean="0"/>
              <a:t>кружке.Посещали</a:t>
            </a:r>
            <a:r>
              <a:rPr lang="ru-RU" dirty="0" smtClean="0"/>
              <a:t> музей  «Народного творчества»,где впервые познакомились с экспозициями </a:t>
            </a:r>
            <a:r>
              <a:rPr lang="ru-RU" dirty="0" err="1" smtClean="0"/>
              <a:t>кукол,сделанных</a:t>
            </a:r>
            <a:r>
              <a:rPr lang="ru-RU" dirty="0" smtClean="0"/>
              <a:t> без </a:t>
            </a:r>
            <a:r>
              <a:rPr lang="ru-RU" dirty="0" err="1" smtClean="0"/>
              <a:t>иглы,обрядовые</a:t>
            </a:r>
            <a:r>
              <a:rPr lang="ru-RU" dirty="0" smtClean="0"/>
              <a:t> </a:t>
            </a:r>
            <a:r>
              <a:rPr lang="ru-RU" dirty="0" err="1" smtClean="0"/>
              <a:t>куклы,тряпичные</a:t>
            </a:r>
            <a:r>
              <a:rPr lang="ru-RU" dirty="0" smtClean="0"/>
              <a:t>. Посетили выставку кукол в городском краеведческом музее, полученные впечатления разбудили желания детей создать свой мини-музей кукол.</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34" y="1"/>
            <a:ext cx="7772400" cy="1643049"/>
          </a:xfrm>
        </p:spPr>
        <p:txBody>
          <a:bodyPr>
            <a:normAutofit/>
          </a:bodyPr>
          <a:lstStyle/>
          <a:p>
            <a:r>
              <a:rPr lang="ru-RU" dirty="0" smtClean="0"/>
              <a:t>                 Бабушкины куклы</a:t>
            </a:r>
            <a:endParaRPr lang="ru-RU" dirty="0"/>
          </a:p>
        </p:txBody>
      </p:sp>
      <p:sp>
        <p:nvSpPr>
          <p:cNvPr id="3" name="Подзаголовок 2"/>
          <p:cNvSpPr>
            <a:spLocks noGrp="1"/>
          </p:cNvSpPr>
          <p:nvPr>
            <p:ph type="subTitle" idx="1"/>
          </p:nvPr>
        </p:nvSpPr>
        <p:spPr>
          <a:xfrm>
            <a:off x="3714744" y="214290"/>
            <a:ext cx="5000660" cy="5857916"/>
          </a:xfrm>
        </p:spPr>
        <p:txBody>
          <a:bodyPr>
            <a:normAutofit fontScale="62500" lnSpcReduction="20000"/>
          </a:bodyPr>
          <a:lstStyle/>
          <a:p>
            <a:endParaRPr lang="ru-RU" sz="1500" dirty="0" smtClean="0">
              <a:solidFill>
                <a:schemeClr val="tx1"/>
              </a:solidFill>
            </a:endParaRPr>
          </a:p>
          <a:p>
            <a:r>
              <a:rPr lang="ru-RU" sz="1800" b="1" dirty="0" smtClean="0">
                <a:solidFill>
                  <a:schemeClr val="tx1"/>
                </a:solidFill>
              </a:rPr>
              <a:t>Кукла – первая среди  игрушек. Она  известна с глубокой  древности, оставаясь вечно юной. На нее не влияет  время, она по-прежнему находит свой   путь к сердцам детей и взрослых. Кукла не  рождается сама: ее  создает   человек. Она  обретает жизнь при помощи воображения и  воли  своего  создателя. Являясь частью культуры всего человечества,  кукла сохраняет в своем образе самобытность и  характерные  черты создающего ее народа. В этом главная ценность   традиционной народной куклы.    </a:t>
            </a:r>
            <a:endParaRPr lang="ru-RU" sz="1800" dirty="0" smtClean="0">
              <a:solidFill>
                <a:schemeClr val="tx1"/>
              </a:solidFill>
            </a:endParaRPr>
          </a:p>
          <a:p>
            <a:r>
              <a:rPr lang="ru-RU" sz="1800" b="1" dirty="0" smtClean="0">
                <a:solidFill>
                  <a:schemeClr val="tx1"/>
                </a:solidFill>
              </a:rPr>
              <a:t>    В первую очередь кукла – это изображение человека. Именно узнаваемость человеческих черт характеризует русские традиционные  куклы.  Традиционно существовали народные куклы трех видов: </a:t>
            </a:r>
            <a:r>
              <a:rPr lang="ru-RU" sz="1800" b="1" dirty="0" err="1" smtClean="0">
                <a:solidFill>
                  <a:schemeClr val="tx1"/>
                </a:solidFill>
              </a:rPr>
              <a:t>обереговая</a:t>
            </a:r>
            <a:r>
              <a:rPr lang="ru-RU" sz="1800" b="1" dirty="0" smtClean="0">
                <a:solidFill>
                  <a:schemeClr val="tx1"/>
                </a:solidFill>
              </a:rPr>
              <a:t>, обрядовая и игровая. </a:t>
            </a:r>
          </a:p>
          <a:p>
            <a:r>
              <a:rPr lang="ru-RU" sz="1800" b="1" dirty="0" smtClean="0">
                <a:solidFill>
                  <a:schemeClr val="tx1"/>
                </a:solidFill>
              </a:rPr>
              <a:t>В русской кукле уживаются  сакральная   и игровая направленность Отличительная  особенность  </a:t>
            </a:r>
            <a:r>
              <a:rPr lang="ru-RU" sz="1800" b="1" dirty="0" err="1" smtClean="0">
                <a:solidFill>
                  <a:schemeClr val="tx1"/>
                </a:solidFill>
              </a:rPr>
              <a:t>обереговой</a:t>
            </a:r>
            <a:r>
              <a:rPr lang="ru-RU" sz="1800" b="1" dirty="0" smtClean="0">
                <a:solidFill>
                  <a:schemeClr val="tx1"/>
                </a:solidFill>
              </a:rPr>
              <a:t> и обрядовой – отсутствие  лица  и  изготовление без помощи  иглы. При изготовлении  игровой    куклы изображение лица допускалось, а использование иглы   было   обязательным условием. Кукла, сшитая собственными руками,  становилась  своеобразным экзаменом для девочек, подтверждением их   мастерства, искусного владения иглой, умения шить и  вышивать.		</a:t>
            </a:r>
          </a:p>
          <a:p>
            <a:r>
              <a:rPr lang="ru-RU" sz="1800" b="1" dirty="0" smtClean="0">
                <a:solidFill>
                  <a:schemeClr val="tx1"/>
                </a:solidFill>
              </a:rPr>
              <a:t>Куклам приписывались различные волшебные свойства: они могли   защитить человека от злых сил, принять на себя болезни и несчастья,   помочь хорошему урожаю. Многие куклы-талисманы бережно   хранились   в   семье, передавались из поколения в поколение вместе с   приемами их изготовления. И когда наступала пора, бабушка доставала из заветного сундука волшебных куколок, разноцветные лоскутки, мотки  ниток и начинала обучать внучку старинному искусству кукольного   рукоделия.     Ведь самые вдохновенные творцы кукол – дети. </a:t>
            </a:r>
          </a:p>
          <a:p>
            <a:r>
              <a:rPr lang="ru-RU" sz="1800" b="1" dirty="0" smtClean="0">
                <a:solidFill>
                  <a:schemeClr val="tx1"/>
                </a:solidFill>
              </a:rPr>
              <a:t>Кукла –   зримый посредник между миром детства и миром взрослых. Через  кукольный     мир дети входят в жизнь полноправными членами общества, а  для взрослых – это единственная  возможность вернуться в мир  детства В этой экспозиции представлено несколько разделов. </a:t>
            </a:r>
            <a:endParaRPr lang="ru-RU" sz="1800" dirty="0">
              <a:solidFill>
                <a:schemeClr val="tx1"/>
              </a:solidFill>
            </a:endParaRPr>
          </a:p>
        </p:txBody>
      </p:sp>
      <p:sp>
        <p:nvSpPr>
          <p:cNvPr id="4" name="Прямоугольник 3"/>
          <p:cNvSpPr/>
          <p:nvPr/>
        </p:nvSpPr>
        <p:spPr>
          <a:xfrm>
            <a:off x="714348" y="2000240"/>
            <a:ext cx="2286000" cy="646331"/>
          </a:xfrm>
          <a:prstGeom prst="rect">
            <a:avLst/>
          </a:prstGeom>
        </p:spPr>
        <p:txBody>
          <a:bodyPr>
            <a:spAutoFit/>
          </a:bodyPr>
          <a:lstStyle/>
          <a:p>
            <a:r>
              <a:rPr lang="ru-RU" sz="3600" cap="all" dirty="0" smtClean="0">
                <a:solidFill>
                  <a:srgbClr val="4E3B30"/>
                </a:solidFill>
                <a:effectLst>
                  <a:reflection blurRad="12700" stA="48000" endA="300" endPos="55000" dir="5400000" sy="-90000" algn="bl" rotWithShape="0"/>
                </a:effectLst>
                <a:latin typeface="Franklin Gothic Medium"/>
                <a:ea typeface="+mj-ea"/>
                <a:cs typeface="+mj-cs"/>
              </a:rPr>
              <a:t> </a:t>
            </a:r>
            <a:endParaRPr lang="ru-RU" dirty="0"/>
          </a:p>
        </p:txBody>
      </p:sp>
      <p:pic>
        <p:nvPicPr>
          <p:cNvPr id="1026" name="Picture 2" descr="N:\Сад\обрядовые куклы\DSCN0d242kykla.JPG"/>
          <p:cNvPicPr>
            <a:picLocks noChangeAspect="1" noChangeArrowheads="1"/>
          </p:cNvPicPr>
          <p:nvPr/>
        </p:nvPicPr>
        <p:blipFill>
          <a:blip r:embed="rId2"/>
          <a:srcRect/>
          <a:stretch>
            <a:fillRect/>
          </a:stretch>
        </p:blipFill>
        <p:spPr bwMode="auto">
          <a:xfrm>
            <a:off x="255082" y="1071546"/>
            <a:ext cx="3231038" cy="5429288"/>
          </a:xfrm>
          <a:prstGeom prst="rect">
            <a:avLst/>
          </a:prstGeom>
          <a:noFill/>
        </p:spPr>
      </p:pic>
      <p:pic>
        <p:nvPicPr>
          <p:cNvPr id="6" name="Picture 2" descr="N:\Сад\обрядовые куклы\DSCN0d242kykla.JPG"/>
          <p:cNvPicPr>
            <a:picLocks noChangeAspect="1" noChangeArrowheads="1"/>
          </p:cNvPicPr>
          <p:nvPr/>
        </p:nvPicPr>
        <p:blipFill>
          <a:blip r:embed="rId2"/>
          <a:srcRect/>
          <a:stretch>
            <a:fillRect/>
          </a:stretch>
        </p:blipFill>
        <p:spPr bwMode="auto">
          <a:xfrm>
            <a:off x="285720" y="1142984"/>
            <a:ext cx="3231038" cy="54292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Наша мастерская</a:t>
            </a:r>
            <a:br>
              <a:rPr lang="ru-RU" dirty="0" smtClean="0"/>
            </a:br>
            <a:endParaRPr lang="ru-RU" dirty="0"/>
          </a:p>
        </p:txBody>
      </p:sp>
      <p:pic>
        <p:nvPicPr>
          <p:cNvPr id="2050" name="Picture 2" descr="N:\Сад\2011-11 (ноя)мама сканер\IMG_4617.JPG"/>
          <p:cNvPicPr>
            <a:picLocks noGrp="1" noChangeAspect="1" noChangeArrowheads="1"/>
          </p:cNvPicPr>
          <p:nvPr>
            <p:ph idx="1"/>
          </p:nvPr>
        </p:nvPicPr>
        <p:blipFill>
          <a:blip r:embed="rId2" cstate="print"/>
          <a:srcRect/>
          <a:stretch>
            <a:fillRect/>
          </a:stretch>
        </p:blipFill>
        <p:spPr bwMode="auto">
          <a:xfrm rot="20569936">
            <a:off x="627381" y="1605235"/>
            <a:ext cx="3714776" cy="4811714"/>
          </a:xfrm>
          <a:prstGeom prst="rect">
            <a:avLst/>
          </a:prstGeom>
          <a:noFill/>
        </p:spPr>
      </p:pic>
      <p:pic>
        <p:nvPicPr>
          <p:cNvPr id="6" name="Picture 2" descr="N:\Сад\2011-11 (ноя)мама сканер\IMG_4615.JPG"/>
          <p:cNvPicPr>
            <a:picLocks noChangeAspect="1" noChangeArrowheads="1"/>
          </p:cNvPicPr>
          <p:nvPr/>
        </p:nvPicPr>
        <p:blipFill>
          <a:blip r:embed="rId3" cstate="print"/>
          <a:srcRect/>
          <a:stretch>
            <a:fillRect/>
          </a:stretch>
        </p:blipFill>
        <p:spPr bwMode="auto">
          <a:xfrm rot="723770">
            <a:off x="5224537" y="635645"/>
            <a:ext cx="3143272" cy="45259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540</TotalTime>
  <Words>1915</Words>
  <PresentationFormat>Экран (4:3)</PresentationFormat>
  <Paragraphs>120</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ПРЕЗЕНТАЦИЯ ПРОЕКТА МИНИ-МУЗЕЯ</vt:lpstr>
      <vt:lpstr>ЧТО ТАКОЕ МИНИ-МУЗЕЙ                                              В ДОУ?</vt:lpstr>
      <vt:lpstr>                ВИЗИТНАЯ КАРТОЧКА  В процессе  работы  по  ознакомлению дошкольников с     русской народной  культурой, обрядовыми праздниками, предметами прикладного  искусства, обрядовыми куклами в детском саду    постепенно  накапливался материал, который  мы   объединили  в   мини-музей и назвали его «Страна «Кукляндия»    Весь накопленный материал распределили  по тематическому принципу. Так, в музее  отражено не только многообразие кукол, но и результаты детского и взрослого   творчества: рисунки, куклы-обереги, куклы, изготовленные из бросового и природного материала.        Наш музей интерактивен, поэтому  в    нем    мы     предоставили  материалы  для  детского творчества: различные   корзиночки   с    лоскутами, ленточками, лозой, нитками, бантами, лучинками и другими материалами; коробочки с  красками, бумагой и т.д..          Все     это  позволяет  детям закреплять знания по данной  теме, развивать   воображение и творчество.</vt:lpstr>
      <vt:lpstr>МЕСТО РАСПОЛОЖЕНИЯ:</vt:lpstr>
      <vt:lpstr>            Участники проекта </vt:lpstr>
      <vt:lpstr>ЦЕЛЬ ПРОЕКТА</vt:lpstr>
      <vt:lpstr>              C чего всё началось?.....</vt:lpstr>
      <vt:lpstr>                 Бабушкины куклы</vt:lpstr>
      <vt:lpstr>Наша мастерская </vt:lpstr>
      <vt:lpstr>Слайд 10</vt:lpstr>
      <vt:lpstr>Соломенные куклы </vt:lpstr>
      <vt:lpstr>                   Тряпичные куклы</vt:lpstr>
      <vt:lpstr>                            Любимый- петрушка</vt:lpstr>
      <vt:lpstr>Народная кукла </vt:lpstr>
      <vt:lpstr>          ОХ, уж эти матрёшки!!!.....</vt:lpstr>
      <vt:lpstr>                                Дымковские куклы   </vt:lpstr>
      <vt:lpstr>филимоновские куклы</vt:lpstr>
      <vt:lpstr>Каргопольские куклы </vt:lpstr>
      <vt:lpstr>Куклы неваляшки……</vt:lpstr>
      <vt:lpstr>  Марионетки                                                              </vt:lpstr>
      <vt:lpstr>Куклы из папье - маше </vt:lpstr>
      <vt:lpstr>Чайные  (самоварные) куклы  </vt:lpstr>
      <vt:lpstr>Театральные куклы </vt:lpstr>
      <vt:lpstr>                  Куклы из бросового материала</vt:lpstr>
      <vt:lpstr>  Куклы из природного материала</vt:lpstr>
      <vt:lpstr>                                                       </vt:lpstr>
      <vt:lpstr>Необычные куклы</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ПРОЕКТА</dc:title>
  <cp:lastModifiedBy>Danhill</cp:lastModifiedBy>
  <cp:revision>69</cp:revision>
  <dcterms:modified xsi:type="dcterms:W3CDTF">2015-06-30T08:33:40Z</dcterms:modified>
</cp:coreProperties>
</file>