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38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429264"/>
            <a:ext cx="8858280" cy="1428736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sz="20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pPr algn="r"/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Щекутеева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Дарья Михайловна  </a:t>
            </a:r>
          </a:p>
          <a:p>
            <a:pPr algn="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 89030223460,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shpak_dashenka@mail.ru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endParaRPr lang="ru-RU" sz="20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дошкольное образовательное учреждение</a:t>
            </a:r>
            <a:b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«Детский сад №6 «Солнышко» г. Новоузенска</a:t>
            </a:r>
            <a:b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Саратовской области»</a:t>
            </a:r>
            <a:b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type="ctrTitle"/>
          </p:nvPr>
        </p:nvSpPr>
        <p:spPr>
          <a:xfrm>
            <a:off x="1000100" y="1142984"/>
            <a:ext cx="7772400" cy="3071834"/>
          </a:xfrm>
        </p:spPr>
        <p:txBody>
          <a:bodyPr>
            <a:prstTxWarp prst="textInflate">
              <a:avLst/>
            </a:prstTxWarp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3175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Кроссворд по пожарной безопасности</a:t>
            </a:r>
            <a:br>
              <a:rPr lang="ru-RU" b="1" dirty="0" smtClean="0">
                <a:ln w="3175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3175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</a:t>
            </a:r>
            <a:br>
              <a:rPr lang="ru-RU" b="1" dirty="0" smtClean="0">
                <a:ln w="3175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n w="3175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data:image/png;base64,iVBORw0KGgoAAAANSUhEUgAAAdoAAAELCAYAAAB+hkclAAAAAXNSR0IArs4c6QAAE5JJREFUeF7t3Xls3/V5wPHna3I7l+0EDcpRoKWcA5FqArXNOFYE5YpDkkaAuNqpoIqzdBQ22nAPtdAwskKPAeVOATswMUbWlnXQ0m7ca9IWVkhzcCTxz7mdxLG/U8qkkWLyMyGPEv/8yl9I/vj5fT+v7yO9lcQiRfhFgAABAgQIpAkUaZMNJkCAAAECBEJoLQEBAgQIEEgUENpEXKMJECBAgIDQ2gECBAgQIJAoILSJuEYTIECAAAGhtQMECBAgQCBRQGgTcY0mQIAAAQJCawcIECBAgECigNAm4hpNgAABAgSE1g4QIECAAIFEAaFNxDWaAAECBAgIrR0gQIAAAQKJAkKbiGs0AQIECBAQWjtAgAABAgQSBYQ2EddoAgQIECAgtHaAAAECBAgkCghtIq7RBAgQIEBAaO0AAQIECBBIFBDaRFyjCRAgQICA0NoBAgQIECCQKCC0ibhGEyBAgAABobUDBAgQIEAgUUBoE3GNJkCAAAECQmsHCBAgQIBAooDQJuIaTWCrChxeDoh/LzZs1ZmGESCQLiC06cQ+gMAWCExe0Bgbhv/t6PryqFVrY9+G+rIyoC4qy1YXr3esi8vikcb/3oKpvoUAgW0gILTbAN1HEtisQPPKA0YM7mzdb9cYe8Ih5ajTx0es7YxYvDzi+keKeHl+LFywNG6IWY0zSBIgsP0LCO32/448YX8SaF7x6VHDum7/7IHdH//O2T1f/NW3Is64tVjyP2/GVWLbn5bDXfuqgND21TfnuWtSYODk9hvHfbS8+NGvlpu93zOvRkz9h2JVR+fgvaOl/s2axHApAjUiILQ18iJdozYEGk9rf/s7Z3fveOQB1e9z9HXFuhfnlZfGrKabq592ggCBbSUgtNtK3ucS+FOB5qUTdx9Td/t/XVuO6g3OP86OuOmx4lcr7288tDfnnSFAYNsICO22cfepBN4rMHHp3xy8W93lsy/vXWhnPBFxy+y6F9rvbjgEJwEC26+A0G6/78aT9TeB5mWf3aWx++Hnry9H9Obq3/tJxPWzipdWz2w8uDfnnSFAYNsICO22cfepBN4rMLkcNHxA++L7zitHHfqx6kDNNxbrfv5K3RXROvqb1U87QYDAthIQ2m0l73MJ9CAwbGrl1r/YK8750QWb/6nj3yyKOPKaYkNX94D9o3XkKzAJENh+BYR2+303nqw/CpxcOWHEoLjt2IPLnWec1TPAokrEpOlF++8XlzdHS9OV/ZHJnQn0JQGh7Utvy7P2D4EJy46qH9L9w0M/Xo465qAYfsb4d67dvjpi2kMRz7xavDXv7bglHmm8rn+AuCWBvi0gtH37/Xn6WhVorhwQRZw7ckgc17E+dmsYHsWAoly0rCPmr+koLo1HGp+q1au7F4FaExDaWnuj7lN7As2VX0TEYVEUE6OlobX2LuhGBGpbQGhr+/26XS0INFeejohPRcRnorVx43/7RYBAHxIQ2j70sjxqPxUQ2n764l27VgSEtlbepHvUroDQ1u67dbN+ISC0/eI1u2SfFhDaPv36PDwBobUDBLZ3AaHd3t+Q5yOwWQGhtSAEtncBod3e35Dn668Cp7aNjHubVlS7/juhnbxgaHTVf3fEkOKwjvXl7sMGlasHDyzerKyK17u66s6PWaN/X22QrxMgkCQgtEmwxhL4AAKT5wyKDTtd1FhfTujsKvYeOSxWlmWsXr465q1e231VPDLmV+83rYiTlpzQNHKHb47bs9xpwrgYefy4iLWdEX9YEnHzvxYbXvpDLFjQ1n1ltI754Qd4JEcJENhaAkK7tSTNIbBlApPnDB8xcOef7tJY7n30geWorxz/TidXdERc/kDEnAXFkkXtxYxobbiqpw8o6qdWlp4xvmyaNqnnz/+P30ZccFcsXlSpuyRaGu7esqf0XQQIbLGA0G4xnW8k8KEFmt/asaF+0KMH7hqHPHRRObCneUtWREy+uajMXVjc3FNsi+OuaivvOGfzj3L/LyIue6Cubc0DDWM+9EMbQIDABxMQ2g/m5TSBrSnQ3Hbx/rsUVz15RVm/ubFvL4v41JWxcsXquvExq+HFd58tXvhtW/mRxupPdfjVsWruovhitDTNrH7aCQIEtpqA0G41SoMIfFCB4adU3rj8xHKnLx5Z/TtP/nbR/ctXy293PtR0ySahXby4bfP/8OX/nb70voh7ni5e6+wu/fFxdW8nCGw9gbI4OyJ2jSjviCLmb73BJhEgsHmBYqddGsrTnr8+hvVG6omXNv5Va/Fy5e7Gg7YotF+9N2LmM8Uf/wLYLwIECBAg0B8EPrFzGU99o3c3nf1yxCX3FHPfurNx/y0K7cafrLrrqbpX13d139e7j3SKAAECBAj0ZYFi7M6jyrNevCGG9uYWP50T8aUfxO+W39u0zyahfWVeWzm6F78pPuLqWDNnYd250dpwV28+0BkCBAgQINDXBYZPrSy++vPl2FM3/vtZVX6deWsRT86NWzpmNp6/SWin3NBWzjhr89/92AsR595erFg7s3FUtQ/ydQIECBAgUDMCEyqXjduz/LvHv7b5v6ddsz5iv0uKNWvWlROitenfNgnt4CmVlX99RDn86yf3zPLMKxHn/lPR/sby4tpoabixZvBchAABAgQIVBM4eek+o4cUDx+yR7HvA+eXPf5vizdG9vgb6pb/elH3D6Jl05843ji+iOb2sxrry28cdWCMOemTZf3RB77zqW+0R9z4WBE/+00snL+knB6zmkS22gvxdQIECBCoPYEJy/YaMbT7n/fZOT5yxAHlyEuOe+eKG384+MK7Ip59rai8uay4s/PBhq/0dPl36nzi8o9FXXlN/ZCuI9ZtqBtbP7gshgyM+cvXxKK1a7vOj0fHPlt7cm5EgAABAgR6KTB51Z9FV+c5DUO7p24oiz1HDYuBZXf59sq1xesr1pXT4uGmJ95v0qa/Dd74jwt01s+NIj4axeBx0VL/fC8fwTECBAgQINA/BJrbWiKK5qjrPi8eHjOj2qXf++fNEyqvRRF7RFG3V7SMfq3aAF8nQIAAAQL9SqC57cGIYlJEOSVamx6sdnehrSbk6wQIECBA4N0CQmsfCBAgQIBAooDQJuIaTYAAAQIEhNYOECBAgACBRAGhTcQ1mgABAgQICK0dIECAAAECiQJCm4hrNAECBAgQEFo7QIAAAQIEEgWENhHXaAIECBAgILR2gAABAgQIJAoIbSKu0QQIECBAQGjtAAECBAgQSBQQ2kRcowkQIECAgNDaAQIECBAgkCggtIm4RhMgQIAAAaG1AwQIECBAIFFAaBNxjSZAgAABAkJrBwgQIECAQKKA0CbiGk2AAAECBITWDhAgQIAAgUQBoU3ENZoAAQIECAitHSBAgAABAokCQpuIazQBAgQIEBBaO0CAAAECBBIFhDYR12gCBAgQICC0doAAAQIECCQKCG0irtEECBAgQEBo7QABAgQIEEgUENpEXKMJECBAgIDQ2gECBAgQIJAoILSJuEYTIECAAAGhtQMECBAgQCBRQGgTcY0mQIAAAQJCawcIECBAgECigNAm4hpNgAABAgSE1g4QIECAAIFEAaFNxDWaAAECBAgIrR0gQIAAAQKJAkKbiGs0AQIECBAQWjtAgAABAgQSBYQ2EddoAgQIECAgtHaAAAECBAgkCghtIq7RBAgQIEBAaO0AAQIECBBIFBDaRFyjCRAgQICA0NoBAgQIECCQKCC0ibhGEyBAgAABobUDBAgQIEAgUUBoE3GNJkCAAAECQmsHCBAgQIBAooDQJuIaTYAAAQIEhNYOECBAgACBRAGhTcQ1mgABAgQICK0dIECAAAECiQJCm4hrNAECBAgQEFo7QIAAAQIEEgWENhHXaAIECBAgILR2gAABAgQIJAoIbSKu0QQIECBAQGjtAAECBAgQSBQQ2kRcowkQIECAgNDaAQIECBAgkCggtIm4RhMgQIAAAaG1AwQIECBAIFFAaBNxjSZAgAABAkJrBwgQIECAQKKA0CbiGk2AAAECBITWDhAgQIAAgUQBoU3ENZoAAQIECAitHSBAgAABAokCQpuIazQBAgQIEBBaO0CAAAECBBIFhDYR12gCBAgQICC0doAAAQIECCQKCG0irtEECBAgQEBo7QABAgQIEEgUENpEXKMJECBAgIDQ2gECBAgQIJAoILSJuEYTIECAAAGhtQMECBAgQCBRQGgTcY0mQIAAAQJCawcIECBAgECigNAm4hpNgAABAgSE1g4QIECAAIFEAaFNxDWaAAECBAgIrR0gQIAAAQKJAkKbiGs0AQIECBAQWjtAgAABAgQSBYQ2EddoAgQIECAgtHaAAAECBAgkCghtIq7RBAgQIEBAaO0AAQIECBBIFBDaRFyjCRAgQICA0NoBAgQIECCQKCC0ibhGEyBAgAABobUDBAgQIEAgUUBoE3GNJkCAAAECQmsHCBAgQIBAooDQJuIaTYAAAQIEhNYOECBAgACBRAGhTcQ1mgABAgQICK0dIECAAAECiQJCm4hrNAECBAgQEFo7QIAAAQIEEgWENhHXaAIECBAgILR2gAABAgQIJAoIbSKu0QQIECBAQGjtAAECBAgQSBQQ2kRcowkQIECAgNDaAQIECBAgkCggtIm4RhMgQIAAAaG1AwQIECBAIFFAaBNxjSZAgAABAkJrBwgQIECAQKKA0CbiGk2AAAECBITWDhAgQIAAgUQBoU3ENZoAAQIECAitHSBAgAABAokCQpuIazQBAgQIEBBaO0CAAAECBBIFhDYR12gCBAgQICC0doAAAQIECCQKCG0irtEECBAgQEBo7QABAgQIEEgUENpEXKMJECBAgIDQ2gECBAgQIJAoILSJuEYTIECAAAGhtQMECBAgQCBRQGgTcY0mQIAAAQJCawcIECBAgECigNAm4hpNgAABAgSE1g4QIECAAIFEAaFNxDWaAAECBAgIrR0gQIAAAQKJAkKbiGs0AQIECBAQWjtAgAABAgQSBYQ2EddoAgQIECAgtHaAAAECBAgkCghtIq7RBAgQIEBAaO0AAQIECBBIFBDaRFyjCRAgQICA0NoBAgQIECCQKCC0ibhGEyBAgAABobUDBAgQIEAgUUBoE3GNJkCAAAECQmsHCBAgQIBAooDQJuIaTYAAAQIEhNYOECBAgACBRAGhTcQ1mgABAgQICK0dIECAAAECiQJCm4hrNAECBAgQEFo7QIAAAQIEEgWENhHXaAIECBAgILR2gAABAgQIJAoIbSKu0QQIECBAQGjtAAECBAgQSBQQ2kRcowkQIECAgNDaAQIECBAgkCggtIm4RhMgQIAAAaG1AwQIECBAIFFAaBNxjSZAgAABAkJrBwgQIECAQKKA0CbiGk2AAAECBITWDhAgQIAAgUQBoU3ENZoAAQIECAitHSBAgAABAokCQpuIazQBAgQIEBBaO0CAAAECBBIFhDYR12gCBAgQICC0doAAAQIECCQKCG0irtEECBAgQEBo7QABAgQIEEgUENpEXKMJECBAgIDQ2gECBAgQIJAoILSJuEYTIECAAAGhtQMECBAgQCBRQGgTcY0mQIAAAQJCawcIECBAgECigNAm4hpNgAABAgSE1g4QIECAAIFEAaFNxDWaAAECBAgIrR0gQIAAAQKJAkKbiGs0AQIECBAQWjtAgAABAgQSBYQ2EddoAgQIECAgtHaAAAECBAgkCghtIq7RBAgQIEBAaO0AAQIECBBIFBDaRFyjCRAgQICA0NoBAgQIECCQKCC0ibhGEyBAgAABobUDBAgQIEAgUUBoE3GNJkCAAAECQmsHCBAgQIBAooDQJuIaTYAAAQIEhNYOECBAgACBRIEPFdrm9oMiyscjYqcodpgWLaOuTHxUowkQIECAQN8SOLVtZKwpH42o+8uI7tuidcy51S5Q/PHAxPbzhg8uz+rsiv12HxMDyzLqVq6L5d1dMX/xivKWaG36frVBvk6AAAECBGpWYGLbF0YMjmNWry8m7tpYdA0ZWA5cvyFWrloXS5asiO/HgA0z4sEdV/V0/yKal946bFDd6V/6q3LYhcdGDB30/8fueTpi+uPFireWF0+s/1HDlJoFdDECBAgQIPB+AhOXfWHwgO7pnzu4HH7BMRH77bJpJ2fMjo7Kqrrnlt3T8JkeQzvk85WOayaXQ04f3/MnLFsTMemmYvnLC4sfR0vDJG+CAAECBAj0G4GJlVMGDYjvTT20rP/Wae9/61NmxNqf/y5e6pjZdOifniq+dmdbefHnNk+2sBIx7rKiLMtiz5jVMK/fALsoAQIECPRrgSFT2mae9MmYcsuZ1RnGXV4sX7C0nBazmqa/+3SxeHFbWf3bI868LVb/ywt1X4/Whpt6c94ZAgQIECDQpwUOf3LAoLF/vuKB82Popz9R/SbXzoq4/cm6h1be3zB5i0J7/ayI235St6RjfTm3+sc5QYAAAQIE+rpAMWzMiPKQud8qd+jNTZ5/PWLS9GLBqvsbd9ui0G4s9Xd/XMTazt58nDMECBAgQKDvC+zaFPHcdb36g9+Y/XLEeXcU89rvbdxji0L75dsjWv6zeLqru7ii79O5AQECBAgQqCJQdB+xW1Px5WevK5t6YzXzmYhpD8cv2+5qOmyT0D70s7Zy/L7VRxx5TdH26/lxYcxqvKf6aScIECBAgEDfF2g4rTLn7MPL/S49sfpdjv37Yt1z84pbo6Xhonef/l+vYeyTb6RG/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data:image/png;base64,iVBORw0KGgoAAAANSUhEUgAAAdoAAAELCAYAAAB+hkclAAAAAXNSR0IArs4c6QAAE5JJREFUeF7t3Xls3/V5wPHna3I7l+0EDcpRoKWcA5FqArXNOFYE5YpDkkaAuNqpoIqzdBQ22nAPtdAwskKPAeVOATswMUbWlnXQ0m7ca9IWVkhzcCTxz7mdxLG/U8qkkWLyMyGPEv/8yl9I/vj5fT+v7yO9lcQiRfhFgAABAgQIpAkUaZMNJkCAAAECBEJoLQEBAgQIEEgUENpEXKMJECBAgIDQ2gECBAgQIJAoILSJuEYTIECAAAGhtQMECBAgQCBRQGgTcY0mQIAAAQJCawcIECBAgECigNAm4hpNgAABAgSE1g4QIECAAIFEAaFNxDWaAAECBAgIrR0gQIAAAQKJAkKbiGs0AQIECBAQWjtAgAABAgQSBYQ2EddoAgQIECAgtHaAAAECBAgkCghtIq7RBAgQIEBAaO0AAQIECBBIFBDaRFyjCRAgQICA0NoBAgQIECCQKCC0ibhGEyBAgAABobUDBAgQIEAgUUBoE3GNJkCAAAECQmsHCBAgQIBAooDQJuIaTWCrChxeDoh/LzZs1ZmGESCQLiC06cQ+gMAWCExe0Bgbhv/t6PryqFVrY9+G+rIyoC4qy1YXr3esi8vikcb/3oKpvoUAgW0gILTbAN1HEtisQPPKA0YM7mzdb9cYe8Ih5ajTx0es7YxYvDzi+keKeHl+LFywNG6IWY0zSBIgsP0LCO32/448YX8SaF7x6VHDum7/7IHdH//O2T1f/NW3Is64tVjyP2/GVWLbn5bDXfuqgND21TfnuWtSYODk9hvHfbS8+NGvlpu93zOvRkz9h2JVR+fgvaOl/s2axHApAjUiILQ18iJdozYEGk9rf/s7Z3fveOQB1e9z9HXFuhfnlZfGrKabq592ggCBbSUgtNtK3ucS+FOB5qUTdx9Td/t/XVuO6g3OP86OuOmx4lcr7288tDfnnSFAYNsICO22cfepBN4rMHHp3xy8W93lsy/vXWhnPBFxy+y6F9rvbjgEJwEC26+A0G6/78aT9TeB5mWf3aWx++Hnry9H9Obq3/tJxPWzipdWz2w8uDfnnSFAYNsICO22cfepBN4rMLkcNHxA++L7zitHHfqx6kDNNxbrfv5K3RXROvqb1U87QYDAthIQ2m0l73MJ9CAwbGrl1r/YK8750QWb/6nj3yyKOPKaYkNX94D9o3XkKzAJENh+BYR2+303nqw/CpxcOWHEoLjt2IPLnWec1TPAokrEpOlF++8XlzdHS9OV/ZHJnQn0JQGh7Utvy7P2D4EJy46qH9L9w0M/Xo465qAYfsb4d67dvjpi2kMRz7xavDXv7bglHmm8rn+AuCWBvi0gtH37/Xn6WhVorhwQRZw7ckgc17E+dmsYHsWAoly0rCPmr+koLo1HGp+q1au7F4FaExDaWnuj7lN7As2VX0TEYVEUE6OlobX2LuhGBGpbQGhr+/26XS0INFeejohPRcRnorVx43/7RYBAHxIQ2j70sjxqPxUQ2n764l27VgSEtlbepHvUroDQ1u67dbN+ISC0/eI1u2SfFhDaPv36PDwBobUDBLZ3AaHd3t+Q5yOwWQGhtSAEtncBod3e35Dn668Cp7aNjHubVlS7/juhnbxgaHTVf3fEkOKwjvXl7sMGlasHDyzerKyK17u66s6PWaN/X22QrxMgkCQgtEmwxhL4AAKT5wyKDTtd1FhfTujsKvYeOSxWlmWsXr465q1e231VPDLmV+83rYiTlpzQNHKHb47bs9xpwrgYefy4iLWdEX9YEnHzvxYbXvpDLFjQ1n1ltI754Qd4JEcJENhaAkK7tSTNIbBlApPnDB8xcOef7tJY7n30geWorxz/TidXdERc/kDEnAXFkkXtxYxobbiqpw8o6qdWlp4xvmyaNqnnz/+P30ZccFcsXlSpuyRaGu7esqf0XQQIbLGA0G4xnW8k8KEFmt/asaF+0KMH7hqHPHRRObCneUtWREy+uajMXVjc3FNsi+OuaivvOGfzj3L/LyIue6Cubc0DDWM+9EMbQIDABxMQ2g/m5TSBrSnQ3Hbx/rsUVz15RVm/ubFvL4v41JWxcsXquvExq+HFd58tXvhtW/mRxupPdfjVsWruovhitDTNrH7aCQIEtpqA0G41SoMIfFCB4adU3rj8xHKnLx5Z/TtP/nbR/ctXy293PtR0ySahXby4bfP/8OX/nb70voh7ni5e6+wu/fFxdW8nCGw9gbI4OyJ2jSjviCLmb73BJhEgsHmBYqddGsrTnr8+hvVG6omXNv5Va/Fy5e7Gg7YotF+9N2LmM8Uf/wLYLwIECBAg0B8EPrFzGU99o3c3nf1yxCX3FHPfurNx/y0K7cafrLrrqbpX13d139e7j3SKAAECBAj0ZYFi7M6jyrNevCGG9uYWP50T8aUfxO+W39u0zyahfWVeWzm6F78pPuLqWDNnYd250dpwV28+0BkCBAgQINDXBYZPrSy++vPl2FM3/vtZVX6deWsRT86NWzpmNp6/SWin3NBWzjhr89/92AsR595erFg7s3FUtQ/ydQIECBAgUDMCEyqXjduz/LvHv7b5v6ddsz5iv0uKNWvWlROitenfNgnt4CmVlX99RDn86yf3zPLMKxHn/lPR/sby4tpoabixZvBchAABAgQIVBM4eek+o4cUDx+yR7HvA+eXPf5vizdG9vgb6pb/elH3D6Jl05843ji+iOb2sxrry28cdWCMOemTZf3RB77zqW+0R9z4WBE/+00snL+knB6zmkS22gvxdQIECBCoPYEJy/YaMbT7n/fZOT5yxAHlyEuOe+eKG384+MK7Ip59rai8uay4s/PBhq/0dPl36nzi8o9FXXlN/ZCuI9ZtqBtbP7gshgyM+cvXxKK1a7vOj0fHPlt7cm5EgAABAgR6KTB51Z9FV+c5DUO7p24oiz1HDYuBZXf59sq1xesr1pXT4uGmJ95v0qa/Dd74jwt01s+NIj4axeBx0VL/fC8fwTECBAgQINA/BJrbWiKK5qjrPi8eHjOj2qXf++fNEyqvRRF7RFG3V7SMfq3aAF8nQIAAAQL9SqC57cGIYlJEOSVamx6sdnehrSbk6wQIECBA4N0CQmsfCBAgQIBAooDQJuIaTYAAAQIEhNYOECBAgACBRAGhTcQ1mgABAgQICK0dIECAAAECiQJCm4hrNAECBAgQEFo7QIAAAQIEEgWENhHXaAIECBAgILR2gAABAgQIJAoIbSKu0QQIECBAQGjtAAECBAgQSBQQ2kRcowkQIECAgNDaAQIECBAgkCggtIm4RhMgQIAAAaG1AwQIECBAIFFAaBNxjSZAgAABAkJrBwgQIECAQKKA0CbiGk2AAAECBITWDhAgQIAAgUQBoU3ENZoAAQIECAitHSBAgAABAokCQpuIazQBAgQIEBBaO0CAAAECBBIFhDYR12gCBAgQICC0doAAAQIECCQKCG0irtEECBAgQEBo7QABAgQIEEgUENpEXKMJECBAgIDQ2gECBAgQIJAoILSJuEYTIECAAAGhtQMECBAgQCBRQGgTcY0mQIAAAQJCawcIECBAgECigNAm4hpNgAABAgSE1g4QIECAAIFEAaFNxDWaAAECBAgIrR0gQIAAAQKJAkKbiGs0AQIECBAQWjtAgAABAgQSBYQ2EddoAgQIECAgtHaAAAECBAgkCghtIq7RBAgQIEBAaO0AAQIECBBIFBDaRFyjCRAgQICA0NoBAgQIECCQKCC0ibhGEyBAgAABobUDBAgQIEAgUUBoE3GNJkCAAAECQmsHCBAgQIBAooDQJuIaTYAAAQIEhNYOECBAgACBRAGhTcQ1mgABAgQICK0dIECAAAECiQJCm4hrNAECBAgQEFo7QIAAAQIEEgWENhHXaAIECBAgILR2gAABAgQIJAoIbSKu0QQIECBAQGjtAAECBAgQSBQQ2kRcowkQIECAgNDaAQIECBAgkCggtIm4RhMgQIAAAaG1AwQIECBAIFFAaBNxjSZAgAABAkJrBwgQIECAQKKA0CbiGk2AAAECBITWDhAgQIAAgUQBoU3ENZoAAQIECAitHSBAgAABAokCQpuIazQBAgQIEBBaO0CAAAECBBIFhDYR12gCBAgQICC0doAAAQIECCQKCG0irtEECBAgQEBo7QABAgQIEEgUENpEXKMJECBAgIDQ2gECBAgQIJAoILSJuEYTIECAAAGhtQMECBAgQCBRQGgTcY0mQIAAAQJCawcIECBAgECigNAm4hpNgAABAgSE1g4QIECAAIFEAaFNxDWaAAECBAgIrR0gQIAAAQKJAkKbiGs0AQIECBAQWjtAgAABAgQSBYQ2EddoAgQIECAgtHaAAAECBAgkCghtIq7RBAgQIEBAaO0AAQIECBBIFBDaRFyjCRAgQICA0NoBAgQIECCQKCC0ibhGEyBAgAABobUDBAgQIEAgUUBoE3GNJkCAAAECQmsHCBAgQIBAooDQJuIaTYAAAQIEhNYOECBAgACBRAGhTcQ1mgABAgQICK0dIECAAAECiQJCm4hrNAECBAgQEFo7QIAAAQIEEgWENhHXaAIECBAgILR2gAABAgQIJAoIbSKu0QQIECBAQGjtAAECBAgQSBQQ2kRcowkQIECAgNDaAQIECBAgkCggtIm4RhMgQIAAAaG1AwQIECBAIFFAaBNxjSZAgAABAkJrBwgQIECAQKKA0CbiGk2AAAECBITWDhAgQIAAgUQBoU3ENZoAAQIECAitHSBAgAABAokCQpuIazQBAgQIEBBaO0CAAAECBBIFhDYR12gCBAgQICC0doAAAQIECCQKCG0irtEECBAgQEBo7QABAgQIEEgUENpEXKMJECBAgIDQ2gECBAgQIJAoILSJuEYTIECAAAGhtQMECBAgQCBRQGgTcY0mQIAAAQJCawcIECBAgECigNAm4hpNgAABAgSE1g4QIECAAIFEAaFNxDWaAAECBAgIrR0gQIAAAQKJAkKbiGs0AQIECBAQWjtAgAABAgQSBYQ2EddoAgQIECAgtHaAAAECBAgkCghtIq7RBAgQIEBAaO0AAQIECBBIFBDaRFyjCRAgQICA0NoBAgQIECCQKCC0ibhGEyBAgAABobUDBAgQIEAgUUBoE3GNJkCAAAECQmsHCBAgQIBAooDQJuIaTYAAAQIEhNYOECBAgACBRAGhTcQ1mgABAgQICK0dIECAAAECiQJCm4hrNAECBAgQEFo7QIAAAQIEEgWENhHXaAIECBAgILR2gAABAgQIJAoIbSKu0QQIECBAQGjtAAECBAgQSBQQ2kRcowkQIECAgNDaAQIECBAgkCggtIm4RhMgQIAAAaG1AwQIECBAIFFAaBNxjSZAgAABAkJrBwgQIECAQKKA0CbiGk2AAAECBITWDhAgQIAAgUQBoU3ENZoAAQIECAitHSBAgAABAokCQpuIazQBAgQIEBBaO0CAAAECBBIFhDYR12gCBAgQICC0doAAAQIECCQKCG0irtEECBAgQEBo7QABAgQIEEgUENpEXKMJECBAgIDQ2gECBAgQIJAoILSJuEYTIECAAAGhtQMECBAgQCBRQGgTcY0mQIAAAQJCawcIECBAgECigNAm4hpNgAABAgSE1g4QIECAAIFEAaFNxDWaAAECBAgIrR0gQIAAAQKJAkKbiGs0AQIECBAQWjtAgAABAgQSBYQ2EddoAgQIECAgtHaAAAECBAgkCghtIq7RBAgQIEBAaO0AAQIECBBIFBDaRFyjCRAgQICA0NoBAgQIECCQKCC0ibhGEyBAgAABobUDBAgQIEAgUUBoE3GNJkCAAAECQmsHCBAgQIBAooDQJuIaTYAAAQIEhNYOECBAgACBRIEPFdrm9oMiyscjYqcodpgWLaOuTHxUowkQIECAQN8SOLVtZKwpH42o+8uI7tuidcy51S5Q/PHAxPbzhg8uz+rsiv12HxMDyzLqVq6L5d1dMX/xivKWaG36frVBvk6AAAECBGpWYGLbF0YMjmNWry8m7tpYdA0ZWA5cvyFWrloXS5asiO/HgA0z4sEdV/V0/yKal946bFDd6V/6q3LYhcdGDB30/8fueTpi+uPFireWF0+s/1HDlJoFdDECBAgQIPB+AhOXfWHwgO7pnzu4HH7BMRH77bJpJ2fMjo7Kqrrnlt3T8JkeQzvk85WOayaXQ04f3/MnLFsTMemmYvnLC4sfR0vDJG+CAAECBAj0G4GJlVMGDYjvTT20rP/Wae9/61NmxNqf/y5e6pjZdOifniq+dmdbefHnNk+2sBIx7rKiLMtiz5jVMK/fALsoAQIECPRrgSFT2mae9MmYcsuZ1RnGXV4sX7C0nBazmqa/+3SxeHFbWf3bI868LVb/ywt1X4/Whpt6c94ZAgQIECDQpwUOf3LAoLF/vuKB82Popz9R/SbXzoq4/cm6h1be3zB5i0J7/ayI235St6RjfTm3+sc5QYAAAQIE+rpAMWzMiPKQud8qd+jNTZ5/PWLS9GLBqvsbd9ui0G4s9Xd/XMTazt58nDMECBAgQKDvC+zaFPHcdb36g9+Y/XLEeXcU89rvbdxji0L75dsjWv6zeLqru7ii79O5AQECBAgQqCJQdB+xW1Px5WevK5t6YzXzmYhpD8cv2+5qOmyT0D70s7Zy/L7VRxx5TdH26/lxYcxqvKf6aScIECBAgEDfF2g4rTLn7MPL/S49sfpdjv37Yt1z84pbo6Xhonef/l+vYeyTb6RG/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narisyu.cdnbro.com/posts/20865105-spichki-detiam-ne-igrushka-risunki-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2071678"/>
            <a:ext cx="4572032" cy="457203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5984" y="3714752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Методическая разработка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500034" y="1285863"/>
          <a:ext cx="8215360" cy="5286411"/>
        </p:xfrm>
        <a:graphic>
          <a:graphicData uri="http://schemas.openxmlformats.org/drawingml/2006/table">
            <a:tbl>
              <a:tblPr/>
              <a:tblGrid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</a:tblGrid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Ш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Ь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85720" y="274638"/>
            <a:ext cx="857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ВИСИТ-МОЛЧИТ, А ПЕРЕВЕРНЕШЬ, ШИПИТ И ПЕНА ЛЕТИТ. 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1510" name="Picture 6" descr="https://gas-kvas.com/grafic/uploads/posts/2023-09/1695994193_gas-kvas-com-p-kartinki-ognetushitel-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80630">
            <a:off x="357158" y="1071546"/>
            <a:ext cx="2553724" cy="3086072"/>
          </a:xfrm>
          <a:prstGeom prst="rect">
            <a:avLst/>
          </a:prstGeom>
          <a:noFill/>
        </p:spPr>
      </p:pic>
      <p:pic>
        <p:nvPicPr>
          <p:cNvPr id="21513" name="Picture 9" descr="C:\Users\New\Downloads\Remove-bg.ai_170748317319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8955" y="4643446"/>
            <a:ext cx="4885045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500034" y="1285863"/>
          <a:ext cx="8215360" cy="5286411"/>
        </p:xfrm>
        <a:graphic>
          <a:graphicData uri="http://schemas.openxmlformats.org/drawingml/2006/table">
            <a:tbl>
              <a:tblPr/>
              <a:tblGrid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</a:tblGrid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Ш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Ь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85720" y="274638"/>
            <a:ext cx="8572560" cy="1296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i="1" noProof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ТО НАЗАД, ТО ВПЕРЕД, ХОДИТ-БРОДИТ ПАРОХОД, ОСТАНОВИШЬ-ГОРЕ. ПРОДЫРЯВИТ МОРЕ. </a:t>
            </a:r>
          </a:p>
          <a:p>
            <a:pPr algn="ctr"/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500034" y="1285863"/>
          <a:ext cx="8215360" cy="5286411"/>
        </p:xfrm>
        <a:graphic>
          <a:graphicData uri="http://schemas.openxmlformats.org/drawingml/2006/table">
            <a:tbl>
              <a:tblPr/>
              <a:tblGrid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</a:tblGrid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Ш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Ь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Ю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85720" y="274638"/>
            <a:ext cx="8572560" cy="1296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i="1" noProof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ТО НАЗАД, ТО ВПЕРЕД, ХОДИТ-БРОДИТ ПАРОХОД, ОСТАНОВИШЬ-ГОРЕ. ПРОДЫРЯВИТ МОРЕ. </a:t>
            </a:r>
          </a:p>
          <a:p>
            <a:pPr algn="ctr"/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3554" name="Picture 2" descr="C:\Users\New\Downloads\Remove-bg.ai_17074833565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3571868" cy="3571868"/>
          </a:xfrm>
          <a:prstGeom prst="rect">
            <a:avLst/>
          </a:prstGeom>
          <a:noFill/>
        </p:spPr>
      </p:pic>
      <p:pic>
        <p:nvPicPr>
          <p:cNvPr id="23556" name="Picture 4" descr="https://kartinki.pibig.info/uploads/posts/2023-03/1680206757_kartinki-pibig-info-p-prikolnie-kartinki-s-utyugami-arti-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0593" y="4429132"/>
            <a:ext cx="4403407" cy="2428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500034" y="1285863"/>
          <a:ext cx="8215360" cy="5286411"/>
        </p:xfrm>
        <a:graphic>
          <a:graphicData uri="http://schemas.openxmlformats.org/drawingml/2006/table">
            <a:tbl>
              <a:tblPr/>
              <a:tblGrid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</a:tblGrid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Ш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Ь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Ю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71440" y="357166"/>
            <a:ext cx="8572560" cy="1296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ЛЕТЕЛА МОШКА, ОСИНОВАЯ НОЖКА, НА СТОГ СЕЛА – ВСЕ СЕНО СЪЕЛА.  </a:t>
            </a:r>
          </a:p>
          <a:p>
            <a:pPr algn="ctr"/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500034" y="1285863"/>
          <a:ext cx="8215360" cy="5286411"/>
        </p:xfrm>
        <a:graphic>
          <a:graphicData uri="http://schemas.openxmlformats.org/drawingml/2006/table">
            <a:tbl>
              <a:tblPr/>
              <a:tblGrid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</a:tblGrid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Ш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Ь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Ю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85720" y="428604"/>
            <a:ext cx="8572560" cy="1296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ЛЕТЕЛА МОШКА, ОСИНОВАЯ НОЖКА, НА СТОГ СЕЛА – ВСЕ СЕНО СЪЕЛА.  </a:t>
            </a:r>
          </a:p>
          <a:p>
            <a:pPr algn="ctr"/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5604" name="Picture 4" descr="https://narisyu.cdnbro.com/posts/82032742-risunok-spichki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643446"/>
            <a:ext cx="2457024" cy="1980398"/>
          </a:xfrm>
          <a:prstGeom prst="rect">
            <a:avLst/>
          </a:prstGeom>
          <a:noFill/>
        </p:spPr>
      </p:pic>
      <p:pic>
        <p:nvPicPr>
          <p:cNvPr id="6" name="Picture 6" descr="https://narisyu.cdnbro.com/posts/20865105-spichki-detiam-ne-igrushka-risunki-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3000396" cy="3000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500034" y="1285863"/>
          <a:ext cx="8215360" cy="5286411"/>
        </p:xfrm>
        <a:graphic>
          <a:graphicData uri="http://schemas.openxmlformats.org/drawingml/2006/table">
            <a:tbl>
              <a:tblPr/>
              <a:tblGrid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</a:tblGrid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Ш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Ь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Ю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85720" y="428604"/>
            <a:ext cx="8572560" cy="1296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i="1" noProof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7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ВСЕ ЕСТ – НЕ НАЕДАЕТСЯ, А ПЬЕТ - ПОГИБАЕТ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 </a:t>
            </a:r>
          </a:p>
          <a:p>
            <a:pPr algn="ctr"/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500034" y="1285863"/>
          <a:ext cx="8215360" cy="5286411"/>
        </p:xfrm>
        <a:graphic>
          <a:graphicData uri="http://schemas.openxmlformats.org/drawingml/2006/table">
            <a:tbl>
              <a:tblPr/>
              <a:tblGrid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</a:tblGrid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Ш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Ь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Ь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Ю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85720" y="428604"/>
            <a:ext cx="8572560" cy="1296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i="1" noProof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7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ВСЕ ЕСТ – НЕ НАЕДАЕТСЯ, А ПЬЕТ - ПОГИБАЕТ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 </a:t>
            </a:r>
          </a:p>
          <a:p>
            <a:pPr algn="ctr"/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8674" name="Picture 2" descr="https://catherineasquithgallery.com/uploads/posts/2021-02/1613030986_59-p-ogon-na-oranzhevom-fone-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4286256"/>
            <a:ext cx="4857752" cy="2852722"/>
          </a:xfrm>
          <a:prstGeom prst="rect">
            <a:avLst/>
          </a:prstGeom>
          <a:noFill/>
        </p:spPr>
      </p:pic>
      <p:pic>
        <p:nvPicPr>
          <p:cNvPr id="28676" name="Picture 4" descr="https://www.pngplay.com/wp-content/uploads/6/Fire-Safety-Vector-Transparent-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2998439" cy="2666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500034" y="1285863"/>
          <a:ext cx="8215360" cy="5286411"/>
        </p:xfrm>
        <a:graphic>
          <a:graphicData uri="http://schemas.openxmlformats.org/drawingml/2006/table">
            <a:tbl>
              <a:tblPr/>
              <a:tblGrid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</a:tblGrid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Ш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Ь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Ь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Ю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85720" y="428604"/>
            <a:ext cx="8572560" cy="1296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8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 ОГОНЬ ИДЕТ ОН СМЕЛО, ОН С ПЛАМЕНЕМ ЗНАКОМ, ЕМУ НЕ НАДОЕЛО РАБОТАТЬ С ОГОНЬКОМ.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500034" y="1285863"/>
          <a:ext cx="8215360" cy="5286411"/>
        </p:xfrm>
        <a:graphic>
          <a:graphicData uri="http://schemas.openxmlformats.org/drawingml/2006/table">
            <a:tbl>
              <a:tblPr/>
              <a:tblGrid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</a:tblGrid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Ш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Ь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Ь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Ю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Ж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Й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85728"/>
            <a:ext cx="8572560" cy="1296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8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 ОГОНЬ ИДЕТ ОН СМЕЛО, ОН С ПЛАМЕНЕМ ЗНАКОМ, ЕМУ НЕ НАДОЕЛО РАБОТАТЬ С ОГОНЬКОМ.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1747" name="Picture 3" descr="C:\Users\New\Downloads\Remove-bg.ai_1707484087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1142984"/>
            <a:ext cx="2786082" cy="3409468"/>
          </a:xfrm>
          <a:prstGeom prst="rect">
            <a:avLst/>
          </a:prstGeom>
          <a:noFill/>
        </p:spPr>
      </p:pic>
      <p:pic>
        <p:nvPicPr>
          <p:cNvPr id="31748" name="Picture 4" descr="C:\Users\New\Downloads\Remove-bg.ai_17074842114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86504" y="4000504"/>
            <a:ext cx="2857496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500034" y="1285863"/>
          <a:ext cx="8215360" cy="5286411"/>
        </p:xfrm>
        <a:graphic>
          <a:graphicData uri="http://schemas.openxmlformats.org/drawingml/2006/table">
            <a:tbl>
              <a:tblPr/>
              <a:tblGrid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</a:tblGrid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Ш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Ь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Ь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Ю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Ж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Й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85728"/>
            <a:ext cx="8572560" cy="1296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9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ЧЕМ МОЖНО ТУШИТЬ ОГОНЬ, КРОМЕ ВОДЫ?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3"/>
            <a:ext cx="8643998" cy="385765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Здравствуйте, ребята! Сегодня мы с вами будем разгадывать кроссворд по пожарной безопасности!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жизни человека огонь играет очень важную роль. При помощи огня человек обеспечил себя теплом и светом. Без огня сегодня невозможна жизнь человека на нашей планете: огонь плавит руду, приводит в движение автомашины, пароходы, самолеты, помогает вырабатывать электроэнергию. </a:t>
            </a:r>
          </a:p>
        </p:txBody>
      </p:sp>
      <p:sp>
        <p:nvSpPr>
          <p:cNvPr id="15364" name="AutoShape 4" descr="data:image/png;base64,iVBORw0KGgoAAAANSUhEUgAAAZoAAAGaCAYAAAA2BoVjAAAAAXNSR0IArs4c6QAAGJNJREFUeF7t3XmUnXV5wPHnzWQ1CcxCAiEQCOoJa0FbF5TgEShbKGRCYoKInLCqtS4oVQSL2qJFtFARCjX0AAUqqJmIwVO1IFiqCAJWUOoCgmxJyNyZZLIzmbcnIKdNSDKXkOdmcu+Hf+e9z/v+Pu9zzvdkuxThPwIECBAgkChQJM42mgABAgQIhNBYAgIECBBIFRCaVF7DCRAgQEBo7AABAgQIpAoITSqv4QQIECAgNHaAAAECBFIFhCaV13ACBAgQEBo7QIAAAQKpAkKTyms4AQIECAiNHSBAgACBVAGhSeU1nAABAgSExg4QIECAQKqA0KTyGk6AAAECQmMHCBAgQCBVQGhSeQ0nQIAAAaGxAwQIECCQKiA0qbyGEyBAgIDQ2AECBAgQSBUQmlRewwkQIEBAaOwAAQIECKQKCE0qr+EECBAgIDR2gAABAgRSBYQmlddwAgQIEBAaO0CAAAECqQJCk8prOAECBAgIjR0gQIAAgVQBoUnlNZwAAQIEhMYOECBAgECqgNCk8hpOgAABAkJjBwgQIEAgVUBoUnkNJ0CAAAGhsQMECBAgkCogNKm8hhMgQICA0NgBAgQIEEgVEJpUXsMJECBAQGjsAAECBAikCghNKq/hBAgQICA0doAAAQIEUgWEJpXXcAIECBAQGjtAgAABAqkCQpPKazgBAgQICI0dIECAAIFUAaFJ5TWcAAECBITGDhAgQIBAqoDQpPIaToAAAQJCYwcIECBAIFVAaFJ5DSdAgAABobEDBAgQIJAqIDSpvIYTIECAgNDYAQIECBBIFRCaVF7DCRAgQEBo7AABAgQIpAoITSqv4QQIECAgNHaAAAECBFIFhCaV13ACBAgQEBo7QIAAAQKpAkKTyms4AQIECAiNHSBAgACBVAGhSeU1nAABAgSExg4QIECAQKqA0KTyGk6AAAECQmMHCBAgQCBVQGhSeQ0nQIAAAaGxAwQIECCQKiA0qbyGEyBAgIDQ2AECBAgQSBUQmlRewwkQIEBAaOwAAQIECKQKCE0qr+EECBAgIDR2gAABAgRSBYQmlddwAgQIEBAaO0CAAAECqQJCk8prOAECBAgIjR0gQIAAgVQBoUnlNZwAAQIEhMYOECBAgECqgNCk8hpOgAABAkJjBwgQIEAgVUBoUnkNJ0CAAAGhsQMECBAgkCogNKm8hhMgQICA0NgBAgQIEEgVEJpUXsMJECBAQGjsAAECBAikCghNKq/hBAgQICA0doAAAQIEUgWEJpXXcAIECBAQGjtAgAABAqkCQpPKazgBAgQICI0dIECAAIFUAaFJ5TWcAAECBITGDhAgQIBAqoDQpPIaToAAAQJCYwcIECBAIFVAaFJ5DSdAgAABobEDBAgQIJAqIDSpvIYTIECAgNDYAQIECBBIFRCaVF7DCRAgQEBo7AABAgQIpAoITSqv4QQIECAgNHaAAAECBFIFhCaV13ACBAgQEBo7QIAAAQKpAkKTyms4AQIECAiNHSBAgACBVAGhSeU1nAABAgSExg4QIECAQKqA0KTyGk6AAAECQmMHCBAgQCBVQGhSeQ0nQIAAAaGxAwQIECCQKiA0qbyG161A+9K2GLSqNdYO7Yt5zY/W7TkdjMBWEBCarYBoRIMIzFi0S6wdPLv5NcVpTYOipWVkuXrV89HbsyK6l6woL4p5bbc0iIRjEnhFAkLzirhc3LACJ3TuvuPIYv7rdomJxxxUjv7Q0f8n8dc3Rdzxy2JpZXnMX3ZT68kNa+TgBDYhIDRWg0B/AsetGN/cvOq7++wa+3/74+WgTV1+xOeL5b99tpi38uaW9/Q30s8JNJKA0DTS23bWLRNor3zijRPjgn//ZDmqvwH7nVv0PLekPMNvo/Un5eeNJCA0jfS2nXWLBHY8ufLEOVPKCe8/ov+Pf/DaiO/9d9yy5Ma2mf1f7QoCjSEgNI3xnp1ySwWmde628w7Fzx/6YtlWzYhHno444UvFE903tu5ZzfWuIdAIAkLTCG/ZGbdcYNriN03aZdC3//Mz5bhqhjz4eMTsqwf95plrWiZVc71rCDSCgNA0wlt2xi0XOH7ppN3HPn/H/Z+PXasZct+jEbP/KR5edH3bAdVc7xoCjSAgNI3wlp3xVQnseHLXb049tO/1F7T3P+bES4u4/7Hi2hU3t8zu/2pXEGgMAaFpjPfslK9GoL1z9sQx8ZWf/l1s9m+ddS6LmPyZ6F68vHhHfKv1F6/mlj5LoJ4EhKae3qazpAk0n1yZP3Fsefj3zovhG7vJusi867Ki8tCT5Vejo+3CtAcxmMB2KCA02+FL88jbRmD0SZXbmkeVhxy2X+zwsSkRK1dHrHw+4oKbi/jdgqgsWCIy2+bNuOtAFxCagf6GPN/AEpjafXrLqLXT+8pi8oghMXJtxDMrV8fdy1YPujjmNj8wsB7W0xAYGAJCMzDeg6fY3gSmdc2Jsjw9ojwrOtq+tr09vuclUEsBoamltnvVj8BLoSnKM2Nu25z6OZiTENj6AkKz9U1NbAQBoWmEt+yMW0lAaLYSpDENJiA0DfbCHffVCAjNq9Hz2cYVEJrGffdO/ooFhOYVk/kAgYgQGmtAoGqB/kMzrXuvKNY0Rd/wygtTO3borHq6CwnUq4DQ1Oubda4tFThx0etf+Oi6Vgwuy/jGji82IyI2HZr2zoNHDC3+YdSIGL9iVblTX1lEGbGmry/uWbO697y4deyDW/o8PkdguxcQmu3+FTrAVhJorxzymmHFl0cPL3dZ9Xy0rumNpjKKNc+vjbvW9hWfXffvyzYemmndn9q9re8DUw4qx//V0RFjRr/4QPc+GnHr/UXMvTeeWrwsLo+5rV/cSo9qDIHtS0Botq/35WlzBKZ1fnqPtuJ9Rx9Y7vrRYyNa//htgD965IVWrJ7/YCyu9JSXvDw07ZXzdxpdfuIfT43Rf76JLzr/0vyIL99W9K7ti49ER+sVOScwlcAAFhCaAfxyPFpNBKZ2XrhzS/HRq04rd3z7Jv7vSxd1RFzxg2LNy0Iz8qSuxZee0tc29c82/6gX3BLxzZ8WP678a+vba3IoNyEwkASEZiC9Dc+yDQSGv6uy9Jqzy03+guSlR/r4DRv+Gc20zpn7jCvm3HVhudmvQ39pwN7nFMsqy+Pg6Gh9eBuc0y0JbDsBodl29u687QXau079kwnlV//j/P5b0du3QWiGTK/cMOMt5cmXnVrdOaZcXKy977H4fhTlvdV9wlUE6kSgrzg+inhDFPGdiNKXadbJa3WM6gSGNhUzT5lc7v2FWdVdv95vnQ2dUfnxlDeUB199RnUfPvbiIn72WHXXuooAAQIE6kNg2JCI6W8p49JTqjvPeqEp2ivz2t9cnnDV6dV9+G0XRu/vFhT/FUV5Z3WfcBUBAgQIbO8CTUXxnlkHl6+99L3VnWT9vwwwtXLMvrvFTXf+Tdnc38e7l0ccflEsfHJB8eaY3/qH/q73cwIECBCoE4Fpi9v3G19c+8NPxw79nejJzo38g81R76488dGjywnr/v3M5v47858j7nokbuu+se24/m7k5wQIECBQXwIjZ3UuOL89dj7jnZs/13uv3Ng3A0yrTBnXHF/79NRy3PS3bnzA33874uo7is7lq8vjYm7bPfXF5zQECBAg0K/AtK723VrKKy6aWY475qCNX/3Zb0Vc96NBCzf+zQAndk0d39x38aRdiwlnHVYOnzgmonlkxPcfirjlJ8XSXz0df+hcFp+Mua239fswLiBAgACB+hR4ITZx8aRxMeHsI/qG7bHTi62Y/0DEvPtiyS+fLp6s9Az6yKa/62xGz5jo7b2qdVTffitWF5PKMsqhQ+I3PSvi3hjSMju+UaytTzmnIkCAAIGqBWYs2iV6h1zeNqo8YNXzMal3bZRDB8evelaV90ZH22nr5vT/7c0vDBn8bESxMDpadqn65i4kQIAAgcYRmNq1ZxTl7yPiieho3fP/H1xoGmcNnJQAAQJ5AkKTZ2syAQIECESE0FgDAgQIEEgVEJpUXsMJECBAQGjsAAECBAikCghNKq/hBAgQICA0doAAAQIEUgWEJpXXcAIECBAQGjtAgAABAqkCQpPKazgBAgQICI0dIECAAIFUAaFJ5TWcAAECBITGDhAgQIBAqoDQpPIaToAAAQJCYwcIECBAIFVAaFJ5DSdAgAABobEDBAgQIJAqIDSpvIYTIECAgNDYAQIECBBIFRCaVF7DCRAgQEBo7AABAgQIpAoITSqv4QQIECAgNHaAAAECBFIFhCaV13ACBAgQEBo7QIAAAQKpAkKTyms4AQIECAiNHSBAgACBVAGhSeU1nAABAgSExg4QIECAQKqA0KTyGk6AAAECQmMHCBAgQCBVQGhSeQ0nQIAAAaGxAwQIECCQKiA0qbyGEyBAgIDQ2AECBAgQSBUQmlRewwkQIEBAaOwAAQIECKQKCE0qr+EECBAgIDR2gAABAgRSBYQmlddwAgQIEBAaO0CAAAECqQJCk8prOAECBAgIjR0gQIAAgVQBoUnlNZwAAQIEhMYOECBAgECqgNCk8hpOgAABAkJjBwgQIEAgVUBoUnkNJ0CAAAGhsQMECBAgkCogNKm8hhMgQICA0NgBAgQIEEgVEJpUXsMJECBAQGjsAAECBAikCghNKq/hBAgQICA0doAAAQIEUgWEJpXXcAIECBAQGjtAgAABAqkCQpPKazgBAgQICI0dIECAAIFUAaFJ5TWcAAECBITGDhAgQIBAqoDQpPIaToAAAQJCYwcIECBAIFVAaFJ5DSdAgAABobEDBAgQIJAqIDSpvIYTIECAgNDYAQIECBBIFRCaVF7DCRAgQEBo7AABAgQIpAoITSqv4QQIECAgNHaAAAECBFIFhCaV13ACBAgQEBo7QIAAAQKpAkKTyms4AQIECAiNHSBAgACBVAGhSeU1nAABAgSExg4QIECAQKqA0KTyGk6AAAECQmMHCBAgQCBVQGhSeQ0nQIAAAaGxAwQIECCQKiA0qbyGEyBAgIDQ2AECBAgQSBUQmlRewwkQIEBAaOwAAQIECKQKCE0qr+EECBAgIDR2gAABAgRSBYQmlddwAgQIEBAaO0CAAAECqQJCk8prOAECBAgIjR0gQIAAgVQBoUnlNZwAAQIEhMYOECBAgECqgNCk8hpOgAABAkJjBwgQIEAgVUBoUnkNJ0CAAAGhsQMECBAgkCogNKm8hhMgQICA0NgBAgQIEEgVEJpUXsMJECBAQGjsAAECBAikCghNKq/hBAgQICA0doAAAQIEUgWEJpXXcAIECBAQGjtAgAABAqkCQpPKazgBAgQICI0dIECAAIFUAaFJ5TWcAAECBITGDhAgQIBAqoDQpPIaToAAAQJCYwcIECBAIFVAaFJ5DSdAgAABobEDBAgQIJAqIDSpvIYTIECAgNDYAQIECBBIFRCaVF7DCRAgQEBo7AABAgQIpAoITSqv4QQIECAgNHaAAAECBFIFhCaV13ACBAgQEBo7QIAAAQKpAkKTyms4AQIECAiNHSBAgACBVAGhSeU1nAABAgSExg4QIECAQKqA0KTyGk6AAAECQmMHCBAgQCBVQGhSeQ0nQIAAAaGxAwQIECCQKiA0qbyGEyBAgIDQ2AECBAgQSBUQmlRewwkQIEBAaOwAAQIECKQKCE0qr+EECBAgIDR2gAABAgRSBYQmlddwAgQIEBAaO0CAAAECqQJCk8prOAECBAgIjR0gQIAAgVQBoUnlNZwAAQIEhMYOECBAgECqgNCk8hpOgAABAkJjBwgQIEAgVUBoUnkNJ0CAAAGhsQMECBAgkCogNKm8hhMgQICA0NgBAgQIEEgVEJpUXsMJECBAQGjsAAECBAikCghNKq/hBAgQICA0doAAAQIEUgWEJpXXcAIECBAQGjtAgAABAqkCQpPKazgBAgQICI0dIECAAIFUAaFJ5TWcAAECBITGDhAgQIBAqoDQpPIaToAAAQJCYwcIECBAIFVAaFJ5DSdAgAABobEDBAgQIJAqIDSpvIYTIECAgNDYAQIECBBIFRCaVF7DCRAgQEBo7AABAgQIpAoITSqv4QQIECAgNHaAAAECBFIFhCaV13ACBAgQEBo7QIAAAQKpAkKTyms4AQIECAiNHSBAgACBVAGhSeU1nAABAgSExg4QIECAQKqA0KTyGk6AAAECQmMHCBAgQCBVQGhSeQ0nQIAAAaGxAwQIECCQKiA0qbyGEyBAgIDQ2AECBAgQSBUQmlRewwkQIEBAaOwAAQIECKQKCE0qr+EECBAgIDR2gAABAgRSBYQmlddwAgQIEBAaO0CAAAECqQJCk8prOAECBAgIjR0gQIAAgVQBoUnlNZwAAQIEhMYOECBAgECqgNCk8hpOgAABAkJjBwgQIEAgVUBoUnkNJ0CAAAGhsQMECBAgkCogNKm8hhMgQICA0NgBAgQIEEgVEJpUXsMJECBAQGjsAAECBAikCghNKq/hBAgQICA0doAAAQIEUgWEJpXXcAIECBAQGjtAgAABAqkCQpPKazgBAgQICI0dIECAAIFUAaFJ5TWcAAECBITGDhAgQIBAqoDQpPIaToAAAQJCYwcIECBAIFVAaFJ5DSdAgAABobEDBAgQIJAqIDSpvIYTIECAgNDYAQIECBBIFRCaVF7DCRAgQEBo7AABAgQIpAoITSqv4QQIECAgNHaAAAECBFIFhCaV13ACBAgQEBo7QIAAAQKpAkKTyms4AQIECAiNHSBAgACBVAGhSeU1nAABAgSExg4QIECAQKqA0KTyGk6AAAECQmMHCBAgQCBVQGhSeQ0nQIAAAaGxAwQIECCQKrDFoTn+uXdGU9OHhzTFCWXEit615Zeit+na+E7z71Mf2HACBAgQ2H4EpnYeGUV8aEhTMaWM6Ontiy9E77Dr4taRz6w7RLHRkxy5YOTwlqHzd22OSXuNjdY3vbYctnJNxK+ejmX3P1as7lxW/jA62mZsPwqelAABAgS2usCU7pYRo/q+s1tr7LXHTtF20J7l0HWt+O2z0XPvo0Vv9/L4Qcxrnfny0By5YGTr2GF3H7J3uf9VZ5SDBw9a/9EW90ScPSd6fvZo/M/KW9revNUf3EACBAgQGPgCU7pbdmrtu3PyPrH/VaeXg4oNarJwybpWFEse+H08/LLQjJjVdfsxB/YdetXpMXhzJz38omLpQ0+UX495bWcPfBFPSIAAAQJbU2DUSZU7j39jTL7s1HKDX46sf5dDP1csXT80UzuPnLhzXH/P52LnDeu04QP+8qmIU64oHn3qmtbXbc2HN4sAAQIEBrjAtM7pe40trrznc+WY/p70/sc2/DOa9s5/O/YNRfu17yuH9ffhdT+f/Nli6a+fiSujo/W8aq53DQECBAjUgUB757emvyWmXXladWdZ71c0I2dVbvzYlPLdHzyqug+fPaeIjvuqu9ZVBAgQIFAfAiOGRnxqahlnH17dedYPzczOf/nAUTH73OOq+/BZc4qYJzTVYbmKAAECdSKwLjTnTCnjw0dXd6D1/4ymvfOSv/jT4v3XnFWOrObjb7uwWPK7BYPOjY7mr1VzvWsIECBAoA4Epla+Mv2t5ZlXnhbDqznNBqHpOnDsDuXtP/nbsm10Px+/85GI919TPN55fevEam7kGgIECBCoE4Hjuw4d01zO+/nFZcuQps2f6bsPbuQfbA4+sdJx2P5xxA1/WY7a1MefrkSceGnR/dii4pvR0XJmndA5BgECBAhUKTD0XV23HnVgedg1Z276d8B++2zErMuLJRv9ZoCRMzt/tu/use9lp8SI149b/653/zri3JuK7scXxi/Wzm19R5XP5DICBAgQqDOBUbMqD+w/odzniyfF8L3Hr3+42x+OOO/rseTxRXHfxr+CZt317V3XTmgrJ49+TYw5YPcY2ldG/OKJWLWoJ5ZWlhV3xtyW99aZmeMQIECAwCsVaK9ct8eY4pBRw8sx+45/sRUPPxUrF3aVK7pXFHdER+spmw7NupvNKIdGb+WSKMvnIoqeGBTLY27bnFf6HK4nQIAAgToWOP650dHUdElEuTDKqEQxeHF07HjjSyfefGjq2MXRCBAgQKA2AkJTG2d3IUCAQMMKCE3DvnoHJ0CAQG0EhKY2zu5CgACBhhUQmoZ99Q5OgACB2ggITW2c3YUAAQINKyA0DfvqHZwAAQK1ERCa2ji7CwECBBpWQGga9tU7OAECBGojIDS1cXYXAgQINKyA0DTsq3dwAgQI1EZAaGrj7C4ECBBoWAGhadhX7+AECBCojYDQ1MbZXQgQINCwAkLTsK/ewQkQIFAbAaGpjbO7ECBAoGEFhKZhX72DEyBAoDYCQlMbZ3chQIBAwwoITcO+egcnQIBAbQSEpjbO7kKAAIGGFRCahn31Dk6AAIHaCAhNbZzdhQABAg0rIDQN++odnAABArUR+F+bVPmKxH9PE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data:image/png;base64,iVBORw0KGgoAAAANSUhEUgAAAZoAAAGaCAYAAAA2BoVjAAAAAXNSR0IArs4c6QAAGJNJREFUeF7t3XmUnXV5wPHnzWQ1CcxCAiEQCOoJa0FbF5TgEShbKGRCYoKInLCqtS4oVQSL2qJFtFARCjX0AAUqqJmIwVO1IFiqCAJWUOoCgmxJyNyZZLIzmbcnIKdNSDKXkOdmcu+Hf+e9z/v+Pu9zzvdkuxThPwIECBAgkChQJM42mgABAgQIhNBYAgIECBBIFRCaVF7DCRAgQEBo7AABAgQIpAoITSqv4QQIECAgNHaAAAECBFIFhCaV13ACBAgQEBo7QIAAAQKpAkKTyms4AQIECAiNHSBAgACBVAGhSeU1nAABAgSExg4QIECAQKqA0KTyGk6AAAECQmMHCBAgQCBVQGhSeQ0nQIAAAaGxAwQIECCQKiA0qbyGEyBAgIDQ2AECBAgQSBUQmlRewwkQIEBAaOwAAQIECKQKCE0qr+EECBAgIDR2gAABAgRSBYQmlddwAgQIEBAaO0CAAAECqQJCk8prOAECBAgIjR0gQIAAgVQBoUnlNZwAAQIEhMYOECBAgECqgNCk8hpOgAABAkJjBwgQIEAgVUBoUnkNJ0CAAAGhsQMECBAgkCogNKm8hhMgQICA0NgBAgQIEEgVEJpUXsMJECBAQGjsAAECBAikCghNKq/hBAgQICA0doAAAQIEUgWEJpXXcAIECBAQGjtAgAABAqkCQpPKazgBAgQICI0dIECAAIFUAaFJ5TWcAAECBITGDhAgQIBAqoDQpPIaToAAAQJCYwcIECBAIFVAaFJ5DSdAgAABobEDBAgQIJAqIDSpvIYTIECAgNDYAQIECBBIFRCaVF7DCRAgQEBo7AABAgQIpAoITSqv4QQIECAgNHaAAAECBFIFhCaV13ACBAgQEBo7QIAAAQKpAkKTyms4AQIECAiNHSBAgACBVAGhSeU1nAABAgSExg4QIECAQKqA0KTyGk6AAAECQmMHCBAgQCBVQGhSeQ0nQIAAAaGxAwQIECCQKiA0qbyGEyBAgIDQ2AECBAgQSBUQmlRewwkQIEBAaOwAAQIECKQKCE0qr+EECBAgIDR2gAABAgRSBYQmlddwAgQIEBAaO0CAAAECqQJCk8prOAECBAgIjR0gQIAAgVQBoUnlNZwAAQIEhMYOECBAgECqgNCk8hpOgAABAkJjBwgQIEAgVUBoUnkNJ0CAAAGhsQMECBAgkCogNKm8hhMgQICA0NgBAgQIEEgVEJpUXsMJECBAQGjsAAECBAikCghNKq/hBAgQICA0doAAAQIEUgWEJpXXcAIECBAQGjtAgAABAqkCQpPKazgBAgQICI0dIECAAIFUAaFJ5TWcAAECBITGDhAgQIBAqoDQpPIaToAAAQJCYwcIECBAIFVAaFJ5DSdAgAABobEDBAgQIJAqIDSpvIYTIECAgNDYAQIECBBIFRCaVF7DCRAgQEBo7AABAgQIpAoITSqv4QQIECAgNHaAAAECBFIFhCaV13ACBAgQEBo7QIAAAQKpAkKTyms4AQIECAiNHSBAgACBVAGhSeU1nAABAgSExg4QIECAQKqA0KTyGk6AAAECQmMHCBAgQCBVQGhSeQ0nQIAAAaGxAwQIECCQKiA0qbyG161A+9K2GLSqNdYO7Yt5zY/W7TkdjMBWEBCarYBoRIMIzFi0S6wdPLv5NcVpTYOipWVkuXrV89HbsyK6l6woL4p5bbc0iIRjEnhFAkLzirhc3LACJ3TuvuPIYv7rdomJxxxUjv7Q0f8n8dc3Rdzxy2JpZXnMX3ZT68kNa+TgBDYhIDRWg0B/AsetGN/cvOq7++wa+3/74+WgTV1+xOeL5b99tpi38uaW9/Q30s8JNJKA0DTS23bWLRNor3zijRPjgn//ZDmqvwH7nVv0PLekPMNvo/Un5eeNJCA0jfS2nXWLBHY8ufLEOVPKCe8/ov+Pf/DaiO/9d9yy5Ma2mf1f7QoCjSEgNI3xnp1ySwWmde628w7Fzx/6YtlWzYhHno444UvFE903tu5ZzfWuIdAIAkLTCG/ZGbdcYNriN03aZdC3//Mz5bhqhjz4eMTsqwf95plrWiZVc71rCDSCgNA0wlt2xi0XOH7ppN3HPn/H/Z+PXasZct+jEbP/KR5edH3bAdVc7xoCjSAgNI3wlp3xVQnseHLXb049tO/1F7T3P+bES4u4/7Hi2hU3t8zu/2pXEGgMAaFpjPfslK9GoL1z9sQx8ZWf/l1s9m+ddS6LmPyZ6F68vHhHfKv1F6/mlj5LoJ4EhKae3qazpAk0n1yZP3Fsefj3zovhG7vJusi867Ki8tCT5Vejo+3CtAcxmMB2KCA02+FL88jbRmD0SZXbmkeVhxy2X+zwsSkRK1dHrHw+4oKbi/jdgqgsWCIy2+bNuOtAFxCagf6GPN/AEpjafXrLqLXT+8pi8oghMXJtxDMrV8fdy1YPujjmNj8wsB7W0xAYGAJCMzDeg6fY3gSmdc2Jsjw9ojwrOtq+tr09vuclUEsBoamltnvVj8BLoSnKM2Nu25z6OZiTENj6AkKz9U1NbAQBoWmEt+yMW0lAaLYSpDENJiA0DfbCHffVCAjNq9Hz2cYVEJrGffdO/ooFhOYVk/kAgYgQGmtAoGqB/kMzrXuvKNY0Rd/wygtTO3borHq6CwnUq4DQ1Oubda4tFThx0etf+Oi6Vgwuy/jGji82IyI2HZr2zoNHDC3+YdSIGL9iVblTX1lEGbGmry/uWbO697y4deyDW/o8PkdguxcQmu3+FTrAVhJorxzymmHFl0cPL3dZ9Xy0rumNpjKKNc+vjbvW9hWfXffvyzYemmndn9q9re8DUw4qx//V0RFjRr/4QPc+GnHr/UXMvTeeWrwsLo+5rV/cSo9qDIHtS0Botq/35WlzBKZ1fnqPtuJ9Rx9Y7vrRYyNa//htgD965IVWrJ7/YCyu9JSXvDw07ZXzdxpdfuIfT43Rf76JLzr/0vyIL99W9K7ti49ER+sVOScwlcAAFhCaAfxyPFpNBKZ2XrhzS/HRq04rd3z7Jv7vSxd1RFzxg2LNy0Iz8qSuxZee0tc29c82/6gX3BLxzZ8WP678a+vba3IoNyEwkASEZiC9Dc+yDQSGv6uy9Jqzy03+guSlR/r4DRv+Gc20zpn7jCvm3HVhudmvQ39pwN7nFMsqy+Pg6Gh9eBuc0y0JbDsBodl29u687QXau079kwnlV//j/P5b0du3QWiGTK/cMOMt5cmXnVrdOaZcXKy977H4fhTlvdV9wlUE6kSgrzg+inhDFPGdiNKXadbJa3WM6gSGNhUzT5lc7v2FWdVdv95vnQ2dUfnxlDeUB199RnUfPvbiIn72WHXXuooAAQIE6kNg2JCI6W8p49JTqjvPeqEp2ivz2t9cnnDV6dV9+G0XRu/vFhT/FUV5Z3WfcBUBAgQIbO8CTUXxnlkHl6+99L3VnWT9vwwwtXLMvrvFTXf+Tdnc38e7l0ccflEsfHJB8eaY3/qH/q73cwIECBCoE4Fpi9v3G19c+8NPxw79nejJzo38g81R76488dGjywnr/v3M5v47858j7nokbuu+se24/m7k5wQIECBQXwIjZ3UuOL89dj7jnZs/13uv3Ng3A0yrTBnXHF/79NRy3PS3bnzA33874uo7is7lq8vjYm7bPfXF5zQECBAg0K/AtK723VrKKy6aWY475qCNX/3Zb0Vc96NBCzf+zQAndk0d39x38aRdiwlnHVYOnzgmonlkxPcfirjlJ8XSXz0df+hcFp+Mua239fswLiBAgACB+hR4ITZx8aRxMeHsI/qG7bHTi62Y/0DEvPtiyS+fLp6s9Az6yKa/62xGz5jo7b2qdVTffitWF5PKMsqhQ+I3PSvi3hjSMju+UaytTzmnIkCAAIGqBWYs2iV6h1zeNqo8YNXzMal3bZRDB8evelaV90ZH22nr5vT/7c0vDBn8bESxMDpadqn65i4kQIAAgcYRmNq1ZxTl7yPiieho3fP/H1xoGmcNnJQAAQJ5AkKTZ2syAQIECESE0FgDAgQIEEgVEJpUXsMJECBAQGjsAAECBAikCghNKq/hBAgQICA0doAAAQIEUgWEJpXXcAIECBAQGjtAgAABAqkCQpPKazgBAgQICI0dIECAAIFUAaFJ5TWcAAECBITGDhAgQIBAqoDQpPIaToAAAQJCYwcIECBAIFVAaFJ5DSdAgAABobEDBAgQIJAqIDSpvIYTIECAgNDYAQIECBBIFRCaVF7DCRAgQEBo7AABAgQIpAoITSqv4QQIECAgNHaAAAECBFIFhCaV13ACBAgQEBo7QIAAAQKpAkKTyms4AQIECAiNHSBAgACBVAGhSeU1nAABAgSExg4QIECAQKqA0KTyGk6AAAECQmMHCBAgQCBVQGhSeQ0nQIAAAaGxAwQIECCQKiA0qbyGEyBAgIDQ2AECBAgQSBUQmlRewwkQIEBAaOwAAQIECKQKCE0qr+EECBAgIDR2gAABAgRSBYQmlddwAgQIEBAaO0CAAAECqQJCk8prOAECBAgIjR0gQIAAgVQBoUnlNZwAAQIEhMYOECBAgECqgNCk8hpOgAABAkJjBwgQIEAgVUBoUnkNJ0CAAAGhsQMECBAgkCogNKm8hhMgQICA0NgBAgQIEEgVEJpUXsMJECBAQGjsAAECBAikCghNKq/hBAgQICA0doAAAQIEUgWEJpXXcAIECBAQGjtAgAABAqkCQpPKazgBAgQICI0dIECAAIFUAaFJ5TWcAAECBITGDhAgQIBAqoDQpPIaToAAAQJCYwcIECBAIFVAaFJ5DSdAgAABobEDBAgQIJAqIDSpvIYTIECAgNDYAQIECBBIFRCaVF7DCRAgQEBo7AABAgQIpAoITSqv4QQIECAgNHaAAAECBFIFhCaV13ACBAgQEBo7QIAAAQKpAkKTyms4AQIECAiNHSBAgACBVAGhSeU1nAABAgSExg4QIECAQKqA0KTyGk6AAAECQmMHCBAgQCBVQGhSeQ0nQIAAAaGxAwQIECCQKiA0qbyGEyBAgIDQ2AECBAgQSBUQmlRewwkQIEBAaOwAAQIECKQKCE0qr+EECBAgIDR2gAABAgRSBYQmlddwAgQIEBAaO0CAAAECqQJCk8prOAECBAgIjR0gQIAAgVQBoUnlNZwAAQIEhMYOECBAgECqgNCk8hpOgAABAkJjBwgQIEAgVUBoUnkNJ0CAAAGhsQMECBAgkCogNKm8hhMgQICA0NgBAgQIEEgVEJpUXsMJECBAQGjsAAECBAikCghNKq/hBAgQICA0doAAAQIEUgWEJpXXcAIECBAQGjtAgAABAqkCQpPKazgBAgQICI0dIECAAIFUAaFJ5TWcAAECBITGDhAgQIBAqoDQpPIaToAAAQJCYwcIECBAIFVAaFJ5DSdAgAABobEDBAgQIJAqIDSpvIYTIECAgNDYAQIECBBIFRCaVF7DCRAgQEBo7AABAgQIpAoITSqv4QQIECAgNHaAAAECBFIFhCaV13ACBAgQEBo7QIAAAQKpAkKTyms4AQIECAiNHSBAgACBVAGhSeU1nAABAgSExg4QIECAQKqA0KTyGk6AAAECQmMHCBAgQCBVQGhSeQ0nQIAAAaGxAwQIECCQKiA0qbyGEyBAgIDQ2AECBAgQSBUQmlRewwkQIEBAaOwAAQIECKQKCE0qr+EECBAgIDR2gAABAgRSBYQmlddwAgQIEBAaO0CAAAECqQJCk8prOAECBAgIjR0gQIAAgVQBoUnlNZwAAQIEhMYOECBAgECqgNCk8hpOgAABAkJjBwgQIEAgVUBoUnkNJ0CAAAGhsQMECBAgkCogNKm8hhMgQICA0NgBAgQIEEgVEJpUXsMJECBAQGjsAAECBAikCghNKq/hBAgQICA0doAAAQIEUgWEJpXXcAIECBAQGjtAgAABAqkCQpPKazgBAgQICI0dIECAAIFUAaFJ5TWcAAECBITGDhAgQIBAqoDQpPIaToAAAQJCYwcIECBAIFVAaFJ5DSdAgAABobEDBAgQIJAqIDSpvIYTIECAgNDYAQIECBBIFRCaVF7DCRAgQEBo7AABAgQIpAoITSqv4QQIECAgNHaAAAECBFIFhCaV13ACBAgQEBo7QIAAAQKpAkKTyms4AQIECAiNHSBAgACBVAGhSeU1nAABAgSExg4QIECAQKqA0KTyGk6AAAECQmMHCBAgQCBVQGhSeQ0nQIAAAaGxAwQIECCQKiA0qbyGEyBAgIDQ2AECBAgQSBUQmlRewwkQIEBAaOwAAQIECKQKCE0qr+EECBAgIDR2gAABAgRSBYQmlddwAgQIEBAaO0CAAAECqQJCk8prOAECBAgIjR0gQIAAgVQBoUnlNZwAAQIEhMYOECBAgECqgNCk8hpOgAABAkJjBwgQIEAgVUBoUnkNJ0CAAAGhsQMECBAgkCogNKm8hhMgQICA0NgBAgQIEEgVEJpUXsMJECBAQGjsAAECBAikCghNKq/hBAgQICA0doAAAQIEUgWEJpXXcAIECBAQGjtAgAABAqkCQpPKazgBAgQICI0dIECAAIFUAaFJ5TWcAAECBITGDhAgQIBAqoDQpPIaToAAAQJCYwcIECBAIFVAaFJ5DSdAgAABobEDBAgQIJAqIDSpvIYTIECAgNDYAQIECBBIFRCaVF7DCRAgQEBo7AABAgQIpAoITSqv4QQIECAgNHaAAAECBFIFhCaV13ACBAgQEBo7QIAAAQKpAkKTyms4AQIECAiNHSBAgACBVAGhSeU1nAABAgSExg4QIECAQKqA0KTyGk6AAAECQmMHCBAgQCBVQGhSeQ0nQIAAAaGxAwQIECCQKrDFoTn+uXdGU9OHhzTFCWXEit615Zeit+na+E7z71Mf2HACBAgQ2H4EpnYeGUV8aEhTMaWM6Ontiy9E77Dr4taRz6w7RLHRkxy5YOTwlqHzd22OSXuNjdY3vbYctnJNxK+ejmX3P1as7lxW/jA62mZsPwqelAABAgS2usCU7pYRo/q+s1tr7LXHTtF20J7l0HWt+O2z0XPvo0Vv9/L4Qcxrnfny0By5YGTr2GF3H7J3uf9VZ5SDBw9a/9EW90ScPSd6fvZo/M/KW9revNUf3EACBAgQGPgCU7pbdmrtu3PyPrH/VaeXg4oNarJwybpWFEse+H08/LLQjJjVdfsxB/YdetXpMXhzJz38omLpQ0+UX495bWcPfBFPSIAAAQJbU2DUSZU7j39jTL7s1HKDX46sf5dDP1csXT80UzuPnLhzXH/P52LnDeu04QP+8qmIU64oHn3qmtbXbc2HN4sAAQIEBrjAtM7pe40trrznc+WY/p70/sc2/DOa9s5/O/YNRfu17yuH9ffhdT+f/Nli6a+fiSujo/W8aq53DQECBAjUgUB757emvyWmXXladWdZ71c0I2dVbvzYlPLdHzyqug+fPaeIjvuqu9ZVBAgQIFAfAiOGRnxqahlnH17dedYPzczOf/nAUTH73OOq+/BZc4qYJzTVYbmKAAECdSKwLjTnTCnjw0dXd6D1/4ymvfOSv/jT4v3XnFWOrObjb7uwWPK7BYPOjY7mr1VzvWsIECBAoA4Epla+Mv2t5ZlXnhbDqznNBqHpOnDsDuXtP/nbsm10Px+/85GI919TPN55fevEam7kGgIECBCoE4Hjuw4d01zO+/nFZcuQps2f6bsPbuQfbA4+sdJx2P5xxA1/WY7a1MefrkSceGnR/dii4pvR0XJmndA5BgECBAhUKTD0XV23HnVgedg1Z276d8B++2zErMuLJRv9ZoCRMzt/tu/use9lp8SI149b/653/zri3JuK7scXxi/Wzm19R5XP5DICBAgQqDOBUbMqD+w/odzniyfF8L3Hr3+42x+OOO/rseTxRXHfxr+CZt317V3XTmgrJ49+TYw5YPcY2ldG/OKJWLWoJ5ZWlhV3xtyW99aZmeMQIECAwCsVaK9ct8eY4pBRw8sx+45/sRUPPxUrF3aVK7pXFHdER+spmw7NupvNKIdGb+WSKMvnIoqeGBTLY27bnFf6HK4nQIAAgToWOP650dHUdElEuTDKqEQxeHF07HjjSyfefGjq2MXRCBAgQKA2AkJTG2d3IUCAQMMKCE3DvnoHJ0CAQG0EhKY2zu5CgACBhhUQmoZ99Q5OgACB2ggITW2c3YUAAQINKyA0DfvqHZwAAQK1ERCa2ji7CwECBBpWQGga9tU7OAECBGojIDS1cXYXAgQINKyA0DTsq3dwAgQI1EZAaGrj7C4ECBBoWAGhadhX7+AECBCojYDQ1MbZXQgQINCwAkLTsK/ewQkQIFAbAaGpjbO7ECBAoGEFhKZhX72DEyBAoDYCQlMbZ3chQIBAwwoITcO+egcnQIBAbQSEpjbO7kKAAIGGFRCahn31Dk6AAIHaCAhNbZzdhQABAg0rIDQN++odnAABArUR+F+bVPmKxH9PE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data:image/png;base64,iVBORw0KGgoAAAANSUhEUgAAAZoAAAGaCAYAAAA2BoVjAAAAAXNSR0IArs4c6QAAGGZJREFUeF7t3HuQX2V5wPH3JBCCSXAvJtyEadAWFa2X1gtWdApW0FDILomgiExEoFpbWyz1hmK12KK2WKsUa+gwVmilmkSFTnWq4tQqoqgVL9UKFRWNyP425AbBZE8ntk7HGczzyz55+e3u+fAvz/Oe3/s5Z+Y7IqEp/iJAgAABAhUFmopnO5oAAQIECBSh8REQIECAQFUBoanK63ACBAgQEBrfAAECBAhUFRCaqrwOJ0CAAAGh8Q0QIECAQFUBoanK63ACBAgQEBrfAAECBAhUFRCaqrwOJ0CAAAGh8Q0QIECAQFUBoanK63ACBAgQEBrfAAECBAhUFRCaqrwOJ0CAAAGh8Q0QIECAQFUBoanK63ACBAgQEBrfAAECBAhUFRCaqrwOJ0CAAAGh8Q0QIECAQFUBoanK63ACBAgQEBrfAAECBAhUFRCaqrwOJ0CAAAGh8Q0QIECAQFUBoanK63ACBAgQEBrfAAECBAhUFRCaqrwOJ0CAAAGh8Q0QIECAQFUBoanK63ACBAgQEBrfAAECBAhUFRCaqrwOJ0CAAAGh8Q0QIECAQFUBoanK63ACBAgQEBrfAAECBAhUFRCaqrwOJ0CAAAGh8Q0QIECAQFUBoanK63ACBAgQEBrfAAECBAhUFRCaqrwOJ0CAAAGh8Q0QIECAQFUBoanK63ACBAgQEBrfAAECBAhUFRCaqrwOJ0CAAAGh8Q0QIECAQFUBoanK63ACBAgQEBrfAAECBAhUFRCaqrwOJ0CAAAGh8Q0QIECAQFUBoanK63ACBAgQEBrfAAECBAhUFRCaqrwOJ0CAAAGh8Q0QIECAQFUBoanK63ACBAgQEBrfAAECBAhUFRCaqrwOJ0CAAAGh8Q0QIECAQFUBoanK63ACBAgQEBrfAAECBAhUFRCaqrwOJ0CAAAGh8Q0QIECAQFUBoanK63ACBAgQEBrfAAECBAhUFRCaqrwOJ0CAAAGh8Q0QIECAQFUBoanK63ACBAgQEBrfAAECBAhUFRCaqrwOJ0CAAAGh8Q0QIECAQFUBoanK63ACBAgQEBrfAAECBAhUFRCaqrwOJ0CAAAGh8Q0QIECAQFUBoanK63ACBAgQEBrfAAECBAhUFRCaqrwOJ0CAAAGh8Q0QIECAQFUBoanK63ACBAgQEBrfAAECBAhUFRCaqrwOJ0CAAAGh8Q0QIECAQFUBoanK63ACBAgQEBrfAAECBAhUFRCaqrwOJ0CAAAGh8Q0QIECAQFUBoanK63ACBAgQEBrfAAECBAhUFRCaqrwOJ0CAAAGh8Q0QIECAQFUBoanK63ACBAgQEBrfAAECBAhUFRCaqrwOJ0CAAAGh8Q0QIECAQFUBoanK63ACBAgQEBrfAAECBAhUFRCaqrwO77TA2ObRMu/ekbJrwVTZMHRrpy1cvtMCQtPp1+/y+1xg9Z2HlF37rRl6UPOi+fPK8PCidse9Pyk7t2wvm+7e3l5SNoxeu8+f6UACM1xAaGb4C/LzZpHAqRNHPHhRc93DDynLn/24dsnvn/T/v/2PrynlE19rNve2leu2XjNy5iy6lZ9KIC0gNGlCBxAopZy8/fChoXv/+ZGHlUd/6I/aeb/I5Jlvbrb91w+bDfe8f/gF3Ah0RUBouvKm3bOuwFjvlU9YXi76l1e1i6MHHXNhs+XHd7cv9o/RIil/f64ICM1ceZPuMVCBB5/Zu/2CFe2RL3lm/DNedlUpH/2Pcu3dV4+eHk+bIDD7BYRm9r9DNxi0wPjEQw8+qPnyLW9pR/v5Kd+4o5RT39bcvunqkV/qZ94MgdkuIDSz/Q36/YMXGL/riUcfMu9D//aG9tB+fsyXvlPKmnfP+9YPrhw+up95MwRmu4DQzPY36PcPXuCUzUcfsewnn7j5zeWwfn7M528tZc3flK/e+d7Rx/Qzb4bAbBcQmtn+Bv3+GSHw4DMnv3X206d++aKx+OecdllTbr6tuWr7+4fXxNMmCMx+AaGZ/e/QDWaCwNjEmuVLyzs+96dlj//W2cTWUo57Q9l017bmGeWDI1+ZCT/dbyBQW0Boags7vzMCQ2f2rlu+rD3ho68uC+/v0rsj89y3N71bvte+s6wfvbgzMC7aeQGh6fwnAGBfCix5Xu/6ocXt044/phz0ihWl3LOjlHt+UspF72/KtzeW3sa7RWZfejtrdggIzex4T37lbBJYuemc4cW7Vk21zXEH7l8W7SrlB/fsKJ/eumPepWXd0Bdn01X8VgL7QkBo9oWiMwjcn8D45NrStueU0p5X1o++BxKBrgoITVffvHvXF/hZaJr23LJudG39B3oCgZkpIDQz8734VXNBQGjmwlt0h30gIDT7ANERBO5XQGh8GAR+KiA0PgQCtQSEppasc2eZgNDMshfm584iAaGZRS/LT60psG9CM77pqNLcN79MLez99MeuP2ii5o92NoFZISA0s+I1+ZH1BXKhGZs49sAFzV8uPrAcvv3e9iFTbVPaUu6bmio33rdj56vLh5d9qf4VPIHADBUQmhn6YvysB1pg+qEZ3/SaI0anXrrice3hv3dSKUuX/O9Pv+nWUj58c1PW3VS+f9fW8tdl3chbHuhLeR6BGSEgNDPiNfgRAxYYn3jd9EIz1nvtQ5a0r/yrs8uS3/oF/6Hzt11Xyl9c3+zcNVX+oKwfedeAr+rxBB54AaF54M09cWYJjE2+/uCh9oJphWbR8ybvuuysqdGVv77nO110bSkf+Fzzmd7fj/zGzLq9X0PgARAQmgcA2SNmssDC5/Y2X3l+u2TvQzM+cfojD23Wfurido//OfSfXf4RFzRbe9vKsWX9yFdnMojfRmCfCwjNPid14CwSGJs8+1ePbN/5r69tF+91aPZf1Xvf6ie3Z7797P4uvOLSZtfnbysfK017U38bpgjMEYGp5pTSlMeXpnyklNZ/THOOvFbX6E9gwfzm9LOOax/xZ2dM4w9sLljd+8yKx7fHvvvF/T3sOZc25Qu39TdrigABAgTmhsAB+5ey6sltueysaYSmGettGHtSe+oV5/SH8dSLy85vb2z+vTTtDf1tmCJAgACB2S4wv2lecMax7cMue+E0QlNW9p79qIeWa254fTsUQWzaVsoJl5QffW9j86Ry3ch3o3l/nwABAgTmiMD4XWPHHN5c9cnXlYP2+v+j2U2w+Pm92//wpPbI3X9+Zk9/nfu3pXzqG+X6TVePnjxH6FyDAAECBPoUWHTGxMbXjpWDpxWaMt5bcehQec/rVraHrnrK/T/xzz9Uyrs/0Uxs29GeXNaN3tjn7zJGgAABAnNFYHxy7KHD7bumF5rdCKdNrjx8aOrSow9rjjzv+Hbh8qWlDC0q5WO3lHLtZ5vNX7+jfHdia3lVWTdy/Vwxcw8CBAgQ2EuB8cmx6Ydm97NWb1ladu68YmTx1DHbdzRHt21pF+xfvrVle7mp7D+8pvxTs2svf5JxAgQIEJhjArnQ/Axj9Z2HlJ37/bCU5kdl/fAhc8zIdQgQIEAgISA0CTyrBAgQIBALCE1sZIIAAQIEEgJCk8CzSoAAAQKxgNDERiYIECBAICEgNAk8qwQIECAQCwhNbGSCAAECBBICQpPAs0qAAAECsYDQxEYmCBAgQCAhIDQJPKsECBAgEAsITWxkggABAgQSAkKTwLNKgAABArGA0MRGJggQIEAgISA0CTyrBAgQIBALCE1sZIIAAQIEEgJCk8CzSoAAAQKxgNDERiYIECBAICEgNAk8qwQIECAQCwhNbGSCAAECBBICQpPAs0qAAAECsYDQxEYmCBAgQCAhIDQJPKsECBAgEAsITWxkggABAgQSAkKTwLNKgAABArGA0MRGJggQIEAgISA0CTyrBAgQIBALCE1sZIIAAQIEEgJCk8CzSoAAAQKxgNDERiYIECBAICEgNAk8qwQIECAQCwhNbGSCAAECBBICQpPAs0qAAAECsYDQxEYmCBAgQCAhIDQJPKsECBAgEAsITWxkggABAgQSAkKTwLNKgAABArGA0MRGJggQIEAgISA0CTyrBAgQIBALCE1sZIIAAQIEEgJCk8CzSoAAAQKxgNDERiYIECBAICEgNAk8qwQIECAQCwhNbGSCAAECBBICQpPAs0qAAAECsYDQxEYmCBAgQCAhIDQJPKsECBAgEAsITWxkggABAgQSAkKTwLNKgAABArGA0MRGJggQIEAgISA0CTyrBAgQIBALCE1sZIIAAQIEEgJCk8CzSoAAAQKxgNDERiYIECBAICEgNAk8qwQIECAQCwhNbGSCAAECBBICQpPAs0qAAAECsYDQxEYmCBAgQCAhIDQJPKsECBAgEAsITWxkggABAgQSAkKTwLNKgAABArGA0MRGJggQIEAgISA0CTyrBAgQIBALCE1sZIIAAQIEEgJCk8CzSoAAAQKxgNDERiYIECBAICEgNAk8qwQIECAQCwhNbGSCAAECBBICQpPAs0qAAAECsYDQxEYmCBAgQCAhIDQJPKsECBAgEAsITWxkggABAgQSAkKTwLNKgAABArGA0MRGJggQIEAgISA0CTyrBAgQIBALCE1sZIIAAQIEEgJCk8CzSoAAAQKxgNDERiYIECBAICEgNAk8qwQIECAQCwhNbGSCAAECBBICQpPAs0qAAAECsYDQxEYmCBAgQCAhIDQJPKsECBAgEAsITWxkggABAgQSAkKTwLNKgAABArGA0MRGJggQIEAgISA0CTyrBAgQIBALCE1sZIIAAQIEEgJCk8CzSoAAAQKxgNDERiYIECBAICEgNAk8qwQIECAQCwhNbGSCAAECBBICQpPAs0qAAAECsYDQxEYmCBAgQCAhIDQJPKsECBAgEAsITWxkggABAgQSAkKTwLNKgAABArGA0MRGJggQIEAgISA0CTyrBAgQIBALCE1sZIIAAQIEEgJCk8CzSoAAAQKxgNDERiYIECBAICEgNAk8qwQIECAQCwhNbGSCAAECBBICQpPAs0qAAAECsYDQxEYmCBAgQCAhIDQJPKsECBAgEAsITWxkggABAgQSAkKTwLNKgAABArGA0MRGJggQIEAgISA0CTyrBAgQIBALCE1sZIIAAQIEEgJCk8CzSoAAAQKxgNDERiYIECBAICEgNAk8qwQIECAQCwhNbGSCAAECBBICQpPAs0qAAAECsYDQxEYmCBAgQCAhIDQJPKsECBAgEAsITWxkggABAgQSAkKTwLNKgAABArGA0MRGJggQIEAgISA0CTyrBAgQIBALCE1sZIIAAQIEEgJCk8CzSoAAAQKxgNDERiYIECBAICEgNAk8qwQIECAQCwhNbGSCAAECBBICQpPAs0qAAAECsYDQxEYmCBAgQCAhIDQJPKsECBAgEAsITWxkggABAgQSAkKTwLNKgAABArGA0MRGJggQIEAgISA0CTyrBAgQIBALCE1sZIIAAQIEEgJCk8CzSoAAAQKxgNDERiYIECBAICEgNAk8qwQIECAQCwhNbGSCAAECBBICQpPAs0qAAAECsYDQxEYmCBAgQCAhIDQJPKsECBAgEAsITWxkggABAgQSAkKTwLNKgAABArGA0MRGJggQIEAgISA0CTyrBAgQIBALCE1sZIIAAQIEEgJCk8CzSoAAAQKxgNDERiYIECBAICEgNAk8qwQIECAQCwhNbGSCAAECBBICQpPAs0qAAAECsYDQxEYmCBAgQCAhIDQJPKsECBAgEAsITWxkggABAgQSAkKTwLNKgAABArGA0MRGJggQIEAgISA0CTyrBAgQIBALCE1sZIIAAQIEEgJCk8CzSoAAAQKxgNDERiYIECBAICEgNAk8qwQIECAQCwhNbGSCAAECBBICQpPAs0qAAAECsYDQxEYmCBAgQCAhIDQJPKsECBAgEAsITWxkggABAgQSAkKTwLNKgAABArGA0MRGJggQIEAgISA0CTyrBAgQIBALCE1sZIIAAQIEEgJCk8CzSoAAAQKxgNDERiYIECBAICEgNAk8qwQIECAQCwhNbGSCAAECBBICQpPAs0qAAAECsYDQxEYmCBAgQCAhIDQJPKsECBAgEAsITWxkggABAgQSAkKTwLNKgAABArGA0MRGJggQIEAgISA0CTyrBAgQIBALCE1sZIIAAQIEEgJCk8CzSoAAAQKxgNDERiYIECBAICEgNAk8qwQIECAQCwhNbGSCAAECBBICQpPAs0qAAAECsYDQxEYmCBAgQCAhIDQJPKsECBAgEAsITWxkggABAgQSAkKTwLNKgAABArGA0MRGJggQIEAgISA0CTyrBAgQIBALCE1sZIIAAQIEEgJCk8CzSoAAAQKxgNDERiYIECBAICEgNAk8qwQIECAQCwhNbGSCAAECBBICQpPAs0qAAAECsYDQxEYmCBAgQCAhIDQJPKsECBAgEAsITWxkggABAgQSAkKTwLNKgAABArGA0MRGJggQIEAgISA0CTyrBAgQIBALCE1sZIIAAQIEEgJCk8CzSoAAAQKxgNDERiYIECBAICEgNAk8qwQIECAQCwhNbGSCAAECBBICQpPAs0qAAAECsYDQxEYmCBAgQCAhIDQJPKsECBAgEAsITWxkggABAgQSAkKTwLNKgAABArGA0MRGJggQIEAgISA0CTyrBAgQIBALCE1sZIIAAQIEEgJCk8CzSoAAAQKxgNDERiYIECBAICEgNAk8qwQIECAQCwhNbGSCAAECBBICQpPAs0qAAAECsYDQxEYmCBAgQCAhIDQJPKsECBAgEAvkQ3PKj3+zzJ//8v3nl1PbUrbv3NW+reycf1X5yNB/x483QYAAAQJzXWD6oXnWxkULhxdcd9hQOfqoZWXkiQ9rD7jnvlK+fkfZevNtzY6Jre0ny/rR1XMd0P0IECBAYA8CKzYNTy80z9q4aGTZAZ9+2iPaR1/x4na//eb9/EPu2lLK+WvLli/cWv7znmtHn+QlECBAgEAHBVZsGn7IyNQN0wrNgWdMfvzZj516+hXnlP32RHfCJc3mW25v/7FsGD2/g8SuTIAAgU4LLH5e74ZTnlCO2/vQrJx41vKDy3tvfGM5uAm2v/b9Us56V3Pr968ceXintV2eAAECXRMYn1h11LLm8hvf2C7d+9CMTfzDcx7fjF31O+0B/bgd9yfN5m/+oFxe1o+8up95MwQIECAwBwTGJj646sll/PIXlbLXoVl0Ru/qV6xon/+yE/uDOH9tU9Z/vr9ZUwQIECAwNwQOXFDKa1a25fwTphOa0yf+7qUnljUXntwfxnlrm7JBaPrDMkWAAIE5IrA7NBesaMvLT5pGaMrYxFt/+9eal1x5XruoH4+nXtzc/e2N8y4s64fe08+8GQIECBCYAwIre+9Y9ZT23MtfVBbu9T86K2OTj112UPvxz76pHV2ycM8YN3yjlJdc2Xxn4r0jy+cAmysQIECAQL8Cp0w+felQu+HLl7bT+3M0+53WW3/8o8sz3/e77eJf9Mw7eqWcdlmz6bY7mw+U9cPn9vvbzBEgQIDA3BBY8NzJD5/42Pb4vf9fNP93/0WnT3zhUUeUR112VjnwVw79eZRPf7OUC69pNn3nR+Uru9aNPGNukLkFAQIECOytwOIzel+cdmh++rCxyauOHG2PW/KgsvQxR5QFU20pX7m93HvnlrK5t7W5oawbfuHe/ijzBAgQIDC3BHKh2W2xul1QdvbeWtr2x6U0W8q8sq2sG107t5jchgABAgSmK5APzXSfbI8AAQIEOiEgNJ14zS5JgACBwQkIzeDsPZkAAQKdEBCaTrxmlyRAgMDgBIRmcPaeTIAAgU4ICE0nXrNLEiBAYHACQjM4e08mQIBAJwSEphOv2SUJECAwOAGhGZy9JxMgQKATAkLTidfskgQIEBicgNAMzt6TCRAg0AkBoenEa3ZJAgQIDE5AaAZn78kECBDohIDQdOI1uyQBAgQGJyA0g7P3ZAIECHRCQGg68ZpdkgABAoMTEJrB2XsyAQIEOiEgNJ14zS5JgACBwQkIzeDsPZkAAQKdEBCaTrxmlyRAgMDgBIRmcPaeTIAAgU4ICE0nXrNLEiBAYHACQjM4e08mQIBAJwSEphOv2SUJECAwOAGhGZy9JxMgQKATAkLTidfskgQIEBicgNAMzt6TCRAg0AkBoenEa3ZJAgQIDE5AaAZn78kECBDohIDQdOI1uyQBAgQGJyA0g7P3ZAIECHRCQGg68ZpdkgABAoMTEJrB2XsyAQIEOiEgNJ14zS5JgACBwQkIzeDsPZkAAQKdEBCaTrxmlyRAgMDgBIRmcPaeTIAAgU4ICE0nXrNLEiBAYHACQjM4e08mQIBAJwSEphOv2SUJECAwOAGhGZy9JxMgQKATAkLTidfskgQIEBicgNAMzt6TCRAg0AmB/wHIke+tdZDM9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0" name="Picture 10" descr="C:\Users\New\Downloads\Remove-bg.ai_17074813382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571744"/>
            <a:ext cx="471490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500034" y="1285863"/>
          <a:ext cx="8215360" cy="5286411"/>
        </p:xfrm>
        <a:graphic>
          <a:graphicData uri="http://schemas.openxmlformats.org/drawingml/2006/table">
            <a:tbl>
              <a:tblPr/>
              <a:tblGrid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</a:tblGrid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Ш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Ь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Ь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Ю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Ж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Й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85728"/>
            <a:ext cx="8572560" cy="1296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9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ЧЕМ МОЖНО ТУШИТЬ ОГОНЬ, КРОМЕ ВОДЫ?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3794" name="Picture 2" descr="C:\Users\New\Downloads\Remove-bg.ai_170748446117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785794"/>
            <a:ext cx="4891014" cy="3286120"/>
          </a:xfrm>
          <a:prstGeom prst="rect">
            <a:avLst/>
          </a:prstGeom>
          <a:noFill/>
        </p:spPr>
      </p:pic>
      <p:pic>
        <p:nvPicPr>
          <p:cNvPr id="33797" name="Picture 5" descr="C:\Users\New\Downloads\Remove-bg.ai_17074845679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564364"/>
            <a:ext cx="4429156" cy="2293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500034" y="1285863"/>
          <a:ext cx="8215360" cy="5286411"/>
        </p:xfrm>
        <a:graphic>
          <a:graphicData uri="http://schemas.openxmlformats.org/drawingml/2006/table">
            <a:tbl>
              <a:tblPr/>
              <a:tblGrid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</a:tblGrid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Ш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Ь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Ь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Ю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Ж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Й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85728"/>
            <a:ext cx="8572560" cy="1296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i="1" noProof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10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НО НИГДЕ-НИГДЕ МЕНЯ НЕ БЫВАЕТ БЕЗ ОГНЯ.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500034" y="1285863"/>
          <a:ext cx="8215360" cy="5286411"/>
        </p:xfrm>
        <a:graphic>
          <a:graphicData uri="http://schemas.openxmlformats.org/drawingml/2006/table">
            <a:tbl>
              <a:tblPr/>
              <a:tblGrid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</a:tblGrid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О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П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Ш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Ь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Ь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Ю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Ж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Й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85728"/>
            <a:ext cx="8572560" cy="1296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i="1" noProof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10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НО НИГДЕ-НИГДЕ МЕНЯ НЕ БЫВАЕТ БЕЗ ОГНЯ.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6866" name="Picture 2" descr="https://coolsen.ru/wp-content/uploads/2022/02/94-20220209_0045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3856152" cy="2214578"/>
          </a:xfrm>
          <a:prstGeom prst="rect">
            <a:avLst/>
          </a:prstGeom>
          <a:noFill/>
        </p:spPr>
      </p:pic>
      <p:pic>
        <p:nvPicPr>
          <p:cNvPr id="36868" name="Picture 4" descr="https://pchel.net/files/users/kuzikovzh/portfolio/original/4430239_sq04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884393"/>
            <a:ext cx="5286412" cy="2973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1"/>
            <a:ext cx="8715436" cy="3929090"/>
          </a:xfrm>
        </p:spPr>
        <p:txBody>
          <a:bodyPr>
            <a:normAutofit fontScale="70000" lnSpcReduction="20000"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Молодцы ребята! Вы успешно справились со всеми вопросами.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Ребята, если не соблюдать правила пожарной безопасности, то огонь очень страшен, так как он на своём пути поглощает всё, и приносит много разрушений.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Самое главное правило при пожаре - это не теряться и сообщить о возникновении пожара взрослым, или позвонить в пожарную часть по телефону 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Помните, что пожар легче предупредить, чем потушить.</a:t>
            </a:r>
          </a:p>
          <a:p>
            <a:pPr marL="0" indent="3429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игру!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7" name="AutoShape 5" descr="data:image/png;base64,iVBORw0KGgoAAAANSUhEUgAAAdoAAAEWCAYAAADBzlZgAAAAAXNSR0IArs4c6QAADqtJREFUeF7t20GI5nUdBvDffxEJxd11dsDaYFkyu1SHjWADL0IEIhqOUNIt6hBR4CEXNQkEyXBXD0EFHoquFuwIAxZEdBKWggyqU7qFxZbrzquzshFY85dB2tqZFRHnuczz2dvM+87z8nz4wsN/lpnOn1+fx7Z/335mjO/+bNr+bV8TIECAAAECbyNw3+3zeHhl54vT1Yb2s6em18+8MH4wVpceJEqAAAECBAi8g8DdFx4//pHpq2v3jxu2v3PH0J57dYw7Hp/+du6Vfx0ba4cvwCVAgAABAgTeQeCui8uHl9/43bMPjg8evvHK9+4Y2pUnx6Xn/jT9YpxeusoDMGoCBAgQIEDgqgL3LFZvvWX+zOo3xvX///rlod16kv3aj8al5/8y/vDPpw99CiMBAgQIECDw7gSuu3f9zLGj42Pf/9K4/r9PttN9T63PZ14cr//1lXHx3Mb0G0+y7w7VuwkQIECAwBUC9yxWDx8cnzxyaBw4fst8wzRWFvOYN0+O/1x7aqzt93+y7oUAAQIECLxXgbvOLY9r3nf/GOOBt4Z2dcnf8rxXVD9PgAABAgS2C6wsZkPrLAgQIECAQErA0KZk5RIgQIAAgTG2fmvsidYlECBAgACBlIChTcnKJUCAAAECnmjdAAECBAgQyAp4os36SidAgACBcgFDW34A6hMgQIBAVsDQZn2lEyBAgEC5gKEtPwD1CRAgQCArYGizvtIJECBAoFzA0JYfgPoECBAgkBUwtFlf6QQIECBQLmBoyw9AfQIECBDIChjarK90AgQIECgXMLTlB6A+AQIECGQFDG3WVzoBAgQIlAsY2vIDUJ8AAQIEsgKGNusrnQABAgTKBQxt+QGoT4AAAQJZAUOb9ZVOgAABAuUChrb8ANQnQIAAgayAoc36SidAgACBcgFDW34A6hMgQIBAVsDQZn2lEyBAgEC5gKEtPwD1CRAgQCArYGizvtIJECBAoFzA0JYfgPoECBAgkBUwtFlf6QQIECBQLmBoyw9AfQIECBDIChjarK90AgQIECgXMLTlB6A+AQIECGQFDG3WVzoBAgQIlAsY2vIDUJ8AAQIEsgKGNusrnQABAgTKBQxt+QGoT4AAAQJZAUOb9ZVOgAABAuUChrb8ANQnQIAAgayAoc36SidAgACBcgFDW34A6hMgQIBAVsDQZn2lEyBAgEC5gKEtPwD1CRAgQCArYGizvtIJECBAoFzA0JYfgPoECBAgkBUwtFlf6QQIECBQLmBoyw9AfQIECBDIChjarK90AgQIECgXMLTlB6A+AQIECGQFDG3WVzoBAgQIlAsY2vIDUJ8AAQIEsgKGNusrnQABAgTKBQxt+QGoT4AAAQJZAUOb9ZVOgAABAuUChrb8ANQnQIAAgayAoc36SidAgACBcgFDW34A6hMgQIBAVsDQZn2lEyBAgEC5gKEtPwD1CRAgQCArYGizvtIJECBAoFzA0JYfgPoECBAgkBUwtFlf6QQIECBQLmBoyw9AfQIECBDIChjarK90AgQIECgXMLTlB6A+AQIECGQFDG3WVzoBAgQIlAsY2vIDUJ8AAQIEsgKGNusrnQABAgTKBQxt+QGoT4AAAQJZAUOb9ZVOgAABAuUChrb8ANQnQIAAgayAoc36SidAgACBcgFDW34A6hMgQIBAVsDQZn2lEyBAgEC5gKEtPwD1CRAgQCArYGizvtIJECBAoFzA0JYfgPoECBAgkBUwtFlf6QQIECBQLmBoyw9AfQIECBDIChjarK90AgQIECgXMLTlB6A+AQIECGQFDG3WVzoBAgQIlAsY2vIDUJ8AAQIEsgKGNusrnQABAgTKBQxt+QGoT4AAAQJZAUOb9ZVOgAABAuUChrb8ANQnQIAAgayAoc36SidAgACBcgFDW34A6hMgQIBAVsDQZn2lEyBAgEC5gKEtPwD1CRAgQCArYGizvtIJECBAoFzA0JYfgPoECBAgkBUwtFlf6QQIECBQLmBoyw9AfQIECBDIChjarK90AgQIECgXMLTlB6A+AQIECGQFDG3WVzoBAgQIlAsY2vIDUJ8AAQIEsgKGNusrnQABAgTKBQxt+QGoT4AAAQJZAUOb9ZVOgAABAuUChrb8ANQnQIAAgayAoc36SidAgACBcgFDW34A6hMgQIBAVsDQZn2lEyBAgEC5gKEtPwD1CRAgQCArYGizvtIJECBAoFzA0JYfgPoECBAgkBUwtFlf6QQIECBQLmBoyw9AfQIECBDIChjarK90AgQIECgXMLTlB6A+AQIECGQFDG3WVzoBAgQIlAsY2vIDUJ8AAQIEsgKGNusrnQABAgTKBQxt+QGoT4AAAQJZAUOb9ZVOgAABAuUChrb8ANQnQIAAgayAoc36SidAgACBcgFDW34A6hMgQIBAVsDQZn2lEyBAgEC5gKEtPwD1CRAgQCArYGizvtIJECBAoFzA0JYfgPoECBAgkBUwtFlf6QQIECBQLmBoyw9AfQIECBDIChjarK90AgQIECgXMLTlB6A+AQIECGQFDG3WVzoBAgQIlAsY2vIDUJ8AAQIEsgKGNusrnQABAgTKBQxt+QGoT4AAAQJZAUOb9ZVOgAABAuUChrb8ANQnQIAAgayAoc36SidAgACBcgFDW34A6hMgQIBAVsDQZn2lEyBAgEC5gKEtPwD1CRAgQCArYGizvtIJECBAoFzA0JYfgPoECBAgkBUwtFlf6QQIECBQLmBoyw9AfQIECBDIChjarK90AgQIECgXMLTlB6A+AQIECGQFDG3WVzoBAgQIlAsY2vIDUJ8AAQIEsgKGNusrnQABAgTKBQxt+QGoT4AAAQJZAUOb9ZVOgAABAuUChrb8ANQnQIAAgayAoc36SidAgACBcgFDW34A6hMgQIBAVsDQZn2lEyBAgEC5gKEtPwD1CRAgQCArYGizvtIJECBAoFzA0JYfgPoECBAgkBUwtFlf6QQIECBQLmBoyw9AfQIECBDIChjarK90AgQIECgXMLTlB6A+AQIECGQFDG3WVzoBAgQIlAsY2vIDUJ8AAQIEsgKGNusrnQABAgTKBQxt+QGoT4AAAQJZAUOb9ZVOgAABAuUChrb8ANQnQIAAgayAoc36SidAgACBcgFDW34A6hMgQIBAVsDQZn2lEyBAgEC5gKEtPwD1CRAgQCArYGizvtIJECBAoFzA0JYfgPoECBAgkBUwtFlf6QQIECBQLmBoyw9AfQIECBDIChjarK90AgQIECgXMLTlB6A+AQIECGQFDG3WVzoBAgQIlAsY2vIDUJ8AAQIEsgKGNusrnQABAgTKBQxt+QGoT4AAAQJZAUOb9ZVOgAABAuUChrb8ANQnQIAAgayAoc36SidAgACBcgFDW34A6hMgQIBAVsDQZn2lEyBAgEC5gKEtPwD1CRAgQCArYGizvtIJECBAoFzA0JYfgPoECBAgkBUwtFlf6QQIECBQLmBoyw9AfQIECBDIChjarK90AgQIECgXMLTlB6A+AQIECGQFDG3WVzoBAgQIlAsY2vIDUJ8AAQIEsgKGNusrnQABAgTKBQxt+QGoT4AAAQJZAUOb9ZVOgAABAuUChrb8ANQnQIAAgayAoc36SidAgACBcgFDW34A6hMgQIBAVsDQZn2lEyBAgEC5gKEtPwD1CRAgQCArYGizvtIJECBAoFzA0JYfgPoECBAgkBUwtFlf6QQIECBQLmBoyw9AfQIECBDIChjarK90AgQIECgXMLTlB6A+AQIECGQFDG3WVzoBAgQIlAsY2vIDUJ8AAQIEsgKGNusrnQABAgTKBQxt+QGoT4AAAQJZAUOb9ZVOgAABAuUChrb8ANQnQIAAgayAoc36SidAgACBcgFDW34A6hMgQIBAVsDQZn2lEyBAgEC5gKEtPwD1CRAgQCArYGizvtIJECBAoFzA0JYfgPoECBAgkBUwtFlf6QQIECBQLmBoyw9AfQIECBDIChjarK90AgQIECgXMLTlB6A+AQIECGQFDG3WVzoBAgQIlAsY2vIDUJ8AAQIEsgKGNusrnQABAgTKBQxt+QGoT4AAAQJZAUOb9ZVOgAABAuUChrb8ANQnQIAAgayAoc36SidAgACBcgFDW34A6hMgQIBAVsDQZn2lEyBAgEC5gKEtPwD1CRAgQCArYGizvtIJECBAoFzA0JYfgPoECBAgkBUwtFlf6QQIECBQLmBoyw9AfQIECBDIChjarK90AgQIECgXMLTlB6A+AQIECGQFDG3WVzoBAgQIlAsY2vIDUJ8AAQIEsgKGNusrnQABAgTKBQxt+QGoT4AAAQJZAUOb9ZVOgAABAuUChrb8ANQnQIAAgayAoc36SidAgACBcgFDW34A6hMgQIBAVsDQZn2lEyBAgEC5gKEtPwD1CRAgQCArYGizvtIJECBAoFzA0JYfgPoECBAgkBUwtFlf6QQIECBQLmBoyw9AfQIECBDIChjarK90AgQIECgXMLTlB6A+AQIECGQFDG3WVzoBAgQIlAsY2vIDUJ8AAQIEsgKGNusrnQABAgTKBQxt+QGoT4AAAQJZAUOb9ZVOgAABAuUChrb8ANQnQIAAgayAoc36SidAgACBcgFDW34A6hMgQIBAVuDy0E7jm+P00neynyadAAECBAgUCdy9eGhM47HpC08s5uf/PDZeuzQW/9iYfzVWD325iEFVAgQIECCwuwIr6z98/8F9tx28bnP52NFp/3T+/Pq89Qm/f2mMr/942njh5fHHN366dOvufqo0AgQIECCw9wWu/dziuZtvGh/93hfnAx8/8lbfy0O79cXm5hh3nJwu/vbs/PPxzKF79z6JhgQIECBAYJcEVhZPf+LouP3ZB+b9+/b9L/OKod369tmXx7jz1PT3Cx+68ch4ZPr3Ln28GAIECBAgsHcFHpmvWT776ktrJ+YP3HzTlTV3DO3Wy3eemjZ+/eLmY+P08sm9q6IZAQIECBDYJYGV104c//Dmw2sn5gPbE686tN/6yRhP/XLapU8XQ4AAAQIE9r7AVz49j0c/v7Pnmz6KKSM8uC5E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8" name="Picture 6" descr="C:\Users\New\Downloads\Remove-bg.ai_17074851231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275408"/>
            <a:ext cx="4857752" cy="3582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Список использованных источников: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just"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Шорыгина, Т.А. Беседы о правилах пожарной безопасности Т.А.Шорыгина. – Москва: ТЦ Сфера, 2016 – 64 с.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Шорыгина, Т.А. Безопасные сказки. Беседы с детьми о безопасном поведении дома и на улице / Т.А. Шорыгина. – Москва: ТЦ Сфера, 2017 – 128с.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Кононова, И.В. Сценарии по пожарной безопасности для дошкольников / И.В. Кононова. – М.: Айрис-пресс, 2007 – 128 с.: ил.</a:t>
            </a:r>
          </a:p>
          <a:p>
            <a:pPr algn="just"/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357298"/>
          <a:ext cx="8215360" cy="5214976"/>
        </p:xfrm>
        <a:graphic>
          <a:graphicData uri="http://schemas.openxmlformats.org/drawingml/2006/table">
            <a:tbl>
              <a:tblPr/>
              <a:tblGrid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</a:tblGrid>
              <a:tr h="401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71472" y="3571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КАКИМ ЦВЕТОМ ПОЖАРНАЯ МАШИНА?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357166"/>
          <a:ext cx="8215360" cy="5214976"/>
        </p:xfrm>
        <a:graphic>
          <a:graphicData uri="http://schemas.openxmlformats.org/drawingml/2006/table">
            <a:tbl>
              <a:tblPr/>
              <a:tblGrid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</a:tblGrid>
              <a:tr h="401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6390" name="Picture 6" descr="https://komtrans-rfrt.ru/components/com_virtuemart/shop_image/product/_________________630e7b018607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928934"/>
            <a:ext cx="4548198" cy="4548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500034" y="1357298"/>
          <a:ext cx="8215360" cy="5286411"/>
        </p:xfrm>
        <a:graphic>
          <a:graphicData uri="http://schemas.openxmlformats.org/drawingml/2006/table">
            <a:tbl>
              <a:tblPr/>
              <a:tblGrid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</a:tblGrid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ЧТО ЗАЩИЩАЕТ ГОЛОВУ ПОЖАРНОГО ОТ ТРАВМ ?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500034" y="1285863"/>
          <a:ext cx="8215360" cy="5286411"/>
        </p:xfrm>
        <a:graphic>
          <a:graphicData uri="http://schemas.openxmlformats.org/drawingml/2006/table">
            <a:tbl>
              <a:tblPr/>
              <a:tblGrid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</a:tblGrid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ЧТО ЗАЩИЩАЕТ ГОЛОВУ ПОЖАРНОГО ОТ ТРАВМ ?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4" descr="https://catherineasquithgallery.com/uploads/posts/2021-02/1613682176_54-p-fon-dlya-prezentatsii-pozharnie-dlya-detei-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230620" flipH="1" flipV="1">
            <a:off x="489605" y="1829773"/>
            <a:ext cx="3134417" cy="2316828"/>
          </a:xfrm>
          <a:prstGeom prst="rect">
            <a:avLst/>
          </a:prstGeom>
          <a:noFill/>
        </p:spPr>
      </p:pic>
      <p:pic>
        <p:nvPicPr>
          <p:cNvPr id="18434" name="Picture 2" descr="https://narisyu.cdnbro.com/posts/520633-kaska-pozharnogo-risunok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643446"/>
            <a:ext cx="2420243" cy="1909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500034" y="1285863"/>
          <a:ext cx="8215360" cy="5286411"/>
        </p:xfrm>
        <a:graphic>
          <a:graphicData uri="http://schemas.openxmlformats.org/drawingml/2006/table">
            <a:tbl>
              <a:tblPr/>
              <a:tblGrid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</a:tblGrid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ЧТО-ТО ЗАГОРЕЛОСЬ, НА СЕБЯ ВОЗЬМИТЕ СМЕЛОСТЬ СРОЧНО НОЛЬ … ЗВОНИТЕ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 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(вставьте слово)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500034" y="1285863"/>
          <a:ext cx="8215360" cy="5286411"/>
        </p:xfrm>
        <a:graphic>
          <a:graphicData uri="http://schemas.openxmlformats.org/drawingml/2006/table">
            <a:tbl>
              <a:tblPr/>
              <a:tblGrid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</a:tblGrid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85720" y="274638"/>
            <a:ext cx="857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3. ЕСЛИ ЧТО-ТО ЗАГОРЕЛОСЬ, НА СЕБЯ ВОЗЬМИТЕ СМЕЛОСТЬ СРОЧНО НОЛЬ … ЗВОНИТЕ?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(вставьте слово)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9458" name="Picture 2" descr="http://www.gradkostroma.ru/i/news/01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2286016" cy="2286016"/>
          </a:xfrm>
          <a:prstGeom prst="rect">
            <a:avLst/>
          </a:prstGeom>
          <a:noFill/>
        </p:spPr>
      </p:pic>
      <p:pic>
        <p:nvPicPr>
          <p:cNvPr id="19460" name="Picture 4" descr="https://catherineasquithgallery.com/uploads/posts/2021-02/1614543296_11-p-ogon-na-belom-fone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214818"/>
            <a:ext cx="3310136" cy="2643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500034" y="1285863"/>
          <a:ext cx="8215360" cy="5286411"/>
        </p:xfrm>
        <a:graphic>
          <a:graphicData uri="http://schemas.openxmlformats.org/drawingml/2006/table">
            <a:tbl>
              <a:tblPr/>
              <a:tblGrid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  <a:gridCol w="410768"/>
              </a:tblGrid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85720" y="274638"/>
            <a:ext cx="857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ВИСИТ-МОЛЧИТ, А ПЕРЕВЕРНЕШЬ, ШИПИТ И ПЕНА ЛЕТИТ. 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864</Words>
  <PresentationFormat>Экран (4:3)</PresentationFormat>
  <Paragraphs>5237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Кроссворд по пожарной безопасности для детей старшего дошкольного возраста </vt:lpstr>
      <vt:lpstr>Слайд 2</vt:lpstr>
      <vt:lpstr>Слайд 3</vt:lpstr>
      <vt:lpstr>Слайд 4</vt:lpstr>
      <vt:lpstr>2. ЧТО ЗАЩИЩАЕТ ГОЛОВУ ПОЖАРНОГО ОТ ТРАВМ ? </vt:lpstr>
      <vt:lpstr>2. ЧТО ЗАЩИЩАЕТ ГОЛОВУ ПОЖАРНОГО ОТ ТРАВМ ? </vt:lpstr>
      <vt:lpstr>3. ЕСЛИ ЧТО-ТО ЗАГОРЕЛОСЬ, НА СЕБЯ ВОЗЬМИТЕ СМЕЛОСТЬ СРОЧНО НОЛЬ … ЗВОНИТЕ? (вставьте слово)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Список использованных источников: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Кроссворд по пожарной безопасности</dc:title>
  <dc:creator>New</dc:creator>
  <cp:lastModifiedBy>Ольга</cp:lastModifiedBy>
  <cp:revision>16</cp:revision>
  <dcterms:created xsi:type="dcterms:W3CDTF">2024-02-09T11:37:45Z</dcterms:created>
  <dcterms:modified xsi:type="dcterms:W3CDTF">2025-04-08T06:18:01Z</dcterms:modified>
</cp:coreProperties>
</file>