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1" r:id="rId4"/>
    <p:sldId id="258" r:id="rId5"/>
    <p:sldId id="263" r:id="rId6"/>
    <p:sldId id="262" r:id="rId7"/>
    <p:sldId id="264" r:id="rId8"/>
    <p:sldId id="265" r:id="rId9"/>
    <p:sldId id="266" r:id="rId10"/>
    <p:sldId id="260" r:id="rId11"/>
    <p:sldId id="268" r:id="rId12"/>
    <p:sldId id="270" r:id="rId13"/>
    <p:sldId id="267" r:id="rId14"/>
    <p:sldId id="271" r:id="rId15"/>
    <p:sldId id="269" r:id="rId16"/>
    <p:sldId id="273" r:id="rId17"/>
    <p:sldId id="275" r:id="rId18"/>
    <p:sldId id="274" r:id="rId19"/>
    <p:sldId id="276" r:id="rId20"/>
    <p:sldId id="272" r:id="rId21"/>
    <p:sldId id="277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5" autoAdjust="0"/>
    <p:restoredTop sz="94643" autoAdjust="0"/>
  </p:normalViewPr>
  <p:slideViewPr>
    <p:cSldViewPr>
      <p:cViewPr varScale="1">
        <p:scale>
          <a:sx n="99" d="100"/>
          <a:sy n="99" d="100"/>
        </p:scale>
        <p:origin x="797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FAB4B-B802-4AF5-8AFD-5308E9413AA3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E7762-2432-4130-B2DD-7BCEC18A15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140789"/>
      </p:ext>
    </p:extLst>
  </p:cSld>
  <p:clrMapOvr>
    <a:masterClrMapping/>
  </p:clrMapOvr>
  <p:transition spd="slow">
    <p:cover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C570C-C8D1-4A3E-8A43-2FB030A9D012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3E841-0557-404A-B1D1-32B2B80ACD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813811"/>
      </p:ext>
    </p:extLst>
  </p:cSld>
  <p:clrMapOvr>
    <a:masterClrMapping/>
  </p:clrMapOvr>
  <p:transition spd="slow">
    <p:cover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F20D0-3893-4200-BBF9-0601DFCCB139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1ED32-44E6-4A74-9755-BE53088AD4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367595"/>
      </p:ext>
    </p:extLst>
  </p:cSld>
  <p:clrMapOvr>
    <a:masterClrMapping/>
  </p:clrMapOvr>
  <p:transition spd="slow">
    <p:cover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7B4F5-D065-45FB-B826-347F9ED148CA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4350E-46F3-438F-BBBC-49B864B0DB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722400"/>
      </p:ext>
    </p:extLst>
  </p:cSld>
  <p:clrMapOvr>
    <a:masterClrMapping/>
  </p:clrMapOvr>
  <p:transition spd="slow">
    <p:cover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B6C41-FD91-4CF2-8C41-7743AABC645A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3C4F6-DB53-4E75-B4A2-35666DC2D2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115876"/>
      </p:ext>
    </p:extLst>
  </p:cSld>
  <p:clrMapOvr>
    <a:masterClrMapping/>
  </p:clrMapOvr>
  <p:transition spd="slow">
    <p:cover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B4F16-F19A-4791-A351-5F4091296730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A9942-AE6A-46A0-BFA0-E751B1CC62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994918"/>
      </p:ext>
    </p:extLst>
  </p:cSld>
  <p:clrMapOvr>
    <a:masterClrMapping/>
  </p:clrMapOvr>
  <p:transition spd="slow">
    <p:cover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85AEA-DF4A-4E6B-A1D6-C74424C12002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8D7B1-CD05-4704-A49E-36D8FA2C38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671457"/>
      </p:ext>
    </p:extLst>
  </p:cSld>
  <p:clrMapOvr>
    <a:masterClrMapping/>
  </p:clrMapOvr>
  <p:transition spd="slow">
    <p:cover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B13B3-62E7-49F4-B8B2-674CD933BB5D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C7106-4EE3-443C-AB4A-5218AFD141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272877"/>
      </p:ext>
    </p:extLst>
  </p:cSld>
  <p:clrMapOvr>
    <a:masterClrMapping/>
  </p:clrMapOvr>
  <p:transition spd="slow">
    <p:cover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8DBBC-20E3-4196-AC55-EDDA84BC3EB6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838BA-E527-4276-8812-0F369E414E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235624"/>
      </p:ext>
    </p:extLst>
  </p:cSld>
  <p:clrMapOvr>
    <a:masterClrMapping/>
  </p:clrMapOvr>
  <p:transition spd="slow">
    <p:cover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F2341-EB05-43A9-8839-7ADA4EDCB846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DDDA8-82F9-44A2-97A0-402F126E90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739861"/>
      </p:ext>
    </p:extLst>
  </p:cSld>
  <p:clrMapOvr>
    <a:masterClrMapping/>
  </p:clrMapOvr>
  <p:transition spd="slow">
    <p:cover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2E47A-69A3-4478-BB80-933C250A521E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ECA95-D48C-4236-9B45-5E59E9FD1D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032314"/>
      </p:ext>
    </p:extLst>
  </p:cSld>
  <p:clrMapOvr>
    <a:masterClrMapping/>
  </p:clrMapOvr>
  <p:transition spd="slow">
    <p:cover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467A14-94C6-4DC4-97E8-9FF176F3A5DB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2C29DC1-B321-43B3-B066-8FAF834608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 dir="r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31" y="2060848"/>
            <a:ext cx="8426993" cy="460851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685800" y="836712"/>
            <a:ext cx="7772400" cy="1470025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ru-RU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Патриотический </a:t>
            </a:r>
            <a:br>
              <a:rPr lang="ru-RU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</a:br>
            <a:r>
              <a:rPr lang="ru-RU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уголок «Мы-россияне»</a:t>
            </a: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4869160"/>
            <a:ext cx="4680520" cy="1008112"/>
          </a:xfrm>
        </p:spPr>
        <p:txBody>
          <a:bodyPr rtlCol="0">
            <a:normAutofit fontScale="92500" lnSpcReduction="20000"/>
          </a:bodyPr>
          <a:lstStyle/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200" dirty="0" smtClean="0">
                <a:solidFill>
                  <a:schemeClr val="tx1"/>
                </a:solidFill>
              </a:rPr>
              <a:t>Воспитатель МАДОУ «Детский сад 8»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200" dirty="0" err="1" smtClean="0">
                <a:solidFill>
                  <a:schemeClr val="tx1"/>
                </a:solidFill>
              </a:rPr>
              <a:t>Энгельсского</a:t>
            </a:r>
            <a:r>
              <a:rPr lang="ru-RU" sz="2200" dirty="0" smtClean="0">
                <a:solidFill>
                  <a:schemeClr val="tx1"/>
                </a:solidFill>
              </a:rPr>
              <a:t> муниципального района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200" dirty="0" smtClean="0">
                <a:solidFill>
                  <a:schemeClr val="tx1"/>
                </a:solidFill>
              </a:rPr>
              <a:t>Чеботарева С.Ю.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 bwMode="auto">
          <a:xfrm>
            <a:off x="0" y="6245696"/>
            <a:ext cx="9144000" cy="51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7758854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331640" y="620689"/>
            <a:ext cx="6696744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/>
              <a:t>Знакомим детей с символикой: гербом и флагом родного города и области</a:t>
            </a:r>
          </a:p>
          <a:p>
            <a:pPr algn="ctr"/>
            <a:endParaRPr lang="ru-RU" sz="2400" b="1" i="1" dirty="0"/>
          </a:p>
          <a:p>
            <a:pPr algn="ctr"/>
            <a:endParaRPr lang="ru-RU" sz="2400" i="1" dirty="0" smtClean="0"/>
          </a:p>
          <a:p>
            <a:pPr algn="ctr"/>
            <a:endParaRPr lang="ru-RU" b="1" i="1" dirty="0" smtClean="0"/>
          </a:p>
          <a:p>
            <a:pPr algn="ctr"/>
            <a:endParaRPr lang="ru-RU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526142"/>
            <a:ext cx="2952328" cy="18427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6792"/>
            <a:ext cx="2496146" cy="19387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43" y="4005064"/>
            <a:ext cx="2500539" cy="18789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981557"/>
            <a:ext cx="2448272" cy="19259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484784"/>
            <a:ext cx="1818283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3472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67544" y="581789"/>
            <a:ext cx="828092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/>
              <a:t>Достопримечательности и знаменитые</a:t>
            </a:r>
          </a:p>
          <a:p>
            <a:pPr algn="ctr"/>
            <a:r>
              <a:rPr lang="ru-RU" sz="2400" b="1" i="1" dirty="0"/>
              <a:t>л</a:t>
            </a:r>
            <a:r>
              <a:rPr lang="ru-RU" sz="2400" b="1" i="1" dirty="0" smtClean="0"/>
              <a:t>юди нашего края.</a:t>
            </a:r>
            <a:endParaRPr lang="ru-RU" sz="2400" i="1" dirty="0"/>
          </a:p>
          <a:p>
            <a:pPr algn="ctr"/>
            <a:endParaRPr lang="ru-RU" b="1" i="1" dirty="0"/>
          </a:p>
          <a:p>
            <a:pPr algn="ctr"/>
            <a:endParaRPr lang="ru-RU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8"/>
          <a:stretch/>
        </p:blipFill>
        <p:spPr>
          <a:xfrm>
            <a:off x="4427984" y="4005064"/>
            <a:ext cx="3657222" cy="22513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27" y="1748910"/>
            <a:ext cx="3784875" cy="20774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017771"/>
            <a:ext cx="3271785" cy="22513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65" y="1814254"/>
            <a:ext cx="3425518" cy="201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84384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845840"/>
            <a:ext cx="5061248" cy="998984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Моя «малая» Родина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59832" y="1700808"/>
            <a:ext cx="5626968" cy="442535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любви к Родине через любовь к природе родного края – одно из средств воспитания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патриота Оно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формируется постепенно в процессе накопления знаний и представлений об окружающем мире, вырастает из любви к близким, родным местам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 В нашей группе была создана «Красная книга» Саратовской области, в которой представлены растения, животные и птицы, которые находятся под охраной государства. А также сделан макет леса средней полосы в зимний период.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040283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4776467" y="10549747"/>
            <a:ext cx="856245" cy="10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sz="3600" dirty="0" smtClean="0">
              <a:solidFill>
                <a:srgbClr val="00B0F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0688"/>
            <a:ext cx="3593658" cy="2380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01184"/>
            <a:ext cx="4044004" cy="23237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356992"/>
            <a:ext cx="4536504" cy="2465512"/>
          </a:xfrm>
          <a:prstGeom prst="rect">
            <a:avLst/>
          </a:prstGeom>
        </p:spPr>
      </p:pic>
      <p:pic>
        <p:nvPicPr>
          <p:cNvPr id="4098" name="Picture 2" descr="http://klubmama.ru/uploads/posts/2022-08/1661600667_49-klubmama-ru-p-podelka-chto-nelzya-delat-v-lesu-foto-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05223"/>
            <a:ext cx="1652190" cy="164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.pinimg.com/originals/26/2e/87/262e87009f677846a833fbdb89d7f5e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789040"/>
            <a:ext cx="1708168" cy="173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488277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845840"/>
            <a:ext cx="5061248" cy="998984"/>
          </a:xfrm>
        </p:spPr>
        <p:txBody>
          <a:bodyPr/>
          <a:lstStyle/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Еще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 направление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работе по воспитанию патриотических чувств у дошкольников это приобщение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к истокам народной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культуры, традициям и обычаям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1840" y="2204864"/>
            <a:ext cx="5554960" cy="3744417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своей работе, для реализации этой задачи, я использую следующие пособия: макет русской избы (на липучках), дидактическая игра – лото «Русская изба», книжка-малышка «Народные промыслы». Детям предлагается рассмотреть альбом «Откуда хлеб пришел», для ознакомления с трудом взрослых на Руси. Для бесед с детьми используется дополнительная методическая литература.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668239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0696">
            <a:off x="503354" y="1986215"/>
            <a:ext cx="1840349" cy="21251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247" y="593240"/>
            <a:ext cx="2952328" cy="15841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05756"/>
            <a:ext cx="3167336" cy="17548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279865"/>
            <a:ext cx="3240360" cy="22018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362" y="2348880"/>
            <a:ext cx="1801213" cy="25216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797152"/>
            <a:ext cx="2736304" cy="17550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41" y="4496086"/>
            <a:ext cx="3600400" cy="177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56642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836712"/>
            <a:ext cx="5061248" cy="998984"/>
          </a:xfrm>
        </p:spPr>
        <p:txBody>
          <a:bodyPr/>
          <a:lstStyle/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устным народным творчеством и художественной литературой позволяет детям освоить народные традиции. Воспитанники нашей группы с большим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уловольствием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играют со сказочными персонажами. Они вспоминают уже знакомые им произведения или сочиняют свои истории.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1840" y="2204864"/>
            <a:ext cx="5554960" cy="3744417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110" y="3356992"/>
            <a:ext cx="2051541" cy="26212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062591"/>
            <a:ext cx="2643772" cy="129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52220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908720"/>
            <a:ext cx="5061248" cy="720080"/>
          </a:xfrm>
        </p:spPr>
        <p:txBody>
          <a:bodyPr/>
          <a:lstStyle/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«Моя Родина –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оссия»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Любить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Родину – значит, прежде всего, знать свою страну, гордиться ею, ее армией, людьми.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ознакомлении с родной страной в нашем уголке был подобран материал, который позволяет знакомить детей с некоторыми страницами истории страны, связанными с отдельными историческими личностями, знаменательными датами, с теми людьми, чьи имена носят улицы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площади. Также, дети закрепляют знания о том, что нашу страну населяют люди разных национальностей. У каждого народа есть свои традиции, обычаи.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84163" y="3789041"/>
            <a:ext cx="5602637" cy="1008111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434733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984" y="2160665"/>
            <a:ext cx="2461850" cy="17642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2696"/>
            <a:ext cx="2808312" cy="19442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32" y="2765591"/>
            <a:ext cx="2736304" cy="184482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954" y="908720"/>
            <a:ext cx="2444444" cy="227687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316" y="260648"/>
            <a:ext cx="2300735" cy="153178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445" y="4739096"/>
            <a:ext cx="2403890" cy="175645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881" y="3364865"/>
            <a:ext cx="1932404" cy="257653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063261"/>
            <a:ext cx="2441719" cy="187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73768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908720"/>
            <a:ext cx="5061248" cy="720080"/>
          </a:xfrm>
        </p:spPr>
        <p:txBody>
          <a:bodyPr/>
          <a:lstStyle/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84163" y="3789041"/>
            <a:ext cx="5602637" cy="1008111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467" y="904714"/>
            <a:ext cx="3236074" cy="17001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164616"/>
            <a:ext cx="3837407" cy="225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31037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1"/>
            <a:ext cx="9144000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sz="3600" dirty="0" smtClean="0">
              <a:solidFill>
                <a:srgbClr val="00B0F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484784"/>
            <a:ext cx="82089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дошкольного возраста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одной из основных задач дошкольного образования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дошкольном возрасте  имеются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свои потенциальные возможности для формирования высших нравственных чувств, к которым, и относиться чувство патриотизма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достичь определенных результатов в нравственном воспитании детей необходимо создание развивающей предметно-пространственной среды – уголка патриотического воспитания.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Главной целью создания этого уголка является формирование, развитие и воспитание нравственной личности.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патриотического уголка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нашей группе,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ознакомление детей с историей родного города, с государственными символами страны, с русскими народными промыслами,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мне, как педагогу, развивать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Родине, к ее традициям и достижениям. Благодаря материалам, представленным к уголке, у детей развивается интерес и уважение к семье, труду людей, трудовым и гражданским подвигам известных людей города и страны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960945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67544" y="1288499"/>
            <a:ext cx="828092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Совместно с детьми </a:t>
            </a:r>
            <a:r>
              <a:rPr lang="ru-RU" sz="2400" dirty="0" smtClean="0"/>
              <a:t>был создан альбом Наши рисунки». Дети отразили свои впечатления от праздничных мероприятий, в которых они принимали участие, в своих рисунках. </a:t>
            </a:r>
            <a:endParaRPr lang="ru-RU" sz="2400" dirty="0" smtClean="0"/>
          </a:p>
          <a:p>
            <a:pPr algn="ctr"/>
            <a:endParaRPr lang="ru-RU" dirty="0"/>
          </a:p>
          <a:p>
            <a:pPr algn="ctr"/>
            <a:endParaRPr lang="ru-RU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636912"/>
            <a:ext cx="2519346" cy="3429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2924944"/>
            <a:ext cx="3643458" cy="254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89668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908720"/>
            <a:ext cx="5061248" cy="720080"/>
          </a:xfrm>
        </p:spPr>
        <p:txBody>
          <a:bodyPr/>
          <a:lstStyle/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84163" y="3789041"/>
            <a:ext cx="5602637" cy="1008111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91880" y="2967335"/>
            <a:ext cx="447063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Спасибо за внимание!</a:t>
            </a:r>
            <a:endParaRPr lang="ru-RU" sz="5400" b="0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7621038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845840"/>
            <a:ext cx="5277272" cy="1143000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организации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патриотического уголка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3688" y="2276872"/>
            <a:ext cx="6923112" cy="3849291"/>
          </a:xfrm>
        </p:spPr>
        <p:txBody>
          <a:bodyPr/>
          <a:lstStyle/>
          <a:p>
            <a:r>
              <a:rPr lang="ru-RU" sz="1800" dirty="0"/>
              <a:t>1. Принцип информативности (наличие и многообразие дидактического и информационного материала</a:t>
            </a:r>
            <a:r>
              <a:rPr lang="ru-RU" sz="1800" dirty="0" smtClean="0"/>
              <a:t>).</a:t>
            </a:r>
          </a:p>
          <a:p>
            <a:r>
              <a:rPr lang="ru-RU" sz="1800" dirty="0" smtClean="0"/>
              <a:t> </a:t>
            </a:r>
            <a:r>
              <a:rPr lang="ru-RU" sz="1800" dirty="0"/>
              <a:t>2. Принцип стабильности и динамичности (создание уголка на длительный срок, с регулярно вносимыми изменениями, в зависимости от возрастных особенностей детей, периода обучения). </a:t>
            </a:r>
            <a:endParaRPr lang="ru-RU" sz="1800" dirty="0" smtClean="0"/>
          </a:p>
          <a:p>
            <a:r>
              <a:rPr lang="ru-RU" sz="1800" dirty="0" smtClean="0"/>
              <a:t>3</a:t>
            </a:r>
            <a:r>
              <a:rPr lang="ru-RU" sz="1800" dirty="0"/>
              <a:t>. Принцип открытости (возможность добавлять необходимые элементы, а так же убирать ненужные). </a:t>
            </a:r>
            <a:endParaRPr lang="ru-RU" sz="1800" dirty="0" smtClean="0"/>
          </a:p>
          <a:p>
            <a:r>
              <a:rPr lang="ru-RU" sz="1800" dirty="0" smtClean="0"/>
              <a:t>4</a:t>
            </a:r>
            <a:r>
              <a:rPr lang="ru-RU" sz="1800" dirty="0"/>
              <a:t>. Принцип вариативности (совмещение нескольких блоков по патриотическому воспитанию в одной зоне). </a:t>
            </a:r>
            <a:endParaRPr lang="ru-RU" sz="1800" dirty="0" smtClean="0"/>
          </a:p>
          <a:p>
            <a:r>
              <a:rPr lang="ru-RU" sz="1800" dirty="0" smtClean="0"/>
              <a:t>5</a:t>
            </a:r>
            <a:r>
              <a:rPr lang="ru-RU" sz="1800" dirty="0"/>
              <a:t>. Принцип интеграции (возможность использования материала во время образовательной деятельности в других областях</a:t>
            </a:r>
            <a:r>
              <a:rPr lang="ru-RU" sz="1600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267254104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484784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0" y="0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4000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Общий вид уголка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7992888" cy="47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692540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845840"/>
            <a:ext cx="5277272" cy="1143000"/>
          </a:xfrm>
        </p:spPr>
        <p:txBody>
          <a:bodyPr/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 – самое важное в жизни ребенка. Патриотическое воспитание начинается с воспитания любви к своим близким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3688" y="2276872"/>
            <a:ext cx="6923112" cy="3849291"/>
          </a:xfrm>
        </p:spPr>
        <p:txBody>
          <a:bodyPr/>
          <a:lstStyle/>
          <a:p>
            <a:r>
              <a:rPr lang="ru-RU" sz="2400" dirty="0" smtClean="0"/>
              <a:t>Создание семейных фотоальбомов и семейных гербов – первая ступень в воспитании</a:t>
            </a:r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212976"/>
            <a:ext cx="3931255" cy="279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56637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4776467" y="10549747"/>
            <a:ext cx="856245" cy="10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sz="3600" dirty="0" smtClean="0">
              <a:solidFill>
                <a:srgbClr val="00B0F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31368"/>
            <a:ext cx="4104456" cy="29856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708920"/>
            <a:ext cx="4475989" cy="3356992"/>
          </a:xfrm>
          <a:prstGeom prst="rect">
            <a:avLst/>
          </a:prstGeom>
        </p:spPr>
      </p:pic>
      <p:pic>
        <p:nvPicPr>
          <p:cNvPr id="1026" name="Picture 2" descr="https://flomaster.club/uploads/posts/2022-06/1654274649_18-flomaster-club-p-risunok-roditeli-i-deti-krasivo-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972987"/>
            <a:ext cx="2370518" cy="185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tapeciarnia.pl/tapety/normalne/92319_czerwone_serce_kwiatki_milos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92509"/>
            <a:ext cx="2160240" cy="188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827772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845840"/>
            <a:ext cx="5061248" cy="998984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любимый детский сад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87824" y="1700808"/>
            <a:ext cx="5698976" cy="442535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2000" dirty="0" smtClean="0"/>
              <a:t>Создание фотоальбома «Наш любимый детский сад» способствует созданию положительного эмоционального отношения детей к детскому саду в целом, и людям, которые в нем работают</a:t>
            </a:r>
            <a:r>
              <a:rPr lang="ru-RU" sz="2400" dirty="0" smtClean="0"/>
              <a:t>.</a:t>
            </a:r>
          </a:p>
          <a:p>
            <a:pPr>
              <a:spcBef>
                <a:spcPts val="0"/>
              </a:spcBef>
            </a:pPr>
            <a:endParaRPr lang="ru-RU" sz="2400" dirty="0"/>
          </a:p>
        </p:txBody>
      </p:sp>
      <p:pic>
        <p:nvPicPr>
          <p:cNvPr id="8" name="Рисунок 7" descr="https://avatars.mds.yandex.net/get-altay/372953/2a0000015e7a9ac01f43a684ba8e344e1ea7/XXL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56992"/>
            <a:ext cx="3589020" cy="2691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537898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4776467" y="10549747"/>
            <a:ext cx="856245" cy="10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sz="3600" dirty="0" smtClean="0">
              <a:solidFill>
                <a:srgbClr val="00B0F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9037" y="3361898"/>
            <a:ext cx="2718208" cy="23762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3211" y="2883457"/>
            <a:ext cx="3124254" cy="23431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28" y="1032717"/>
            <a:ext cx="2232248" cy="305224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104" y="370085"/>
            <a:ext cx="3159751" cy="2369813"/>
          </a:xfrm>
          <a:prstGeom prst="rect">
            <a:avLst/>
          </a:prstGeom>
        </p:spPr>
      </p:pic>
      <p:pic>
        <p:nvPicPr>
          <p:cNvPr id="1028" name="Picture 4" descr="https://adonius.club/uploads/posts/2022-01/1642648918_9-adonius-club-p-mishka-na-prozrachnom-fone-1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20834"/>
          <a:stretch/>
        </p:blipFill>
        <p:spPr bwMode="auto">
          <a:xfrm>
            <a:off x="1407932" y="4302736"/>
            <a:ext cx="1440160" cy="165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honoteka.org/uploads/posts/2021-04/1619739491_22-phonoteka_org-p-detskii-fon-s-knizhkami-2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" r="8277"/>
          <a:stretch/>
        </p:blipFill>
        <p:spPr bwMode="auto">
          <a:xfrm>
            <a:off x="5971855" y="836712"/>
            <a:ext cx="1950940" cy="157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744634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845840"/>
            <a:ext cx="5061248" cy="998984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Моя «малая» Родина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87824" y="1700808"/>
            <a:ext cx="5698976" cy="442535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2400" dirty="0" smtClean="0"/>
              <a:t>Одной из главенствующих задач в воспитании детей дошкольного возраста является привитие любви к родному краю, своей «малой « Родине.</a:t>
            </a:r>
            <a:endParaRPr lang="ru-RU" sz="2400" dirty="0"/>
          </a:p>
        </p:txBody>
      </p:sp>
      <p:pic>
        <p:nvPicPr>
          <p:cNvPr id="2050" name="Picture 2" descr="http://user.vse42.ru/files/P_S1280x848q80/Wnone/ui-562f0552c88935.4067796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496" y="4281307"/>
            <a:ext cx="2784688" cy="184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tatic.dailymoscow.ru/uploads/saratov/2017/10/Sarato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884" y="3429000"/>
            <a:ext cx="2693283" cy="166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808073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оссия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Россия3</Template>
  <TotalTime>966</TotalTime>
  <Words>526</Words>
  <Application>Microsoft Office PowerPoint</Application>
  <PresentationFormat>Экран (4:3)</PresentationFormat>
  <Paragraphs>41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Arial Black</vt:lpstr>
      <vt:lpstr>Calibri</vt:lpstr>
      <vt:lpstr>Times New Roman</vt:lpstr>
      <vt:lpstr>Россия3</vt:lpstr>
      <vt:lpstr>Патриотический  уголок «Мы-россияне»</vt:lpstr>
      <vt:lpstr>Презентация PowerPoint</vt:lpstr>
      <vt:lpstr>Принципы организации патриотического уголка</vt:lpstr>
      <vt:lpstr>Презентация PowerPoint</vt:lpstr>
      <vt:lpstr>Семья – самое важное в жизни ребенка. Патриотическое воспитание начинается с воспитания любви к своим близким </vt:lpstr>
      <vt:lpstr>Презентация PowerPoint</vt:lpstr>
      <vt:lpstr>Наш любимый детский сад</vt:lpstr>
      <vt:lpstr>Презентация PowerPoint</vt:lpstr>
      <vt:lpstr>Моя «малая» Родина</vt:lpstr>
      <vt:lpstr>Презентация PowerPoint</vt:lpstr>
      <vt:lpstr>Презентация PowerPoint</vt:lpstr>
      <vt:lpstr>Моя «малая» Родина</vt:lpstr>
      <vt:lpstr>Презентация PowerPoint</vt:lpstr>
      <vt:lpstr> Еще одно направление в работе по воспитанию патриотических чувств у дошкольников это приобщение детей к истокам народной культуры, традициям и обычаям</vt:lpstr>
      <vt:lpstr>Презентация PowerPoint</vt:lpstr>
      <vt:lpstr>    Знакомство с устным народным творчеством и художественной литературой позволяет детям освоить народные традиции. Воспитанники нашей группы с большим уловольствием играют со сказочными персонажами. Они вспоминают уже знакомые им произведения или сочиняют свои истории.</vt:lpstr>
      <vt:lpstr>            «Моя Родина – Россия»  Любить Родину – значит, прежде всего, знать свою страну, гордиться ею, ее армией, людьми.  При ознакомлении с родной страной в нашем уголке был подобран материал, который позволяет знакомить детей с некоторыми страницами истории страны, связанными с отдельными историческими личностями, знаменательными датами, с теми людьми, чьи имена носят улицы и площади. Также, дети закрепляют знания о том, что нашу страну населяют люди разных национальностей. У каждого народа есть свои традиции, обычаи. </vt:lpstr>
      <vt:lpstr>Презентация PowerPoint</vt:lpstr>
      <vt:lpstr>             </vt:lpstr>
      <vt:lpstr>Презентация PowerPoint</vt:lpstr>
      <vt:lpstr>  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Orla Maplen</dc:creator>
  <cp:lastModifiedBy>Acer</cp:lastModifiedBy>
  <cp:revision>58</cp:revision>
  <dcterms:created xsi:type="dcterms:W3CDTF">2017-04-13T11:18:25Z</dcterms:created>
  <dcterms:modified xsi:type="dcterms:W3CDTF">2023-01-26T07:10:42Z</dcterms:modified>
</cp:coreProperties>
</file>