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8" r:id="rId4"/>
    <p:sldId id="290" r:id="rId5"/>
    <p:sldId id="289" r:id="rId6"/>
    <p:sldId id="291" r:id="rId7"/>
    <p:sldId id="292" r:id="rId8"/>
    <p:sldId id="293" r:id="rId9"/>
    <p:sldId id="282" r:id="rId10"/>
    <p:sldId id="279" r:id="rId11"/>
    <p:sldId id="281" r:id="rId12"/>
    <p:sldId id="280" r:id="rId13"/>
    <p:sldId id="283" r:id="rId14"/>
    <p:sldId id="284" r:id="rId15"/>
    <p:sldId id="285" r:id="rId16"/>
    <p:sldId id="286" r:id="rId17"/>
    <p:sldId id="299" r:id="rId18"/>
    <p:sldId id="287" r:id="rId19"/>
    <p:sldId id="297" r:id="rId20"/>
    <p:sldId id="298" r:id="rId21"/>
    <p:sldId id="294" r:id="rId22"/>
    <p:sldId id="29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4D4D"/>
    <a:srgbClr val="B92D14"/>
    <a:srgbClr val="35759D"/>
    <a:srgbClr val="35B19D"/>
    <a:srgbClr val="20A6C6"/>
    <a:srgbClr val="DEDED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126" d="100"/>
          <a:sy n="126" d="100"/>
        </p:scale>
        <p:origin x="-118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C7DD095-850B-4D73-B9A2-FFED2A19B1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2233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4CFD69B-7C76-4921-9941-B4D7A6DC39C1}" type="slidenum">
              <a:rPr lang="en-US" altLang="ru-RU"/>
              <a:pPr>
                <a:spcBef>
                  <a:spcPct val="0"/>
                </a:spcBef>
              </a:pPr>
              <a:t>1</a:t>
            </a:fld>
            <a:endParaRPr lang="en-US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A9F5AC3-F005-41EB-8E50-8F1867D324AE}" type="slidenum">
              <a:rPr lang="en-US" altLang="ru-RU"/>
              <a:pPr>
                <a:spcBef>
                  <a:spcPct val="0"/>
                </a:spcBef>
              </a:pPr>
              <a:t>2</a:t>
            </a:fld>
            <a:endParaRPr lang="en-US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22ED1B7-C5EE-492B-835F-DE7DCFB29551}" type="slidenum">
              <a:rPr lang="en-US" altLang="ru-RU"/>
              <a:pPr>
                <a:spcBef>
                  <a:spcPct val="0"/>
                </a:spcBef>
              </a:pPr>
              <a:t>10</a:t>
            </a:fld>
            <a:endParaRPr lang="en-US" alt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D676AC8-29CA-4068-A9F4-5849F480C434}" type="slidenum">
              <a:rPr lang="en-US" altLang="ru-RU"/>
              <a:pPr>
                <a:spcBef>
                  <a:spcPct val="0"/>
                </a:spcBef>
              </a:pPr>
              <a:t>11</a:t>
            </a:fld>
            <a:endParaRPr lang="en-US" alt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2BBF99A-E237-4F1C-B1E9-EF51F550D3E0}" type="slidenum">
              <a:rPr lang="en-US" altLang="ru-RU"/>
              <a:pPr>
                <a:spcBef>
                  <a:spcPct val="0"/>
                </a:spcBef>
              </a:pPr>
              <a:t>12</a:t>
            </a:fld>
            <a:endParaRPr lang="en-US" alt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319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9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132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7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7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9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48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4724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395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3276600" cy="11620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>РОДИТЕЛИ</a:t>
            </a:r>
            <a:br>
              <a:rPr lang="ru-RU" altLang="ru-RU" sz="3200" smtClean="0"/>
            </a:br>
            <a:r>
              <a:rPr lang="ru-RU" altLang="ru-RU" sz="3200" smtClean="0"/>
              <a:t>         РЕБЕНОК</a:t>
            </a:r>
            <a:br>
              <a:rPr lang="ru-RU" altLang="ru-RU" sz="3200" smtClean="0"/>
            </a:br>
            <a:r>
              <a:rPr lang="ru-RU" altLang="ru-RU" sz="3200" smtClean="0"/>
              <a:t>ПЕДАГОГ          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-107950" y="5661025"/>
            <a:ext cx="6408738" cy="108108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000" b="1" i="1" smtClean="0">
                <a:solidFill>
                  <a:srgbClr val="000000"/>
                </a:solidFill>
                <a:latin typeface="Times New Roman" pitchFamily="18" charset="0"/>
              </a:rPr>
              <a:t>МБДОУ «Детский сад комбинированного вида №69» ЭМР Саратовской области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 i="1" smtClean="0">
                <a:solidFill>
                  <a:srgbClr val="000000"/>
                </a:solidFill>
                <a:latin typeface="Times New Roman" pitchFamily="18" charset="0"/>
              </a:rPr>
              <a:t>учитель-дефектолог   Епихова О.В.</a:t>
            </a:r>
          </a:p>
        </p:txBody>
      </p:sp>
      <p:pic>
        <p:nvPicPr>
          <p:cNvPr id="2059" name="Picture 11" descr="21b921ee-192d-4407-ab8c-ecd74e9aa60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133600"/>
            <a:ext cx="1674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4D4D4D"/>
                </a:solidFill>
              </a:rPr>
              <a:t>КОЛЛЕГИАЛЬНОЕ ЗАКЛЮЧЕНИЕ</a:t>
            </a:r>
          </a:p>
        </p:txBody>
      </p:sp>
      <p:pic>
        <p:nvPicPr>
          <p:cNvPr id="5127" name="Picture 7" descr="20171204_1119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484313"/>
            <a:ext cx="3963987" cy="518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7038"/>
            <a:ext cx="8915400" cy="715962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bg1"/>
                </a:solidFill>
              </a:rPr>
              <a:t>ТИПЫ СЕМЕЙНОГО ВОСПИТАНИЯ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3311525" cy="86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/>
              <a:t>КУМИР СЕМЬИ</a:t>
            </a:r>
          </a:p>
        </p:txBody>
      </p:sp>
      <p:pic>
        <p:nvPicPr>
          <p:cNvPr id="6148" name="Picture 4" descr="liberalnoe-vospitan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6840538" cy="4549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7038"/>
            <a:ext cx="8229600" cy="715962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</a:rPr>
              <a:t>ГИПЕРОПЕКА</a:t>
            </a:r>
          </a:p>
        </p:txBody>
      </p:sp>
      <p:pic>
        <p:nvPicPr>
          <p:cNvPr id="18435" name="Picture 4" descr="fot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6188" y="188913"/>
            <a:ext cx="1231900" cy="116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5" descr="ff382ee3b893e7177bc8d8bcd67ef4d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357563"/>
            <a:ext cx="4968875" cy="3341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Демонстрационная гиперопек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5184775" cy="3654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192837" cy="720725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</a:rPr>
              <a:t>ГИПООПЕКА</a:t>
            </a:r>
          </a:p>
        </p:txBody>
      </p:sp>
      <p:pic>
        <p:nvPicPr>
          <p:cNvPr id="8195" name="Picture 4" descr="021b3b3a5beb310d3b0206779a143ee3_X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737" y="1617663"/>
            <a:ext cx="7677151" cy="469106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618412" cy="720725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</a:rPr>
              <a:t>«ЕЖОВЫЕ РУКАВИЦЫ»</a:t>
            </a:r>
          </a:p>
        </p:txBody>
      </p:sp>
      <p:pic>
        <p:nvPicPr>
          <p:cNvPr id="9219" name="Picture 4" descr="семейное воспитание и семейная педагогик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6696075" cy="502285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</a:rPr>
              <a:t>ВОСПИТАНИЕ В КУЛЬТЕ БОЛЕЗНИ</a:t>
            </a:r>
          </a:p>
        </p:txBody>
      </p:sp>
      <p:pic>
        <p:nvPicPr>
          <p:cNvPr id="10243" name="Picture 4" descr="reb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401763"/>
            <a:ext cx="7056437" cy="52927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7812088" cy="720725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chemeClr val="bg1"/>
                </a:solidFill>
              </a:rPr>
              <a:t>ВОСПИТАНИЕ ПО ТИПУ ПОВЫШЕННОЙ МОРАЛЬНОЙ ОТВЕТСТВЕННОСТИ</a:t>
            </a:r>
          </a:p>
        </p:txBody>
      </p:sp>
      <p:pic>
        <p:nvPicPr>
          <p:cNvPr id="11267" name="Picture 5" descr="disciplinedad1_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4689475" cy="3516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10-dieu-cha-me-cang-cam-con-cang-lam-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4897437" cy="32639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7315200" cy="720725"/>
          </a:xfrm>
        </p:spPr>
        <p:txBody>
          <a:bodyPr/>
          <a:lstStyle/>
          <a:p>
            <a:r>
              <a:rPr lang="ru-RU" altLang="ru-RU" sz="4000" b="1" smtClean="0">
                <a:solidFill>
                  <a:schemeClr val="bg1"/>
                </a:solidFill>
              </a:rPr>
              <a:t>СОТРУДНИЧЕСТВО</a:t>
            </a:r>
          </a:p>
        </p:txBody>
      </p:sp>
      <p:pic>
        <p:nvPicPr>
          <p:cNvPr id="31748" name="Picture 4" descr="%D0%A3%D1%81%D0%BB%D0%BE%D0%B2%D0%B8%D1%8F-%D1%83%D1%81%D0%BF%D0%B5%D1%88%D0%BD%D0%BE%D0%B3%D0%BE-%D0%B2%D0%BE%D1%81%D0%BF%D0%B8%D1%82%D0%B0%D0%BD%D0%B8%D1%8F-%D0%B2-%D1%81%D0%B5%D0%BC%D1%8C%D0%B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1831975"/>
            <a:ext cx="6423025" cy="4779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761287" cy="792162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bg1"/>
                </a:solidFill>
              </a:rPr>
              <a:t>СОТРУДНИЧЕСТВО</a:t>
            </a:r>
          </a:p>
        </p:txBody>
      </p:sp>
      <p:pic>
        <p:nvPicPr>
          <p:cNvPr id="12291" name="Picture 4" descr="типы семейного воспитания и семейных отношений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060575"/>
            <a:ext cx="8497888" cy="29972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1281113"/>
            <a:ext cx="78867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4E0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</a:rPr>
              <a:t>«Ребенок учится тому, что видит у себя в дому»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Себастьян Брандт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2775" y="5287963"/>
            <a:ext cx="79184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4E0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А.С. Макаренко писал</a:t>
            </a:r>
            <a:r>
              <a:rPr lang="ru-RU" altLang="ru-RU" sz="2400">
                <a:latin typeface="Arial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</a:rPr>
              <a:t>     «Хотите, чтобы были хорошие дети –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</a:rPr>
              <a:t> будьте счастливы»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12875"/>
            <a:ext cx="7315200" cy="715963"/>
          </a:xfrm>
        </p:spPr>
        <p:txBody>
          <a:bodyPr/>
          <a:lstStyle/>
          <a:p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• Принцип учета интересов.</a:t>
            </a:r>
            <a:b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420938"/>
            <a:ext cx="7315200" cy="4191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250825" y="404813"/>
            <a:ext cx="496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4E0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chemeClr val="bg1"/>
                </a:solidFill>
                <a:latin typeface="Arial" charset="0"/>
              </a:rPr>
              <a:t>ПРИНЦИПЫ</a:t>
            </a:r>
          </a:p>
        </p:txBody>
      </p:sp>
      <p:pic>
        <p:nvPicPr>
          <p:cNvPr id="19466" name="Picture 10" descr="20171206_1729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4859338" cy="2503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кружо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508500"/>
            <a:ext cx="3313113" cy="2197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DSCN227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2139950" cy="195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DSCN226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2016125" cy="1760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107" y="1543507"/>
            <a:ext cx="2656841" cy="354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7153275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chemeClr val="bg1"/>
                </a:solidFill>
                <a:latin typeface="Times New Roman" pitchFamily="18" charset="0"/>
              </a:rPr>
              <a:t>Дети с нарушением зрения</a:t>
            </a:r>
          </a:p>
        </p:txBody>
      </p:sp>
      <p:pic>
        <p:nvPicPr>
          <p:cNvPr id="17414" name="Picture 6" descr="fot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5825" y="260350"/>
            <a:ext cx="1631950" cy="1547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10" descr="20171027_09500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657725" cy="2876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6" descr="IMG-46765bb4b75653e8a27749fa372c2c00-V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4448175" cy="333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96975"/>
            <a:ext cx="7315200" cy="5762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Принцип ведущей деятельности. </a:t>
            </a:r>
          </a:p>
          <a:p>
            <a:endParaRPr lang="ru-RU" altLang="ru-RU" sz="2400" smtClean="0"/>
          </a:p>
          <a:p>
            <a:endParaRPr lang="ru-RU" altLang="ru-RU" sz="240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926013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G_357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3" y="3645024"/>
            <a:ext cx="3041134" cy="2266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838" y="2954338"/>
            <a:ext cx="2951162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4E0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 descr="IMG_350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031744"/>
            <a:ext cx="2163565" cy="161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404813"/>
            <a:ext cx="556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4E0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chemeClr val="bg1"/>
                </a:solidFill>
                <a:latin typeface="Arial" charset="0"/>
              </a:rPr>
              <a:t>ПРИНЦИПЫ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978775" cy="72072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bg1"/>
                </a:solidFill>
              </a:rPr>
              <a:t>НАПРАВЛЕНИЯ РАБОТЫ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569325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обучение родителей соблюдению офтальмологических рекомендаций (знание особенностей зрительного восприятия детей с нарушением зрения, умение подбирать зрительную нагрузку, организовывать рабочее место и виды игр  в зависимости от диагноза ребёнка);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повышение педагогической компетенции родителей (педагогическое просвещение родителей предусматривает ознакомление их как с основами теоретических знаний, так и с практикой работы с детьми);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оказание практической помощи родителям в вопросах воспитания и развития детей.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7315200" cy="647700"/>
          </a:xfrm>
        </p:spPr>
        <p:txBody>
          <a:bodyPr/>
          <a:lstStyle/>
          <a:p>
            <a:pPr eaLnBrk="1" hangingPunct="1"/>
            <a:endParaRPr lang="ru-RU" altLang="ru-RU" sz="3600" smtClean="0">
              <a:solidFill>
                <a:schemeClr val="bg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800" b="1" smtClean="0">
                <a:solidFill>
                  <a:schemeClr val="accent1"/>
                </a:solidFill>
              </a:rPr>
              <a:t>Благодарим коллег</a:t>
            </a:r>
          </a:p>
          <a:p>
            <a:pPr algn="ctr" eaLnBrk="1" hangingPunct="1">
              <a:buFontTx/>
              <a:buNone/>
            </a:pPr>
            <a:r>
              <a:rPr lang="ru-RU" altLang="ru-RU" sz="4800" b="1" smtClean="0">
                <a:solidFill>
                  <a:schemeClr val="accent1"/>
                </a:solidFill>
              </a:rPr>
              <a:t> за сотрудничество!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7315200" cy="72072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bg1"/>
                </a:solidFill>
              </a:rPr>
              <a:t>АОП ДО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640762" cy="4856162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ФГОС ДО выдвигает задачу: «</a:t>
            </a: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детей»</a:t>
            </a:r>
          </a:p>
          <a:p>
            <a:pPr eaLnBrk="1" hangingPunct="1"/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 п 1.7. сказано, что </a:t>
            </a:r>
          </a:p>
          <a:p>
            <a:pPr eaLnBrk="1" hangingPunct="1"/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«Стандарт является основой для оказания помощи родителям (законным представителям) в воспитании детей, охране и укреплении их физического и психического здоровья, в развитии индивидуальных способностей и необходимой коррекции нарушений их развития»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7315200" cy="792162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</a:rPr>
              <a:t>ЦЕЛИ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73152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формирование психолого-педагогических знаний родителей;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оказание помощи семьям воспитанников в развитии, воспитании и обучении детей с патологией зрения;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приобщение родителей к участию в жизни ДОУ.</a:t>
            </a:r>
            <a:b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7315200" cy="72072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16113"/>
            <a:ext cx="7315200" cy="42497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• </a:t>
            </a: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оказать квалифицированную поддержку родителям;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• создать условия для активного участия родителей в воспитании и обучении ребенка;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• формировать адекватные взаимоотношения между участниками образовательных отношений.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7315200" cy="72072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bg1"/>
                </a:solidFill>
              </a:rPr>
              <a:t>ПРИНЦИПЫ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050212" cy="1008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• принцип комплексного подхода к организации коррекционно-педагогического процесса. </a:t>
            </a:r>
          </a:p>
          <a:p>
            <a:pPr eaLnBrk="1" hangingPunct="1">
              <a:buFontTx/>
              <a:buNone/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20171205_1234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627563" cy="3471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149725"/>
            <a:ext cx="3382963" cy="237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315200" cy="8636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bg1"/>
                </a:solidFill>
              </a:rPr>
              <a:t>ПРИНЦИПЫ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7978775" cy="53609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• Принцип единства диагностики и коррекционно-педагогического процесса. </a:t>
            </a:r>
          </a:p>
          <a:p>
            <a:pPr eaLnBrk="1" hangingPunct="1">
              <a:buFontTx/>
              <a:buNone/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Tx/>
              <a:buNone/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20171204_1302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3022600" cy="435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detsad-130529-14520093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4537075" cy="3019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96975"/>
            <a:ext cx="7388225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• Принцип сотрудничества между родителями и специалистами. </a:t>
            </a:r>
          </a:p>
          <a:p>
            <a:pPr eaLnBrk="1" hangingPunct="1">
              <a:buFontTx/>
              <a:buNone/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992" y="2912319"/>
            <a:ext cx="4707041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57" y="4191790"/>
            <a:ext cx="2817252" cy="2229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9" name="Picture 5" descr="2(2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13" y="2134777"/>
            <a:ext cx="2447111" cy="1631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476250"/>
            <a:ext cx="5076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4E0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chemeClr val="bg1"/>
                </a:solidFill>
                <a:latin typeface="Arial" charset="0"/>
              </a:rPr>
              <a:t>ПРИНЦИПЫ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713"/>
            <a:ext cx="7315200" cy="50482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bg1"/>
                </a:solidFill>
              </a:rPr>
              <a:t>ПМПК</a:t>
            </a:r>
          </a:p>
        </p:txBody>
      </p:sp>
      <p:pic>
        <p:nvPicPr>
          <p:cNvPr id="4099" name="Picture 4" descr="pmpk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609725"/>
            <a:ext cx="7539037" cy="501967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1357</TotalTime>
  <Words>291</Words>
  <Application>Microsoft Office PowerPoint</Application>
  <PresentationFormat>Экран (4:3)</PresentationFormat>
  <Paragraphs>61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powerpoint-template</vt:lpstr>
      <vt:lpstr>  РОДИТЕЛИ          РЕБЕНОК ПЕДАГОГ          </vt:lpstr>
      <vt:lpstr>Дети с нарушением зрения</vt:lpstr>
      <vt:lpstr>АОП ДО</vt:lpstr>
      <vt:lpstr>ЦЕЛИ</vt:lpstr>
      <vt:lpstr>ЗАДАЧИ</vt:lpstr>
      <vt:lpstr>ПРИНЦИПЫ</vt:lpstr>
      <vt:lpstr>ПРИНЦИПЫ</vt:lpstr>
      <vt:lpstr>Презентация PowerPoint</vt:lpstr>
      <vt:lpstr>ПМПК</vt:lpstr>
      <vt:lpstr>КОЛЛЕГИАЛЬНОЕ ЗАКЛЮЧЕНИЕ</vt:lpstr>
      <vt:lpstr>ТИПЫ СЕМЕЙНОГО ВОСПИТАНИЯ</vt:lpstr>
      <vt:lpstr>ГИПЕРОПЕКА</vt:lpstr>
      <vt:lpstr>ГИПООПЕКА</vt:lpstr>
      <vt:lpstr>«ЕЖОВЫЕ РУКАВИЦЫ»</vt:lpstr>
      <vt:lpstr>ВОСПИТАНИЕ В КУЛЬТЕ БОЛЕЗНИ</vt:lpstr>
      <vt:lpstr>ВОСПИТАНИЕ ПО ТИПУ ПОВЫШЕННОЙ МОРАЛЬНОЙ ОТВЕТСТВЕННОСТИ</vt:lpstr>
      <vt:lpstr>СОТРУДНИЧЕСТВО</vt:lpstr>
      <vt:lpstr>СОТРУДНИЧЕСТВО</vt:lpstr>
      <vt:lpstr>• Принцип учета интересов.  </vt:lpstr>
      <vt:lpstr>Презентация PowerPoint</vt:lpstr>
      <vt:lpstr>НАПРАВЛЕНИЯ РАБОТЫ</vt:lpstr>
      <vt:lpstr>Презентация PowerPoint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РОДИТЕЛИ          РЕБЕНОК ПЕДАГОГ</dc:title>
  <dc:creator>User</dc:creator>
  <cp:lastModifiedBy>Irina</cp:lastModifiedBy>
  <cp:revision>37</cp:revision>
  <dcterms:created xsi:type="dcterms:W3CDTF">2017-11-30T14:34:01Z</dcterms:created>
  <dcterms:modified xsi:type="dcterms:W3CDTF">2018-01-09T15:33:53Z</dcterms:modified>
</cp:coreProperties>
</file>