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46" r:id="rId2"/>
    <p:sldId id="357" r:id="rId3"/>
    <p:sldId id="361" r:id="rId4"/>
    <p:sldId id="367" r:id="rId5"/>
    <p:sldId id="362" r:id="rId6"/>
    <p:sldId id="360" r:id="rId7"/>
    <p:sldId id="385" r:id="rId8"/>
    <p:sldId id="365" r:id="rId9"/>
    <p:sldId id="364" r:id="rId10"/>
    <p:sldId id="368" r:id="rId11"/>
    <p:sldId id="366" r:id="rId12"/>
    <p:sldId id="369" r:id="rId13"/>
    <p:sldId id="370" r:id="rId14"/>
    <p:sldId id="386" r:id="rId15"/>
    <p:sldId id="387" r:id="rId16"/>
    <p:sldId id="373" r:id="rId17"/>
    <p:sldId id="372" r:id="rId18"/>
    <p:sldId id="374" r:id="rId19"/>
    <p:sldId id="375" r:id="rId20"/>
    <p:sldId id="388" r:id="rId21"/>
    <p:sldId id="378" r:id="rId22"/>
    <p:sldId id="377" r:id="rId23"/>
    <p:sldId id="379" r:id="rId24"/>
    <p:sldId id="380" r:id="rId25"/>
    <p:sldId id="381" r:id="rId26"/>
    <p:sldId id="382" r:id="rId27"/>
    <p:sldId id="363" r:id="rId28"/>
    <p:sldId id="383" r:id="rId29"/>
    <p:sldId id="3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119" d="100"/>
          <a:sy n="119" d="100"/>
        </p:scale>
        <p:origin x="-151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D2F7A-E613-4D9A-A8BE-7DE67623EB8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B34A442-005A-412C-8005-CD3939A4303E}">
      <dgm:prSet phldrT="[Текст]" custT="1"/>
      <dgm:spPr/>
      <dgm:t>
        <a:bodyPr/>
        <a:lstStyle/>
        <a:p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Консультативно-рекомендательный блок</a:t>
          </a:r>
        </a:p>
      </dgm:t>
    </dgm:pt>
    <dgm:pt modelId="{3F89814D-2996-4B93-A0AA-5C22C263CCDA}" type="parTrans" cxnId="{7F893227-3427-4B85-958F-590F67DF49AE}">
      <dgm:prSet/>
      <dgm:spPr/>
      <dgm:t>
        <a:bodyPr/>
        <a:lstStyle/>
        <a:p>
          <a:endParaRPr lang="ru-RU"/>
        </a:p>
      </dgm:t>
    </dgm:pt>
    <dgm:pt modelId="{809A692D-3447-431C-8BEA-99A6FC9CFD60}" type="sibTrans" cxnId="{7F893227-3427-4B85-958F-590F67DF49AE}">
      <dgm:prSet/>
      <dgm:spPr/>
      <dgm:t>
        <a:bodyPr/>
        <a:lstStyle/>
        <a:p>
          <a:endParaRPr lang="ru-RU"/>
        </a:p>
      </dgm:t>
    </dgm:pt>
    <dgm:pt modelId="{FA9C00F8-4C99-4536-B2C9-7925E33EA01E}">
      <dgm:prSet phldrT="[Текст]" custT="1"/>
      <dgm:spPr/>
      <dgm:t>
        <a:bodyPr/>
        <a:lstStyle/>
        <a:p>
          <a:pPr algn="ctr"/>
          <a:r>
            <a:rPr lang="ru-RU" sz="1100" b="1" i="1" dirty="0">
              <a:latin typeface="Times New Roman" pitchFamily="18" charset="0"/>
              <a:cs typeface="Times New Roman" pitchFamily="18" charset="0"/>
            </a:rPr>
            <a:t>Беседы с врачом -офтальмологом</a:t>
          </a:r>
        </a:p>
      </dgm:t>
    </dgm:pt>
    <dgm:pt modelId="{C800BDDF-E94F-478E-A50C-D8A308A58D4C}" type="parTrans" cxnId="{EF87481C-EBBB-4161-BC86-79E688A33A94}">
      <dgm:prSet/>
      <dgm:spPr/>
      <dgm:t>
        <a:bodyPr/>
        <a:lstStyle/>
        <a:p>
          <a:endParaRPr lang="ru-RU"/>
        </a:p>
      </dgm:t>
    </dgm:pt>
    <dgm:pt modelId="{4A908C16-83BD-4830-BED5-5E24A7D373BF}" type="sibTrans" cxnId="{EF87481C-EBBB-4161-BC86-79E688A33A94}">
      <dgm:prSet/>
      <dgm:spPr/>
      <dgm:t>
        <a:bodyPr/>
        <a:lstStyle/>
        <a:p>
          <a:endParaRPr lang="ru-RU"/>
        </a:p>
      </dgm:t>
    </dgm:pt>
    <dgm:pt modelId="{50D682A4-0A5C-4C61-A1D4-0446B8950550}">
      <dgm:prSet phldrT="[Текст]" custT="1"/>
      <dgm:spPr/>
      <dgm:t>
        <a:bodyPr/>
        <a:lstStyle/>
        <a:p>
          <a:r>
            <a:rPr lang="ru-RU" sz="1100" b="1" i="1" dirty="0">
              <a:latin typeface="Times New Roman" pitchFamily="18" charset="0"/>
              <a:cs typeface="Times New Roman" pitchFamily="18" charset="0"/>
            </a:rPr>
            <a:t>Консультации тифлопедагога по результатам диагностики</a:t>
          </a:r>
        </a:p>
      </dgm:t>
    </dgm:pt>
    <dgm:pt modelId="{CAD3F71D-A599-4BE0-A26E-5F8046182744}" type="parTrans" cxnId="{22CD548F-9C93-4C1F-914B-2982E94B74ED}">
      <dgm:prSet/>
      <dgm:spPr/>
      <dgm:t>
        <a:bodyPr/>
        <a:lstStyle/>
        <a:p>
          <a:endParaRPr lang="ru-RU"/>
        </a:p>
      </dgm:t>
    </dgm:pt>
    <dgm:pt modelId="{146F7082-E012-41B4-9AB2-F77F25983229}" type="sibTrans" cxnId="{22CD548F-9C93-4C1F-914B-2982E94B74ED}">
      <dgm:prSet/>
      <dgm:spPr/>
      <dgm:t>
        <a:bodyPr/>
        <a:lstStyle/>
        <a:p>
          <a:endParaRPr lang="ru-RU"/>
        </a:p>
      </dgm:t>
    </dgm:pt>
    <dgm:pt modelId="{1DBFF08E-2CAE-4714-8480-EABD0ECC9DEC}">
      <dgm:prSet custT="1"/>
      <dgm:spPr/>
      <dgm:t>
        <a:bodyPr/>
        <a:lstStyle/>
        <a:p>
          <a:r>
            <a:rPr lang="ru-RU" sz="1100" b="1" i="1" dirty="0">
              <a:latin typeface="Times New Roman" pitchFamily="18" charset="0"/>
              <a:cs typeface="Times New Roman" pitchFamily="18" charset="0"/>
            </a:rPr>
            <a:t>Консультации тематические</a:t>
          </a:r>
        </a:p>
      </dgm:t>
    </dgm:pt>
    <dgm:pt modelId="{15D0A6AA-734E-43F8-BC53-76A8F738B6C4}" type="parTrans" cxnId="{3185F97C-8553-4953-9770-518AB10B76B2}">
      <dgm:prSet/>
      <dgm:spPr/>
      <dgm:t>
        <a:bodyPr/>
        <a:lstStyle/>
        <a:p>
          <a:endParaRPr lang="ru-RU"/>
        </a:p>
      </dgm:t>
    </dgm:pt>
    <dgm:pt modelId="{A9895F6E-B7F1-4910-9E1A-7974536357F3}" type="sibTrans" cxnId="{3185F97C-8553-4953-9770-518AB10B76B2}">
      <dgm:prSet/>
      <dgm:spPr/>
      <dgm:t>
        <a:bodyPr/>
        <a:lstStyle/>
        <a:p>
          <a:endParaRPr lang="ru-RU"/>
        </a:p>
      </dgm:t>
    </dgm:pt>
    <dgm:pt modelId="{A9A20730-61EB-4AD1-AACF-DC0F6B569BB8}">
      <dgm:prSet custT="1"/>
      <dgm:spPr/>
      <dgm:t>
        <a:bodyPr/>
        <a:lstStyle/>
        <a:p>
          <a:r>
            <a:rPr lang="ru-RU" sz="1100" b="1" i="1" dirty="0">
              <a:latin typeface="Times New Roman" pitchFamily="18" charset="0"/>
              <a:cs typeface="Times New Roman" pitchFamily="18" charset="0"/>
            </a:rPr>
            <a:t>Изучение, обобщение, распространение положительного семейного опыта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8E1C8E47-9296-456A-8DF7-93045CE19A06}" type="parTrans" cxnId="{D5018325-31E9-49C5-BD69-EA31387F8DD7}">
      <dgm:prSet/>
      <dgm:spPr/>
      <dgm:t>
        <a:bodyPr/>
        <a:lstStyle/>
        <a:p>
          <a:endParaRPr lang="ru-RU"/>
        </a:p>
      </dgm:t>
    </dgm:pt>
    <dgm:pt modelId="{29051101-7603-4F94-AB9C-FD4C97DC69A3}" type="sibTrans" cxnId="{D5018325-31E9-49C5-BD69-EA31387F8DD7}">
      <dgm:prSet/>
      <dgm:spPr/>
      <dgm:t>
        <a:bodyPr/>
        <a:lstStyle/>
        <a:p>
          <a:endParaRPr lang="ru-RU"/>
        </a:p>
      </dgm:t>
    </dgm:pt>
    <dgm:pt modelId="{E7AF4F9D-3102-4875-BA7E-2F6FD13DFEDE}" type="pres">
      <dgm:prSet presAssocID="{24ED2F7A-E613-4D9A-A8BE-7DE67623EB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1BB6AF-B4A5-4AF7-A9A6-989977541036}" type="pres">
      <dgm:prSet presAssocID="{7B34A442-005A-412C-8005-CD3939A4303E}" presName="hierRoot1" presStyleCnt="0"/>
      <dgm:spPr/>
    </dgm:pt>
    <dgm:pt modelId="{27D3F176-6B31-4BFB-B4B6-A49A35071AEA}" type="pres">
      <dgm:prSet presAssocID="{7B34A442-005A-412C-8005-CD3939A4303E}" presName="composite" presStyleCnt="0"/>
      <dgm:spPr/>
    </dgm:pt>
    <dgm:pt modelId="{9C5A4332-477E-4BA2-B08A-351BE0A8D4B2}" type="pres">
      <dgm:prSet presAssocID="{7B34A442-005A-412C-8005-CD3939A4303E}" presName="background" presStyleLbl="node0" presStyleIdx="0" presStyleCnt="1"/>
      <dgm:spPr/>
    </dgm:pt>
    <dgm:pt modelId="{E320FF74-5AA8-4D5B-AE59-EBDBC3E9A5C3}" type="pres">
      <dgm:prSet presAssocID="{7B34A442-005A-412C-8005-CD3939A4303E}" presName="text" presStyleLbl="fgAcc0" presStyleIdx="0" presStyleCnt="1" custScaleX="364525" custScaleY="315763" custLinFactNeighborX="-331" custLinFactNeighborY="2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9A0C21-218A-4D09-B959-0510BF123C66}" type="pres">
      <dgm:prSet presAssocID="{7B34A442-005A-412C-8005-CD3939A4303E}" presName="hierChild2" presStyleCnt="0"/>
      <dgm:spPr/>
    </dgm:pt>
    <dgm:pt modelId="{5C1C057F-3E9E-45F5-BD66-DEF38B136442}" type="pres">
      <dgm:prSet presAssocID="{C800BDDF-E94F-478E-A50C-D8A308A58D4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761682F-C92F-45E9-B87C-3805E5283DC6}" type="pres">
      <dgm:prSet presAssocID="{FA9C00F8-4C99-4536-B2C9-7925E33EA01E}" presName="hierRoot2" presStyleCnt="0"/>
      <dgm:spPr/>
    </dgm:pt>
    <dgm:pt modelId="{70103D25-794C-4626-A9B8-9E74F3D29E3D}" type="pres">
      <dgm:prSet presAssocID="{FA9C00F8-4C99-4536-B2C9-7925E33EA01E}" presName="composite2" presStyleCnt="0"/>
      <dgm:spPr/>
    </dgm:pt>
    <dgm:pt modelId="{145AE0F4-B337-4E57-A69E-0E5B12DF2408}" type="pres">
      <dgm:prSet presAssocID="{FA9C00F8-4C99-4536-B2C9-7925E33EA01E}" presName="background2" presStyleLbl="node2" presStyleIdx="0" presStyleCnt="4"/>
      <dgm:spPr/>
    </dgm:pt>
    <dgm:pt modelId="{00F48967-F95D-4887-AE25-F0304127E3E9}" type="pres">
      <dgm:prSet presAssocID="{FA9C00F8-4C99-4536-B2C9-7925E33EA01E}" presName="text2" presStyleLbl="fgAcc2" presStyleIdx="0" presStyleCnt="4" custScaleX="156429" custScaleY="275331" custLinFactNeighborX="-7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7DEA73-D16D-4694-9656-1651B6A3326F}" type="pres">
      <dgm:prSet presAssocID="{FA9C00F8-4C99-4536-B2C9-7925E33EA01E}" presName="hierChild3" presStyleCnt="0"/>
      <dgm:spPr/>
    </dgm:pt>
    <dgm:pt modelId="{8C2633CC-8B62-409A-A641-847FB97E868C}" type="pres">
      <dgm:prSet presAssocID="{CAD3F71D-A599-4BE0-A26E-5F8046182744}" presName="Name10" presStyleLbl="parChTrans1D2" presStyleIdx="1" presStyleCnt="4"/>
      <dgm:spPr/>
      <dgm:t>
        <a:bodyPr/>
        <a:lstStyle/>
        <a:p>
          <a:endParaRPr lang="ru-RU"/>
        </a:p>
      </dgm:t>
    </dgm:pt>
    <dgm:pt modelId="{ECDDABB4-C2CE-4800-B8ED-6CE2BA7526FF}" type="pres">
      <dgm:prSet presAssocID="{50D682A4-0A5C-4C61-A1D4-0446B8950550}" presName="hierRoot2" presStyleCnt="0"/>
      <dgm:spPr/>
    </dgm:pt>
    <dgm:pt modelId="{54E81D78-1D1B-40DC-AA68-E05B22DCFE45}" type="pres">
      <dgm:prSet presAssocID="{50D682A4-0A5C-4C61-A1D4-0446B8950550}" presName="composite2" presStyleCnt="0"/>
      <dgm:spPr/>
    </dgm:pt>
    <dgm:pt modelId="{D6DB2733-8D76-4769-A88E-E5558BC3983F}" type="pres">
      <dgm:prSet presAssocID="{50D682A4-0A5C-4C61-A1D4-0446B8950550}" presName="background2" presStyleLbl="node2" presStyleIdx="1" presStyleCnt="4"/>
      <dgm:spPr/>
    </dgm:pt>
    <dgm:pt modelId="{90AEC9A3-B5F7-497F-9CA3-BCE8DC82451E}" type="pres">
      <dgm:prSet presAssocID="{50D682A4-0A5C-4C61-A1D4-0446B8950550}" presName="text2" presStyleLbl="fgAcc2" presStyleIdx="1" presStyleCnt="4" custScaleX="146160" custScaleY="278099" custLinFactNeighborX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0FEB4F-3D85-4EA4-9E9F-839F9A7240FF}" type="pres">
      <dgm:prSet presAssocID="{50D682A4-0A5C-4C61-A1D4-0446B8950550}" presName="hierChild3" presStyleCnt="0"/>
      <dgm:spPr/>
    </dgm:pt>
    <dgm:pt modelId="{6D378946-A0A4-4A54-8535-A8953D6C7981}" type="pres">
      <dgm:prSet presAssocID="{15D0A6AA-734E-43F8-BC53-76A8F738B6C4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5EFFA14-141D-45F3-9651-8E2411B704A2}" type="pres">
      <dgm:prSet presAssocID="{1DBFF08E-2CAE-4714-8480-EABD0ECC9DEC}" presName="hierRoot2" presStyleCnt="0"/>
      <dgm:spPr/>
    </dgm:pt>
    <dgm:pt modelId="{0A03BC8F-0C04-4C4A-B17F-E947882EDC33}" type="pres">
      <dgm:prSet presAssocID="{1DBFF08E-2CAE-4714-8480-EABD0ECC9DEC}" presName="composite2" presStyleCnt="0"/>
      <dgm:spPr/>
    </dgm:pt>
    <dgm:pt modelId="{92BC47DE-29BF-4B95-A285-D0C8B1335B6A}" type="pres">
      <dgm:prSet presAssocID="{1DBFF08E-2CAE-4714-8480-EABD0ECC9DEC}" presName="background2" presStyleLbl="node2" presStyleIdx="2" presStyleCnt="4"/>
      <dgm:spPr/>
    </dgm:pt>
    <dgm:pt modelId="{B0D43999-4677-4E17-93F3-04CEE0E267E7}" type="pres">
      <dgm:prSet presAssocID="{1DBFF08E-2CAE-4714-8480-EABD0ECC9DEC}" presName="text2" presStyleLbl="fgAcc2" presStyleIdx="2" presStyleCnt="4" custScaleX="151583" custScaleY="272423" custLinFactNeighborX="-5759" custLinFactNeighborY="1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D076B-CE83-4209-AFCD-A63EB10A8449}" type="pres">
      <dgm:prSet presAssocID="{1DBFF08E-2CAE-4714-8480-EABD0ECC9DEC}" presName="hierChild3" presStyleCnt="0"/>
      <dgm:spPr/>
    </dgm:pt>
    <dgm:pt modelId="{C8002E46-9189-415A-9031-397DFAD15C90}" type="pres">
      <dgm:prSet presAssocID="{8E1C8E47-9296-456A-8DF7-93045CE19A06}" presName="Name10" presStyleLbl="parChTrans1D2" presStyleIdx="3" presStyleCnt="4"/>
      <dgm:spPr/>
      <dgm:t>
        <a:bodyPr/>
        <a:lstStyle/>
        <a:p>
          <a:endParaRPr lang="ru-RU"/>
        </a:p>
      </dgm:t>
    </dgm:pt>
    <dgm:pt modelId="{009AF75E-9B49-4F3E-8ADF-4241D800BAE7}" type="pres">
      <dgm:prSet presAssocID="{A9A20730-61EB-4AD1-AACF-DC0F6B569BB8}" presName="hierRoot2" presStyleCnt="0"/>
      <dgm:spPr/>
    </dgm:pt>
    <dgm:pt modelId="{CB04EA1B-1ADE-44B1-A288-48BD4EEF53BA}" type="pres">
      <dgm:prSet presAssocID="{A9A20730-61EB-4AD1-AACF-DC0F6B569BB8}" presName="composite2" presStyleCnt="0"/>
      <dgm:spPr/>
    </dgm:pt>
    <dgm:pt modelId="{E2257612-9B4B-492C-9236-21E1B07BD7D1}" type="pres">
      <dgm:prSet presAssocID="{A9A20730-61EB-4AD1-AACF-DC0F6B569BB8}" presName="background2" presStyleLbl="node2" presStyleIdx="3" presStyleCnt="4"/>
      <dgm:spPr/>
    </dgm:pt>
    <dgm:pt modelId="{6448EF69-F509-4A45-8EFF-673341259EC7}" type="pres">
      <dgm:prSet presAssocID="{A9A20730-61EB-4AD1-AACF-DC0F6B569BB8}" presName="text2" presStyleLbl="fgAcc2" presStyleIdx="3" presStyleCnt="4" custScaleX="174913" custScaleY="278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E7CA0-89EA-4210-9500-1D77AD56E757}" type="pres">
      <dgm:prSet presAssocID="{A9A20730-61EB-4AD1-AACF-DC0F6B569BB8}" presName="hierChild3" presStyleCnt="0"/>
      <dgm:spPr/>
    </dgm:pt>
  </dgm:ptLst>
  <dgm:cxnLst>
    <dgm:cxn modelId="{8DCFCA89-C513-4B52-8B0D-12968DF94040}" type="presOf" srcId="{FA9C00F8-4C99-4536-B2C9-7925E33EA01E}" destId="{00F48967-F95D-4887-AE25-F0304127E3E9}" srcOrd="0" destOrd="0" presId="urn:microsoft.com/office/officeart/2005/8/layout/hierarchy1"/>
    <dgm:cxn modelId="{3185F97C-8553-4953-9770-518AB10B76B2}" srcId="{7B34A442-005A-412C-8005-CD3939A4303E}" destId="{1DBFF08E-2CAE-4714-8480-EABD0ECC9DEC}" srcOrd="2" destOrd="0" parTransId="{15D0A6AA-734E-43F8-BC53-76A8F738B6C4}" sibTransId="{A9895F6E-B7F1-4910-9E1A-7974536357F3}"/>
    <dgm:cxn modelId="{22CD548F-9C93-4C1F-914B-2982E94B74ED}" srcId="{7B34A442-005A-412C-8005-CD3939A4303E}" destId="{50D682A4-0A5C-4C61-A1D4-0446B8950550}" srcOrd="1" destOrd="0" parTransId="{CAD3F71D-A599-4BE0-A26E-5F8046182744}" sibTransId="{146F7082-E012-41B4-9AB2-F77F25983229}"/>
    <dgm:cxn modelId="{0DA954BF-A44E-4BAD-A474-005F10B155FD}" type="presOf" srcId="{24ED2F7A-E613-4D9A-A8BE-7DE67623EB8E}" destId="{E7AF4F9D-3102-4875-BA7E-2F6FD13DFEDE}" srcOrd="0" destOrd="0" presId="urn:microsoft.com/office/officeart/2005/8/layout/hierarchy1"/>
    <dgm:cxn modelId="{A187849C-639F-4896-B6A0-88FD96095313}" type="presOf" srcId="{15D0A6AA-734E-43F8-BC53-76A8F738B6C4}" destId="{6D378946-A0A4-4A54-8535-A8953D6C7981}" srcOrd="0" destOrd="0" presId="urn:microsoft.com/office/officeart/2005/8/layout/hierarchy1"/>
    <dgm:cxn modelId="{7F893227-3427-4B85-958F-590F67DF49AE}" srcId="{24ED2F7A-E613-4D9A-A8BE-7DE67623EB8E}" destId="{7B34A442-005A-412C-8005-CD3939A4303E}" srcOrd="0" destOrd="0" parTransId="{3F89814D-2996-4B93-A0AA-5C22C263CCDA}" sibTransId="{809A692D-3447-431C-8BEA-99A6FC9CFD60}"/>
    <dgm:cxn modelId="{774543BE-2E6D-4D6C-8F39-3DDABBAA02C5}" type="presOf" srcId="{A9A20730-61EB-4AD1-AACF-DC0F6B569BB8}" destId="{6448EF69-F509-4A45-8EFF-673341259EC7}" srcOrd="0" destOrd="0" presId="urn:microsoft.com/office/officeart/2005/8/layout/hierarchy1"/>
    <dgm:cxn modelId="{D17DB539-9D07-4226-8766-C34A166D9276}" type="presOf" srcId="{CAD3F71D-A599-4BE0-A26E-5F8046182744}" destId="{8C2633CC-8B62-409A-A641-847FB97E868C}" srcOrd="0" destOrd="0" presId="urn:microsoft.com/office/officeart/2005/8/layout/hierarchy1"/>
    <dgm:cxn modelId="{1DB70356-1EBE-4371-B557-29EB35D8CB30}" type="presOf" srcId="{1DBFF08E-2CAE-4714-8480-EABD0ECC9DEC}" destId="{B0D43999-4677-4E17-93F3-04CEE0E267E7}" srcOrd="0" destOrd="0" presId="urn:microsoft.com/office/officeart/2005/8/layout/hierarchy1"/>
    <dgm:cxn modelId="{9C7FE286-077E-4B90-87EE-CE14A9C4F051}" type="presOf" srcId="{50D682A4-0A5C-4C61-A1D4-0446B8950550}" destId="{90AEC9A3-B5F7-497F-9CA3-BCE8DC82451E}" srcOrd="0" destOrd="0" presId="urn:microsoft.com/office/officeart/2005/8/layout/hierarchy1"/>
    <dgm:cxn modelId="{DE8E9854-2C9C-4811-9791-781C854BCB4B}" type="presOf" srcId="{8E1C8E47-9296-456A-8DF7-93045CE19A06}" destId="{C8002E46-9189-415A-9031-397DFAD15C90}" srcOrd="0" destOrd="0" presId="urn:microsoft.com/office/officeart/2005/8/layout/hierarchy1"/>
    <dgm:cxn modelId="{99F9F84D-2103-45FD-B5A9-297EF9B74CE9}" type="presOf" srcId="{C800BDDF-E94F-478E-A50C-D8A308A58D4C}" destId="{5C1C057F-3E9E-45F5-BD66-DEF38B136442}" srcOrd="0" destOrd="0" presId="urn:microsoft.com/office/officeart/2005/8/layout/hierarchy1"/>
    <dgm:cxn modelId="{783E3E72-A8D2-413F-B733-9B574DAB95CE}" type="presOf" srcId="{7B34A442-005A-412C-8005-CD3939A4303E}" destId="{E320FF74-5AA8-4D5B-AE59-EBDBC3E9A5C3}" srcOrd="0" destOrd="0" presId="urn:microsoft.com/office/officeart/2005/8/layout/hierarchy1"/>
    <dgm:cxn modelId="{D5018325-31E9-49C5-BD69-EA31387F8DD7}" srcId="{7B34A442-005A-412C-8005-CD3939A4303E}" destId="{A9A20730-61EB-4AD1-AACF-DC0F6B569BB8}" srcOrd="3" destOrd="0" parTransId="{8E1C8E47-9296-456A-8DF7-93045CE19A06}" sibTransId="{29051101-7603-4F94-AB9C-FD4C97DC69A3}"/>
    <dgm:cxn modelId="{EF87481C-EBBB-4161-BC86-79E688A33A94}" srcId="{7B34A442-005A-412C-8005-CD3939A4303E}" destId="{FA9C00F8-4C99-4536-B2C9-7925E33EA01E}" srcOrd="0" destOrd="0" parTransId="{C800BDDF-E94F-478E-A50C-D8A308A58D4C}" sibTransId="{4A908C16-83BD-4830-BED5-5E24A7D373BF}"/>
    <dgm:cxn modelId="{9146A897-9D99-4E4E-8358-7BA07A9E2C03}" type="presParOf" srcId="{E7AF4F9D-3102-4875-BA7E-2F6FD13DFEDE}" destId="{EE1BB6AF-B4A5-4AF7-A9A6-989977541036}" srcOrd="0" destOrd="0" presId="urn:microsoft.com/office/officeart/2005/8/layout/hierarchy1"/>
    <dgm:cxn modelId="{2D941815-A73E-414D-9E7E-52910D6BB27E}" type="presParOf" srcId="{EE1BB6AF-B4A5-4AF7-A9A6-989977541036}" destId="{27D3F176-6B31-4BFB-B4B6-A49A35071AEA}" srcOrd="0" destOrd="0" presId="urn:microsoft.com/office/officeart/2005/8/layout/hierarchy1"/>
    <dgm:cxn modelId="{2B492AC9-6AC2-4AD9-964C-26AEFDA1688F}" type="presParOf" srcId="{27D3F176-6B31-4BFB-B4B6-A49A35071AEA}" destId="{9C5A4332-477E-4BA2-B08A-351BE0A8D4B2}" srcOrd="0" destOrd="0" presId="urn:microsoft.com/office/officeart/2005/8/layout/hierarchy1"/>
    <dgm:cxn modelId="{64C6DAE5-811E-47B9-AEB5-3F52A0A056CA}" type="presParOf" srcId="{27D3F176-6B31-4BFB-B4B6-A49A35071AEA}" destId="{E320FF74-5AA8-4D5B-AE59-EBDBC3E9A5C3}" srcOrd="1" destOrd="0" presId="urn:microsoft.com/office/officeart/2005/8/layout/hierarchy1"/>
    <dgm:cxn modelId="{EB67AF50-D8F7-4A89-BA40-6A7C92E7D61F}" type="presParOf" srcId="{EE1BB6AF-B4A5-4AF7-A9A6-989977541036}" destId="{9E9A0C21-218A-4D09-B959-0510BF123C66}" srcOrd="1" destOrd="0" presId="urn:microsoft.com/office/officeart/2005/8/layout/hierarchy1"/>
    <dgm:cxn modelId="{4867633D-C84D-4042-A25C-AD2F240B680B}" type="presParOf" srcId="{9E9A0C21-218A-4D09-B959-0510BF123C66}" destId="{5C1C057F-3E9E-45F5-BD66-DEF38B136442}" srcOrd="0" destOrd="0" presId="urn:microsoft.com/office/officeart/2005/8/layout/hierarchy1"/>
    <dgm:cxn modelId="{9DFFB191-EBC7-49F8-95CC-57DAF57FB3E8}" type="presParOf" srcId="{9E9A0C21-218A-4D09-B959-0510BF123C66}" destId="{A761682F-C92F-45E9-B87C-3805E5283DC6}" srcOrd="1" destOrd="0" presId="urn:microsoft.com/office/officeart/2005/8/layout/hierarchy1"/>
    <dgm:cxn modelId="{C0175F15-6C83-413D-9369-1F8212EC1238}" type="presParOf" srcId="{A761682F-C92F-45E9-B87C-3805E5283DC6}" destId="{70103D25-794C-4626-A9B8-9E74F3D29E3D}" srcOrd="0" destOrd="0" presId="urn:microsoft.com/office/officeart/2005/8/layout/hierarchy1"/>
    <dgm:cxn modelId="{1563AFE6-A423-41D7-B250-946912B12D0E}" type="presParOf" srcId="{70103D25-794C-4626-A9B8-9E74F3D29E3D}" destId="{145AE0F4-B337-4E57-A69E-0E5B12DF2408}" srcOrd="0" destOrd="0" presId="urn:microsoft.com/office/officeart/2005/8/layout/hierarchy1"/>
    <dgm:cxn modelId="{ECAF9F2C-AB4A-4483-9918-E83BA427CE6D}" type="presParOf" srcId="{70103D25-794C-4626-A9B8-9E74F3D29E3D}" destId="{00F48967-F95D-4887-AE25-F0304127E3E9}" srcOrd="1" destOrd="0" presId="urn:microsoft.com/office/officeart/2005/8/layout/hierarchy1"/>
    <dgm:cxn modelId="{C459246D-236C-42DD-931F-C54E7C4FD8CF}" type="presParOf" srcId="{A761682F-C92F-45E9-B87C-3805E5283DC6}" destId="{C27DEA73-D16D-4694-9656-1651B6A3326F}" srcOrd="1" destOrd="0" presId="urn:microsoft.com/office/officeart/2005/8/layout/hierarchy1"/>
    <dgm:cxn modelId="{456ED9EE-7AC1-4C8F-B8F5-613F5F0D5E3B}" type="presParOf" srcId="{9E9A0C21-218A-4D09-B959-0510BF123C66}" destId="{8C2633CC-8B62-409A-A641-847FB97E868C}" srcOrd="2" destOrd="0" presId="urn:microsoft.com/office/officeart/2005/8/layout/hierarchy1"/>
    <dgm:cxn modelId="{614609D4-6F6E-4E5F-8B60-313099D9B180}" type="presParOf" srcId="{9E9A0C21-218A-4D09-B959-0510BF123C66}" destId="{ECDDABB4-C2CE-4800-B8ED-6CE2BA7526FF}" srcOrd="3" destOrd="0" presId="urn:microsoft.com/office/officeart/2005/8/layout/hierarchy1"/>
    <dgm:cxn modelId="{30278E96-D17A-44E7-92BB-5FC30F297AA7}" type="presParOf" srcId="{ECDDABB4-C2CE-4800-B8ED-6CE2BA7526FF}" destId="{54E81D78-1D1B-40DC-AA68-E05B22DCFE45}" srcOrd="0" destOrd="0" presId="urn:microsoft.com/office/officeart/2005/8/layout/hierarchy1"/>
    <dgm:cxn modelId="{FD02ABFD-2BE2-4B9A-BB5A-ECEEED481BE2}" type="presParOf" srcId="{54E81D78-1D1B-40DC-AA68-E05B22DCFE45}" destId="{D6DB2733-8D76-4769-A88E-E5558BC3983F}" srcOrd="0" destOrd="0" presId="urn:microsoft.com/office/officeart/2005/8/layout/hierarchy1"/>
    <dgm:cxn modelId="{34F4BC6C-05FF-4F1D-9508-3882A0DE5719}" type="presParOf" srcId="{54E81D78-1D1B-40DC-AA68-E05B22DCFE45}" destId="{90AEC9A3-B5F7-497F-9CA3-BCE8DC82451E}" srcOrd="1" destOrd="0" presId="urn:microsoft.com/office/officeart/2005/8/layout/hierarchy1"/>
    <dgm:cxn modelId="{ED7EC53E-1794-4B4B-A99E-8772DE73FE16}" type="presParOf" srcId="{ECDDABB4-C2CE-4800-B8ED-6CE2BA7526FF}" destId="{F80FEB4F-3D85-4EA4-9E9F-839F9A7240FF}" srcOrd="1" destOrd="0" presId="urn:microsoft.com/office/officeart/2005/8/layout/hierarchy1"/>
    <dgm:cxn modelId="{E4FB9A7D-69FF-49AA-A164-1C883D6A32A8}" type="presParOf" srcId="{9E9A0C21-218A-4D09-B959-0510BF123C66}" destId="{6D378946-A0A4-4A54-8535-A8953D6C7981}" srcOrd="4" destOrd="0" presId="urn:microsoft.com/office/officeart/2005/8/layout/hierarchy1"/>
    <dgm:cxn modelId="{2AF010B3-CFF5-4488-8139-36347DBF07A9}" type="presParOf" srcId="{9E9A0C21-218A-4D09-B959-0510BF123C66}" destId="{F5EFFA14-141D-45F3-9651-8E2411B704A2}" srcOrd="5" destOrd="0" presId="urn:microsoft.com/office/officeart/2005/8/layout/hierarchy1"/>
    <dgm:cxn modelId="{A915C11C-B94E-4A15-9835-237853DDCDDE}" type="presParOf" srcId="{F5EFFA14-141D-45F3-9651-8E2411B704A2}" destId="{0A03BC8F-0C04-4C4A-B17F-E947882EDC33}" srcOrd="0" destOrd="0" presId="urn:microsoft.com/office/officeart/2005/8/layout/hierarchy1"/>
    <dgm:cxn modelId="{DB0B2033-BF9A-4D40-9525-056D0A44FF28}" type="presParOf" srcId="{0A03BC8F-0C04-4C4A-B17F-E947882EDC33}" destId="{92BC47DE-29BF-4B95-A285-D0C8B1335B6A}" srcOrd="0" destOrd="0" presId="urn:microsoft.com/office/officeart/2005/8/layout/hierarchy1"/>
    <dgm:cxn modelId="{18AF0CD0-D8B1-40C1-9CD5-C51D7458D5D5}" type="presParOf" srcId="{0A03BC8F-0C04-4C4A-B17F-E947882EDC33}" destId="{B0D43999-4677-4E17-93F3-04CEE0E267E7}" srcOrd="1" destOrd="0" presId="urn:microsoft.com/office/officeart/2005/8/layout/hierarchy1"/>
    <dgm:cxn modelId="{886D9875-99C1-4D2C-9547-E103922FE680}" type="presParOf" srcId="{F5EFFA14-141D-45F3-9651-8E2411B704A2}" destId="{5B2D076B-CE83-4209-AFCD-A63EB10A8449}" srcOrd="1" destOrd="0" presId="urn:microsoft.com/office/officeart/2005/8/layout/hierarchy1"/>
    <dgm:cxn modelId="{9BE32F54-A08A-49C4-9A65-55496D47F1F4}" type="presParOf" srcId="{9E9A0C21-218A-4D09-B959-0510BF123C66}" destId="{C8002E46-9189-415A-9031-397DFAD15C90}" srcOrd="6" destOrd="0" presId="urn:microsoft.com/office/officeart/2005/8/layout/hierarchy1"/>
    <dgm:cxn modelId="{CFBC02C3-693B-4573-81F3-BE6AE3876A64}" type="presParOf" srcId="{9E9A0C21-218A-4D09-B959-0510BF123C66}" destId="{009AF75E-9B49-4F3E-8ADF-4241D800BAE7}" srcOrd="7" destOrd="0" presId="urn:microsoft.com/office/officeart/2005/8/layout/hierarchy1"/>
    <dgm:cxn modelId="{74B68DFB-7C44-4374-ACD2-3C5688A16ADF}" type="presParOf" srcId="{009AF75E-9B49-4F3E-8ADF-4241D800BAE7}" destId="{CB04EA1B-1ADE-44B1-A288-48BD4EEF53BA}" srcOrd="0" destOrd="0" presId="urn:microsoft.com/office/officeart/2005/8/layout/hierarchy1"/>
    <dgm:cxn modelId="{8586BF5D-7FEE-4CAD-A37E-5FE94DEECA76}" type="presParOf" srcId="{CB04EA1B-1ADE-44B1-A288-48BD4EEF53BA}" destId="{E2257612-9B4B-492C-9236-21E1B07BD7D1}" srcOrd="0" destOrd="0" presId="urn:microsoft.com/office/officeart/2005/8/layout/hierarchy1"/>
    <dgm:cxn modelId="{23681D78-9429-4DE4-9E0A-68A79FB9C421}" type="presParOf" srcId="{CB04EA1B-1ADE-44B1-A288-48BD4EEF53BA}" destId="{6448EF69-F509-4A45-8EFF-673341259EC7}" srcOrd="1" destOrd="0" presId="urn:microsoft.com/office/officeart/2005/8/layout/hierarchy1"/>
    <dgm:cxn modelId="{4DAE4BFE-4A57-4AFA-912E-B0BA292FEAFC}" type="presParOf" srcId="{009AF75E-9B49-4F3E-8ADF-4241D800BAE7}" destId="{27EE7CA0-89EA-4210-9500-1D77AD56E7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02E46-9189-415A-9031-397DFAD15C90}">
      <dsp:nvSpPr>
        <dsp:cNvPr id="0" name=""/>
        <dsp:cNvSpPr/>
      </dsp:nvSpPr>
      <dsp:spPr>
        <a:xfrm>
          <a:off x="3292676" y="3110911"/>
          <a:ext cx="2467073" cy="25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83"/>
              </a:lnTo>
              <a:lnTo>
                <a:pt x="2467073" y="170583"/>
              </a:lnTo>
              <a:lnTo>
                <a:pt x="2467073" y="2582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78946-A0A4-4A54-8535-A8953D6C7981}">
      <dsp:nvSpPr>
        <dsp:cNvPr id="0" name=""/>
        <dsp:cNvSpPr/>
      </dsp:nvSpPr>
      <dsp:spPr>
        <a:xfrm>
          <a:off x="3292676" y="3110911"/>
          <a:ext cx="657769" cy="269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82"/>
              </a:lnTo>
              <a:lnTo>
                <a:pt x="657769" y="181482"/>
              </a:lnTo>
              <a:lnTo>
                <a:pt x="657769" y="2691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633CC-8B62-409A-A641-847FB97E868C}">
      <dsp:nvSpPr>
        <dsp:cNvPr id="0" name=""/>
        <dsp:cNvSpPr/>
      </dsp:nvSpPr>
      <dsp:spPr>
        <a:xfrm>
          <a:off x="2363623" y="3110911"/>
          <a:ext cx="929052" cy="258233"/>
        </a:xfrm>
        <a:custGeom>
          <a:avLst/>
          <a:gdLst/>
          <a:ahLst/>
          <a:cxnLst/>
          <a:rect l="0" t="0" r="0" b="0"/>
          <a:pathLst>
            <a:path>
              <a:moveTo>
                <a:pt x="929052" y="0"/>
              </a:moveTo>
              <a:lnTo>
                <a:pt x="929052" y="170583"/>
              </a:lnTo>
              <a:lnTo>
                <a:pt x="0" y="170583"/>
              </a:lnTo>
              <a:lnTo>
                <a:pt x="0" y="2582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C057F-3E9E-45F5-BD66-DEF38B136442}">
      <dsp:nvSpPr>
        <dsp:cNvPr id="0" name=""/>
        <dsp:cNvSpPr/>
      </dsp:nvSpPr>
      <dsp:spPr>
        <a:xfrm>
          <a:off x="675109" y="3110911"/>
          <a:ext cx="2617567" cy="258233"/>
        </a:xfrm>
        <a:custGeom>
          <a:avLst/>
          <a:gdLst/>
          <a:ahLst/>
          <a:cxnLst/>
          <a:rect l="0" t="0" r="0" b="0"/>
          <a:pathLst>
            <a:path>
              <a:moveTo>
                <a:pt x="2617567" y="0"/>
              </a:moveTo>
              <a:lnTo>
                <a:pt x="2617567" y="170583"/>
              </a:lnTo>
              <a:lnTo>
                <a:pt x="0" y="170583"/>
              </a:lnTo>
              <a:lnTo>
                <a:pt x="0" y="2582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A4332-477E-4BA2-B08A-351BE0A8D4B2}">
      <dsp:nvSpPr>
        <dsp:cNvPr id="0" name=""/>
        <dsp:cNvSpPr/>
      </dsp:nvSpPr>
      <dsp:spPr>
        <a:xfrm>
          <a:off x="1568211" y="1213802"/>
          <a:ext cx="3448931" cy="1897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0FF74-5AA8-4D5B-AE59-EBDBC3E9A5C3}">
      <dsp:nvSpPr>
        <dsp:cNvPr id="0" name=""/>
        <dsp:cNvSpPr/>
      </dsp:nvSpPr>
      <dsp:spPr>
        <a:xfrm>
          <a:off x="1673338" y="1313673"/>
          <a:ext cx="3448931" cy="1897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Консультативно-рекомендательный блок</a:t>
          </a:r>
        </a:p>
      </dsp:txBody>
      <dsp:txXfrm>
        <a:off x="1728902" y="1369237"/>
        <a:ext cx="3337803" cy="1785980"/>
      </dsp:txXfrm>
    </dsp:sp>
    <dsp:sp modelId="{145AE0F4-B337-4E57-A69E-0E5B12DF2408}">
      <dsp:nvSpPr>
        <dsp:cNvPr id="0" name=""/>
        <dsp:cNvSpPr/>
      </dsp:nvSpPr>
      <dsp:spPr>
        <a:xfrm>
          <a:off x="-64912" y="3369144"/>
          <a:ext cx="1480043" cy="16541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48967-F95D-4887-AE25-F0304127E3E9}">
      <dsp:nvSpPr>
        <dsp:cNvPr id="0" name=""/>
        <dsp:cNvSpPr/>
      </dsp:nvSpPr>
      <dsp:spPr>
        <a:xfrm>
          <a:off x="40214" y="3469015"/>
          <a:ext cx="1480043" cy="165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>
              <a:latin typeface="Times New Roman" pitchFamily="18" charset="0"/>
              <a:cs typeface="Times New Roman" pitchFamily="18" charset="0"/>
            </a:rPr>
            <a:t>Беседы с врачом -офтальмологом</a:t>
          </a:r>
        </a:p>
      </dsp:txBody>
      <dsp:txXfrm>
        <a:off x="83563" y="3512364"/>
        <a:ext cx="1393345" cy="1567494"/>
      </dsp:txXfrm>
    </dsp:sp>
    <dsp:sp modelId="{D6DB2733-8D76-4769-A88E-E5558BC3983F}">
      <dsp:nvSpPr>
        <dsp:cNvPr id="0" name=""/>
        <dsp:cNvSpPr/>
      </dsp:nvSpPr>
      <dsp:spPr>
        <a:xfrm>
          <a:off x="1672181" y="3369144"/>
          <a:ext cx="1382884" cy="16708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EC9A3-B5F7-497F-9CA3-BCE8DC82451E}">
      <dsp:nvSpPr>
        <dsp:cNvPr id="0" name=""/>
        <dsp:cNvSpPr/>
      </dsp:nvSpPr>
      <dsp:spPr>
        <a:xfrm>
          <a:off x="1777308" y="3469015"/>
          <a:ext cx="1382884" cy="1670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>
              <a:latin typeface="Times New Roman" pitchFamily="18" charset="0"/>
              <a:cs typeface="Times New Roman" pitchFamily="18" charset="0"/>
            </a:rPr>
            <a:t>Консультации тифлопедагога по результатам диагностики</a:t>
          </a:r>
        </a:p>
      </dsp:txBody>
      <dsp:txXfrm>
        <a:off x="1817811" y="3509518"/>
        <a:ext cx="1301878" cy="1589816"/>
      </dsp:txXfrm>
    </dsp:sp>
    <dsp:sp modelId="{92BC47DE-29BF-4B95-A285-D0C8B1335B6A}">
      <dsp:nvSpPr>
        <dsp:cNvPr id="0" name=""/>
        <dsp:cNvSpPr/>
      </dsp:nvSpPr>
      <dsp:spPr>
        <a:xfrm>
          <a:off x="3233349" y="3380043"/>
          <a:ext cx="1434193" cy="16367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43999-4677-4E17-93F3-04CEE0E267E7}">
      <dsp:nvSpPr>
        <dsp:cNvPr id="0" name=""/>
        <dsp:cNvSpPr/>
      </dsp:nvSpPr>
      <dsp:spPr>
        <a:xfrm>
          <a:off x="3338476" y="3479913"/>
          <a:ext cx="1434193" cy="1636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>
              <a:latin typeface="Times New Roman" pitchFamily="18" charset="0"/>
              <a:cs typeface="Times New Roman" pitchFamily="18" charset="0"/>
            </a:rPr>
            <a:t>Консультации тематические</a:t>
          </a:r>
        </a:p>
      </dsp:txBody>
      <dsp:txXfrm>
        <a:off x="3380482" y="3521919"/>
        <a:ext cx="1350181" cy="1552709"/>
      </dsp:txXfrm>
    </dsp:sp>
    <dsp:sp modelId="{E2257612-9B4B-492C-9236-21E1B07BD7D1}">
      <dsp:nvSpPr>
        <dsp:cNvPr id="0" name=""/>
        <dsp:cNvSpPr/>
      </dsp:nvSpPr>
      <dsp:spPr>
        <a:xfrm>
          <a:off x="4932285" y="3369144"/>
          <a:ext cx="1654928" cy="16708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8EF69-F509-4A45-8EFF-673341259EC7}">
      <dsp:nvSpPr>
        <dsp:cNvPr id="0" name=""/>
        <dsp:cNvSpPr/>
      </dsp:nvSpPr>
      <dsp:spPr>
        <a:xfrm>
          <a:off x="5037412" y="3469015"/>
          <a:ext cx="1654928" cy="1670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>
              <a:latin typeface="Times New Roman" pitchFamily="18" charset="0"/>
              <a:cs typeface="Times New Roman" pitchFamily="18" charset="0"/>
            </a:rPr>
            <a:t>Изучение, обобщение, распространение положительного семейного опыта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5883" y="3517486"/>
        <a:ext cx="1557986" cy="1573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0D9DE1-32BE-4502-A8B8-338E96E0CDDB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25AB42-EC13-499C-A369-07EEA30A4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9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47129-D599-4F26-9BF6-30B03E92E21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5563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5AB42-EC13-499C-A369-07EEA30A43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7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ECDE-57EC-43CA-8359-26ABC7308F08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7A1F-4376-4D39-A929-3FECADAE4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25BF-F745-432E-8D02-24FD30B4D359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90BD-DD98-4BF5-B0B8-2535662DC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FC2F-0704-4D7B-9F12-DEDF3B903968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23F3-0D60-4EB5-B651-3EE791C71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E81A-9A91-4692-A7BD-D61001FD98B2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211D-C2CB-4AD0-BBD4-08567C5C9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116-D3FF-4287-813F-8D34F7ED2A48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A472-09A3-4D5A-A7C0-BDC66820E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82FC-7413-4097-92FE-B70A54EE05B6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D81D-37F3-4476-A7D7-D56324288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95C3-13CD-42BF-887E-BA84CDAFA2C2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E6FB-9A9E-4E04-AE9F-539D615FF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9D52-313C-4213-9D84-E6BEB4860FCA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4EEB-F776-4292-A39E-7C5196A2D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929-7433-4D0D-9F80-ED20F2AF1A3C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7F93-1468-4327-9E9C-9B8AA28D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CE21-8570-48A3-A401-0B3D2CE04BEA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025D-B757-4160-9B0E-A4370F9FD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9397-0F86-4555-B448-8BDA93CE912F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BC79-1476-456A-88AF-96026D2A6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7409AF-8B34-419D-A645-3EFE36C2168C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0A5B6-AE87-48F4-BFD2-DF4F53ED2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microsoft.com/office/2007/relationships/hdphoto" Target="../media/hdphoto1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0"/>
            <a:ext cx="7632848" cy="980728"/>
          </a:xfrm>
          <a:effectLst>
            <a:outerShdw dist="17961" dir="2700000" sx="999" sy="999" algn="ctr" rotWithShape="0">
              <a:schemeClr val="bg2"/>
            </a:outerShdw>
          </a:effectLst>
        </p:spPr>
        <p:txBody>
          <a:bodyPr/>
          <a:lstStyle/>
          <a:p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 взаимодействия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тифлопедагога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семьей  ребенка с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869160"/>
            <a:ext cx="4932040" cy="1800200"/>
          </a:xfrm>
          <a:effectLst>
            <a:outerShdw dist="17961" dir="2700000" sx="999" sy="999" algn="ctr" rotWithShape="0">
              <a:schemeClr val="bg2"/>
            </a:outerShdw>
          </a:effectLst>
        </p:spPr>
        <p:txBody>
          <a:bodyPr/>
          <a:lstStyle/>
          <a:p>
            <a:r>
              <a:rPr lang="ru-RU" sz="2400" b="1" i="1" spc="-100" dirty="0" smtClean="0">
                <a:solidFill>
                  <a:schemeClr val="tx1"/>
                </a:solidFill>
              </a:rPr>
              <a:t>МБДОУ «Детский </a:t>
            </a:r>
            <a:r>
              <a:rPr lang="ru-RU" sz="2400" b="1" i="1" spc="-100" dirty="0">
                <a:solidFill>
                  <a:schemeClr val="tx1"/>
                </a:solidFill>
              </a:rPr>
              <a:t>сад      комбинированного </a:t>
            </a:r>
            <a:r>
              <a:rPr lang="ru-RU" sz="2400" b="1" i="1" spc="-100">
                <a:solidFill>
                  <a:schemeClr val="tx1"/>
                </a:solidFill>
              </a:rPr>
              <a:t>вида </a:t>
            </a:r>
            <a:r>
              <a:rPr lang="ru-RU" sz="2400" b="1" i="1" spc="-100" smtClean="0">
                <a:solidFill>
                  <a:schemeClr val="tx1"/>
                </a:solidFill>
              </a:rPr>
              <a:t> №</a:t>
            </a:r>
            <a:r>
              <a:rPr lang="ru-RU" sz="2400" b="1" i="1" spc="-100" dirty="0" smtClean="0">
                <a:solidFill>
                  <a:schemeClr val="tx1"/>
                </a:solidFill>
              </a:rPr>
              <a:t>69»  </a:t>
            </a:r>
          </a:p>
          <a:p>
            <a:r>
              <a:rPr lang="ru-RU" sz="2400" b="1" i="1" spc="-100" dirty="0" smtClean="0">
                <a:solidFill>
                  <a:schemeClr val="tx1"/>
                </a:solidFill>
              </a:rPr>
              <a:t>ЭМР Саратовской области</a:t>
            </a:r>
            <a:endParaRPr lang="ru-RU" sz="2400" b="1" i="1" spc="-100" dirty="0">
              <a:solidFill>
                <a:schemeClr val="tx1"/>
              </a:solidFill>
            </a:endParaRPr>
          </a:p>
          <a:p>
            <a:r>
              <a:rPr lang="ru-RU" sz="2400" b="1" i="1" spc="-100" dirty="0" smtClean="0">
                <a:solidFill>
                  <a:schemeClr val="tx1"/>
                </a:solidFill>
              </a:rPr>
              <a:t>Учитель-дефектолог: Н. В. Иоселева</a:t>
            </a:r>
            <a:endParaRPr lang="ru-RU" sz="2400" b="1" i="1" spc="-100" dirty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26064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+mn-lt"/>
              </a:rPr>
              <a:t>О</a:t>
            </a:r>
            <a:r>
              <a:rPr lang="ru-RU" sz="2800" b="1" i="1" dirty="0" smtClean="0">
                <a:latin typeface="+mn-lt"/>
              </a:rPr>
              <a:t>бщие, групповые собрания</a:t>
            </a:r>
            <a:endParaRPr lang="ru-RU" sz="2800" b="1" i="1" dirty="0">
              <a:latin typeface="+mn-lt"/>
            </a:endParaRPr>
          </a:p>
        </p:txBody>
      </p:sp>
      <p:pic>
        <p:nvPicPr>
          <p:cNvPr id="4" name="Рисунок 3" descr="F:\МО 13.12.2017 г\Сообщения на МО\Формы взаимодействия\ФОТО для презентации\Родительское собрание  09.2017 г\IMG-0ed2b62646f20c2661479e9d370ba776-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880" y="980728"/>
            <a:ext cx="34605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\МО 13.12.2017 г. Взаимодействие с семьёй\МО 13.12.2017 г\Сообщения на МО\Формы взаимодействия\ФОТО для презентации\Фото в ворде\Активность родителей\выступают педагоги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271" y="980728"/>
            <a:ext cx="541810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\МО 13.12.2017 г. Взаимодействие с семьёй\МО 13.12.2017 г\Сообщения на МО\Формы взаимодействия\ФОТО для презентации\Фото в ворде\Активность родителей\DSC0988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148" y="2997352"/>
            <a:ext cx="541810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9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i="1" dirty="0" smtClean="0">
                <a:latin typeface="+mn-lt"/>
              </a:rPr>
              <a:t>Родительский клуб «Мы и наши дети»</a:t>
            </a:r>
            <a:endParaRPr lang="ru-RU" sz="2800" b="1" i="1" dirty="0">
              <a:latin typeface="+mn-lt"/>
            </a:endParaRPr>
          </a:p>
        </p:txBody>
      </p:sp>
      <p:pic>
        <p:nvPicPr>
          <p:cNvPr id="4" name="Объект 3" descr="D:\ДОКУМЕНТ\МО 13.12.2017 г. Взаимодействие с семьёй\МО 13.12.2017 г\Сообщения на МО\Формы взаимодействия\ФОТО для презентации\Фото в ворде\Родительский клуб\1.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66026"/>
            <a:ext cx="657468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\МО 13.12.2017 г. Взаимодействие с семьёй\МО 13.12.2017 г\Сообщения на МО\Формы взаимодействия\ФОТО для презентации\Фото в ворде\Родительский клуб\выставка Мы помним, мы гордимся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80108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099" y="3230563"/>
            <a:ext cx="4829175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:\ДОКУМЕНТ\МО 13.12.2017 г. Взаимодействие с семьёй\МО 13.12.2017 г\Сообщения на МО\Формы взаимодействия\ФОТО для презентации\Фото в ворде\Родительский клуб\Привал с чаепитием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76" y="2420728"/>
            <a:ext cx="480108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4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i="1" dirty="0" smtClean="0">
                <a:latin typeface="+mn-lt"/>
              </a:rPr>
              <a:t>Беседы за «Круглым столом»</a:t>
            </a:r>
            <a:endParaRPr lang="ru-RU" sz="2800" b="1" i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542168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6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+mn-lt"/>
              </a:rPr>
              <a:t>Анкетирование родителей</a:t>
            </a:r>
            <a:endParaRPr lang="ru-RU" sz="2800" b="1" i="1" dirty="0">
              <a:latin typeface="+mn-lt"/>
            </a:endParaRPr>
          </a:p>
        </p:txBody>
      </p:sp>
      <p:pic>
        <p:nvPicPr>
          <p:cNvPr id="3" name="Рисунок 2" descr="D:\ДОКУМЕНТ\МО 13.12.2017 г. Взаимодействие с семьёй\Фото\DSC03712.JPG"/>
          <p:cNvPicPr/>
          <p:nvPr/>
        </p:nvPicPr>
        <p:blipFill>
          <a:blip r:embed="rId4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87866" y="1383868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\МО 13.12.2017 г. Взаимодействие с семьёй\МО 13.12.2017 г\Сообщения на МО\Формы взаимодействия\ФОТО для презентации\Лепка котик, ёжик\DSC03719.JPG"/>
          <p:cNvPicPr/>
          <p:nvPr/>
        </p:nvPicPr>
        <p:blipFill>
          <a:blip r:embed="rId5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879850" y="1940768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849" y="1844824"/>
            <a:ext cx="36036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sz="2800" dirty="0" smtClean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Результаты анкетирования </a:t>
            </a:r>
            <a:r>
              <a:rPr lang="ru-RU" sz="2800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на тему: </a:t>
            </a:r>
            <a:r>
              <a:rPr lang="ru-RU" sz="2800" dirty="0" smtClean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i="1" dirty="0" smtClean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"</a:t>
            </a:r>
            <a:r>
              <a:rPr lang="ru-RU" sz="2800" b="1" i="1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Взаимодействие педагогов ДОУ и родителей"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6923112" cy="5616624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800" b="1" i="1" dirty="0">
                <a:ea typeface="Calibri"/>
                <a:cs typeface="Times New Roman"/>
              </a:rPr>
              <a:t>Проведенное </a:t>
            </a:r>
            <a:r>
              <a:rPr lang="ru-RU" sz="1800" b="1" i="1" dirty="0" smtClean="0">
                <a:ea typeface="Calibri"/>
                <a:cs typeface="Times New Roman"/>
              </a:rPr>
              <a:t>анкетирование показало</a:t>
            </a:r>
            <a:r>
              <a:rPr lang="ru-RU" sz="1800" b="1" i="1" dirty="0">
                <a:ea typeface="Calibri"/>
                <a:cs typeface="Times New Roman"/>
              </a:rPr>
              <a:t>, что:</a:t>
            </a:r>
            <a:endParaRPr lang="ru-RU" sz="1800" b="1" i="1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800" b="1" i="1" dirty="0">
                <a:ea typeface="Calibri"/>
                <a:cs typeface="Times New Roman"/>
              </a:rPr>
              <a:t>62% </a:t>
            </a:r>
            <a:r>
              <a:rPr lang="ru-RU" sz="1800" b="1" i="1" dirty="0" smtClean="0">
                <a:ea typeface="Calibri"/>
                <a:cs typeface="Times New Roman"/>
              </a:rPr>
              <a:t> опрошенных </a:t>
            </a:r>
            <a:r>
              <a:rPr lang="ru-RU" sz="1800" b="1" i="1" dirty="0">
                <a:ea typeface="Calibri"/>
                <a:cs typeface="Times New Roman"/>
              </a:rPr>
              <a:t>родителей считают, что педагоги могут помочь советом, а действовать они должны сами;</a:t>
            </a:r>
            <a:endParaRPr lang="ru-RU" sz="1800" b="1" i="1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800" b="1" i="1" dirty="0">
                <a:ea typeface="Calibri"/>
                <a:cs typeface="Times New Roman"/>
              </a:rPr>
              <a:t>27</a:t>
            </a:r>
            <a:r>
              <a:rPr lang="ru-RU" sz="1800" b="1" i="1" dirty="0" smtClean="0">
                <a:ea typeface="Calibri"/>
                <a:cs typeface="Times New Roman"/>
              </a:rPr>
              <a:t>%   </a:t>
            </a:r>
            <a:r>
              <a:rPr lang="ru-RU" sz="1800" b="1" i="1" dirty="0">
                <a:ea typeface="Calibri"/>
                <a:cs typeface="Times New Roman"/>
              </a:rPr>
              <a:t>родителей ответственность за воспитание детей в равной степени возлагают на себя и педагогов ДОУ;</a:t>
            </a:r>
            <a:endParaRPr lang="ru-RU" sz="1800" b="1" i="1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800" b="1" i="1" dirty="0">
                <a:ea typeface="Calibri"/>
                <a:cs typeface="Times New Roman"/>
              </a:rPr>
              <a:t>11% </a:t>
            </a:r>
            <a:r>
              <a:rPr lang="ru-RU" sz="1800" b="1" i="1" dirty="0" smtClean="0">
                <a:ea typeface="Calibri"/>
                <a:cs typeface="Times New Roman"/>
              </a:rPr>
              <a:t> опрошенных </a:t>
            </a:r>
            <a:r>
              <a:rPr lang="ru-RU" sz="1800" b="1" i="1" dirty="0">
                <a:ea typeface="Calibri"/>
                <a:cs typeface="Times New Roman"/>
              </a:rPr>
              <a:t>родителей заботу о воспитании ребёнка возлагают на педагогов</a:t>
            </a:r>
            <a:r>
              <a:rPr lang="ru-RU" sz="1800" b="1" i="1" dirty="0" smtClean="0">
                <a:ea typeface="Calibri"/>
                <a:cs typeface="Times New Roman"/>
              </a:rPr>
              <a:t>.</a:t>
            </a:r>
            <a:r>
              <a:rPr lang="ru-RU" sz="1800" b="1" i="1" dirty="0">
                <a:ea typeface="Calibri"/>
                <a:cs typeface="Times New Roman"/>
              </a:rPr>
              <a:t>	</a:t>
            </a:r>
            <a:endParaRPr lang="ru-RU" sz="1800" b="1" i="1" dirty="0" smtClean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endParaRPr lang="ru-RU" sz="1800" b="1" i="1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i="1" dirty="0" smtClean="0">
                <a:ea typeface="Calibri"/>
                <a:cs typeface="Times New Roman"/>
              </a:rPr>
              <a:t>	При </a:t>
            </a:r>
            <a:r>
              <a:rPr lang="ru-RU" sz="1800" b="1" i="1" dirty="0">
                <a:ea typeface="Calibri"/>
                <a:cs typeface="Times New Roman"/>
              </a:rPr>
              <a:t>этом большинство родителей не спешат обращаться к педагогам ДОУ за помощью, поскольку:</a:t>
            </a:r>
            <a:endParaRPr lang="ru-RU" sz="1800" b="1" i="1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800" b="1" i="1" dirty="0">
                <a:ea typeface="Calibri"/>
                <a:cs typeface="Times New Roman"/>
              </a:rPr>
              <a:t>84% </a:t>
            </a:r>
            <a:r>
              <a:rPr lang="ru-RU" sz="1800" b="1" i="1" dirty="0" smtClean="0">
                <a:ea typeface="Calibri"/>
                <a:cs typeface="Times New Roman"/>
              </a:rPr>
              <a:t> из </a:t>
            </a:r>
            <a:r>
              <a:rPr lang="ru-RU" sz="1800" b="1" i="1" dirty="0">
                <a:ea typeface="Calibri"/>
                <a:cs typeface="Times New Roman"/>
              </a:rPr>
              <a:t>них не придают особого значения трудностям воспитания и образования ребёнка;</a:t>
            </a:r>
            <a:endParaRPr lang="ru-RU" sz="1800" b="1" i="1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800" b="1" i="1" dirty="0">
                <a:ea typeface="Calibri"/>
                <a:cs typeface="Times New Roman"/>
              </a:rPr>
              <a:t>81% </a:t>
            </a:r>
            <a:r>
              <a:rPr lang="ru-RU" sz="1800" b="1" i="1" dirty="0" smtClean="0">
                <a:ea typeface="Calibri"/>
                <a:cs typeface="Times New Roman"/>
              </a:rPr>
              <a:t> считают </a:t>
            </a:r>
            <a:r>
              <a:rPr lang="ru-RU" sz="1800" b="1" i="1" dirty="0">
                <a:ea typeface="Calibri"/>
                <a:cs typeface="Times New Roman"/>
              </a:rPr>
              <a:t>это неудобным, так как по их мнению, подобные консультации не входят в обязанности педагогов;</a:t>
            </a:r>
            <a:endParaRPr lang="ru-RU" sz="1800" b="1" i="1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800" b="1" i="1" dirty="0">
                <a:ea typeface="Calibri"/>
                <a:cs typeface="Times New Roman"/>
              </a:rPr>
              <a:t>37% </a:t>
            </a:r>
            <a:r>
              <a:rPr lang="ru-RU" sz="1800" b="1" i="1" dirty="0" smtClean="0">
                <a:ea typeface="Calibri"/>
                <a:cs typeface="Times New Roman"/>
              </a:rPr>
              <a:t> родителей полагают</a:t>
            </a:r>
            <a:r>
              <a:rPr lang="ru-RU" sz="1800" b="1" i="1" dirty="0">
                <a:ea typeface="Calibri"/>
                <a:cs typeface="Times New Roman"/>
              </a:rPr>
              <a:t>, что с имеющимися проблемами справятся сами</a:t>
            </a:r>
            <a:r>
              <a:rPr lang="ru-RU" sz="1800" b="1" i="1" dirty="0" smtClean="0">
                <a:ea typeface="Calibri"/>
                <a:cs typeface="Times New Roman"/>
              </a:rPr>
              <a:t>.</a:t>
            </a:r>
            <a:endParaRPr lang="ru-RU" sz="1800" b="1" i="1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i="1" dirty="0">
                <a:ea typeface="Calibri"/>
                <a:cs typeface="Times New Roman"/>
              </a:rPr>
              <a:t>	</a:t>
            </a:r>
            <a:r>
              <a:rPr lang="ru-RU" sz="1800" b="1" i="1" dirty="0" smtClean="0">
                <a:ea typeface="Calibri"/>
                <a:cs typeface="Times New Roman"/>
              </a:rPr>
              <a:t>В </a:t>
            </a:r>
            <a:r>
              <a:rPr lang="ru-RU" sz="1800" b="1" i="1" dirty="0">
                <a:ea typeface="Calibri"/>
                <a:cs typeface="Times New Roman"/>
              </a:rPr>
              <a:t>тоже время, по данным анкетирования, </a:t>
            </a:r>
            <a:endParaRPr lang="ru-RU" sz="1800" b="1" i="1" dirty="0" smtClean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i="1" dirty="0" smtClean="0">
                <a:ea typeface="Calibri"/>
                <a:cs typeface="Times New Roman"/>
              </a:rPr>
              <a:t>100%  педагогов </a:t>
            </a:r>
            <a:r>
              <a:rPr lang="ru-RU" sz="1800" b="1" i="1" dirty="0">
                <a:ea typeface="Calibri"/>
                <a:cs typeface="Times New Roman"/>
              </a:rPr>
              <a:t>стремятся к взаимодействию с родителями</a:t>
            </a:r>
            <a:r>
              <a:rPr lang="ru-RU" sz="1800" dirty="0">
                <a:ea typeface="Calibri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3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b="1" i="1" dirty="0">
                <a:solidFill>
                  <a:srgbClr val="262626"/>
                </a:solidFill>
                <a:latin typeface="Times New Roman"/>
              </a:rPr>
              <a:t>Наглядная информация для родителей</a:t>
            </a:r>
            <a:endParaRPr lang="ru-RU" dirty="0"/>
          </a:p>
        </p:txBody>
      </p:sp>
      <p:pic>
        <p:nvPicPr>
          <p:cNvPr id="3" name="Рисунок 2" descr="D:\ДОКУМЕНТ\МО 13.12.2017 г. Взаимодействие с семьёй\Фото\DSC037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7974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МО 13.12.2017 г\Сообщения на МО\Формы взаимодействия\стенд\20171204_111606.jpg"/>
          <p:cNvPicPr/>
          <p:nvPr/>
        </p:nvPicPr>
        <p:blipFill>
          <a:blip r:embed="rId3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37" y="764704"/>
            <a:ext cx="447194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0MSDCF\DSC036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3015"/>
            <a:ext cx="4241024" cy="320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\МО 13.12.2017 г. Взаимодействие с семьёй\Фото\DSC0364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36" y="3634528"/>
            <a:ext cx="447194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9" y="-603448"/>
            <a:ext cx="7644382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9144000" cy="3024336"/>
          </a:xfrm>
        </p:spPr>
        <p:txBody>
          <a:bodyPr/>
          <a:lstStyle/>
          <a:p>
            <a:pPr algn="l"/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Подгрупповые, индивидуальные занятия с участием родителей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	</a:t>
            </a:r>
            <a:r>
              <a:rPr lang="ru-RU" sz="2000" b="1" i="1" dirty="0" smtClean="0">
                <a:latin typeface="+mn-lt"/>
              </a:rPr>
              <a:t>"Для </a:t>
            </a:r>
            <a:r>
              <a:rPr lang="ru-RU" sz="2000" b="1" i="1" dirty="0">
                <a:latin typeface="+mn-lt"/>
              </a:rPr>
              <a:t>успешной реализации Программы должны быть обеспечены  психолого-педагогические условия: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</a:t>
            </a:r>
            <a:r>
              <a:rPr lang="ru-RU" sz="2000" b="1" i="1" dirty="0" smtClean="0">
                <a:latin typeface="+mn-lt"/>
              </a:rPr>
              <a:t>".  </a:t>
            </a:r>
            <a:br>
              <a:rPr lang="ru-RU" sz="2000" b="1" i="1" dirty="0" smtClean="0">
                <a:latin typeface="+mn-lt"/>
              </a:rPr>
            </a:br>
            <a:r>
              <a:rPr lang="ru-RU" sz="2000" b="1" i="1" dirty="0">
                <a:latin typeface="+mn-lt"/>
              </a:rPr>
              <a:t> </a:t>
            </a:r>
            <a:r>
              <a:rPr lang="ru-RU" sz="2000" b="1" i="1" dirty="0" smtClean="0">
                <a:latin typeface="+mn-lt"/>
              </a:rPr>
              <a:t>                                            (</a:t>
            </a:r>
            <a:r>
              <a:rPr lang="ru-RU" sz="2000" b="1" i="1" dirty="0">
                <a:latin typeface="+mn-lt"/>
              </a:rPr>
              <a:t>ФГОС </a:t>
            </a:r>
            <a:r>
              <a:rPr lang="ru-RU" sz="2000" b="1" i="1" dirty="0" smtClean="0">
                <a:latin typeface="+mn-lt"/>
              </a:rPr>
              <a:t>пункт 3.2.1.)</a:t>
            </a:r>
            <a:endParaRPr lang="ru-RU" sz="2000" b="1" i="1" dirty="0">
              <a:latin typeface="+mn-lt"/>
            </a:endParaRPr>
          </a:p>
        </p:txBody>
      </p:sp>
      <p:pic>
        <p:nvPicPr>
          <p:cNvPr id="4" name="Объект 3" descr="F:\МО 13.12.2017 г\Сообщения на МО\Формы взаимодействия\ФОТО для презентации\Занятие\DSC0359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09" y="2276392"/>
            <a:ext cx="567444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ашний\Desktop\сегодня\инд. работа мяч\DSC0373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968552" cy="41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\МО 13.12.2017 г. Взаимодействие с семьёй\Фото\Шпаргалки родителям\DSC0374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337990"/>
            <a:ext cx="3273366" cy="41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3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2400" b="1" i="1" dirty="0" smtClean="0">
                <a:latin typeface="+mn-lt"/>
              </a:rPr>
              <a:t>Привлечение родителей к выполнению домашних заданий</a:t>
            </a:r>
            <a:endParaRPr lang="ru-RU" sz="2400" b="1" i="1" dirty="0">
              <a:latin typeface="+mn-lt"/>
            </a:endParaRPr>
          </a:p>
        </p:txBody>
      </p:sp>
      <p:pic>
        <p:nvPicPr>
          <p:cNvPr id="4" name="Объект 3" descr="F:\DCIM\100MSDCF\DSC0361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512" y="1094720"/>
            <a:ext cx="4507190" cy="370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\МО 13.12.2017 г. Взаимодействие с семьёй\Фото\DSC03662.JPG"/>
          <p:cNvPicPr/>
          <p:nvPr/>
        </p:nvPicPr>
        <p:blipFill>
          <a:blip r:embed="rId3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49508" y="1232956"/>
            <a:ext cx="4536504" cy="345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\МО 13.12.2017 г. Взаимодействие с семьёй\Фото\DSC03659.JPG"/>
          <p:cNvPicPr/>
          <p:nvPr/>
        </p:nvPicPr>
        <p:blipFill>
          <a:blip r:embed="rId4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95836" y="1160948"/>
            <a:ext cx="453650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7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/>
          <a:lstStyle/>
          <a:p>
            <a:r>
              <a:rPr lang="ru-RU" sz="2800" b="1" i="1" dirty="0" smtClean="0">
                <a:latin typeface="+mn-lt"/>
              </a:rPr>
              <a:t>Дни открытых дверей</a:t>
            </a:r>
            <a:endParaRPr lang="ru-RU" sz="2800" b="1" i="1" dirty="0">
              <a:latin typeface="+mn-lt"/>
            </a:endParaRPr>
          </a:p>
        </p:txBody>
      </p:sp>
      <p:pic>
        <p:nvPicPr>
          <p:cNvPr id="4" name="Объект 3" descr="D:\ДОКУМЕНТ\МО 13.12.2017 г. Взаимодействие с семьёй\МО 13.12.2017 г\Сообщения на МО\Формы взаимодействия\ФОТО для презентации\Фото в ворде\Активность родителей\DSC0988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696743" cy="48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МО 13.12.2017 г\Сообщения на МО\Формы взаимодействия\ФОТО для презентации\Физ занятие\DSC098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711727"/>
            <a:ext cx="489150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\Фото\09.11.2015 День открытых дверей\DSC0987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58000"/>
            <a:ext cx="530424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ЕНТ\Фото\09.11.2015 День открытых дверей\DSC0988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1136" y="3258000"/>
            <a:ext cx="529831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5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0"/>
            <a:ext cx="7327900" cy="1779704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b="1" i="1" dirty="0" smtClean="0">
                <a:latin typeface="Times New Roman"/>
                <a:ea typeface="Times New Roman"/>
              </a:rPr>
              <a:t>«Образовательные </a:t>
            </a:r>
            <a:r>
              <a:rPr lang="ru-RU" sz="2000" b="1" i="1" dirty="0">
                <a:latin typeface="Times New Roman"/>
                <a:ea typeface="Times New Roman"/>
              </a:rPr>
              <a:t>организации оказывают помощь родителям (законным представителям)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</a:t>
            </a:r>
            <a:r>
              <a:rPr lang="ru-RU" sz="2000" b="1" i="1" dirty="0" smtClean="0">
                <a:latin typeface="Times New Roman"/>
                <a:ea typeface="Times New Roman"/>
              </a:rPr>
              <a:t>развития»  (ФЗ </a:t>
            </a:r>
            <a:r>
              <a:rPr lang="ru-RU" sz="2000" b="1" i="1" dirty="0">
                <a:solidFill>
                  <a:srgbClr val="262626"/>
                </a:solidFill>
                <a:latin typeface="Times New Roman"/>
                <a:ea typeface="Times New Roman"/>
              </a:rPr>
              <a:t>"Об образовании в Российской Федерации" от 29.12.2012  №273 </a:t>
            </a:r>
            <a:r>
              <a:rPr lang="ru-RU" sz="2000" b="1" i="1" dirty="0" smtClean="0">
                <a:solidFill>
                  <a:srgbClr val="262626"/>
                </a:solidFill>
                <a:latin typeface="Times New Roman"/>
                <a:ea typeface="Times New Roman"/>
              </a:rPr>
              <a:t>ст. 44  п. 2)</a:t>
            </a:r>
            <a:r>
              <a:rPr lang="ru-RU" sz="2000" b="1" i="1" dirty="0">
                <a:solidFill>
                  <a:srgbClr val="262626"/>
                </a:solidFill>
                <a:latin typeface="Times New Roman"/>
                <a:ea typeface="Times New Roman"/>
              </a:rPr>
              <a:t/>
            </a:r>
            <a:br>
              <a:rPr lang="ru-RU" sz="2000" b="1" i="1" dirty="0">
                <a:solidFill>
                  <a:srgbClr val="262626"/>
                </a:solidFill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600" dirty="0" smtClean="0">
              <a:solidFill>
                <a:srgbClr val="4D4D4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730830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sz="2800" b="1" i="1" dirty="0">
                <a:solidFill>
                  <a:srgbClr val="262626"/>
                </a:solidFill>
                <a:latin typeface="Times New Roman"/>
              </a:rPr>
              <a:t>Семинар – практикум с участием родителей </a:t>
            </a:r>
            <a:endParaRPr lang="ru-RU" dirty="0"/>
          </a:p>
        </p:txBody>
      </p:sp>
      <p:pic>
        <p:nvPicPr>
          <p:cNvPr id="3" name="Рисунок 2" descr="D:\ДОКУМЕНТ\Семинары\Родителям 2016 год\Семинар родителям\Фото\Для стенда\DSC005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84" y="784464"/>
            <a:ext cx="4289808" cy="307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 descr="D:\ДОКУМЕНТ\Семинары\Родителям 2016 год\Семинар родителям\Фото\DSC00454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84" y="784464"/>
            <a:ext cx="7314144" cy="607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\Семинары\Родителям 2016 год\Семинар родителям\Фото\Для стенда\DSC0046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773210"/>
            <a:ext cx="47974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\Семинары\Родителям 2016 год\Семинар родителям\Фото\Для стенда\DSC0047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78200"/>
            <a:ext cx="47974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ЕНТ\Семинары\Родителям 2016 год\Семинар родителям\Фото\Для стенда\DSC00591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38" y="1785200"/>
            <a:ext cx="5445508" cy="407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4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-1467544"/>
            <a:ext cx="7920880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08720"/>
          </a:xfrm>
        </p:spPr>
        <p:txBody>
          <a:bodyPr/>
          <a:lstStyle/>
          <a:p>
            <a:r>
              <a:rPr lang="ru-RU" sz="2800" b="1" i="1" dirty="0" smtClean="0">
                <a:latin typeface="+mn-lt"/>
              </a:rPr>
              <a:t>Утренник, спортивный досуг, развлечения</a:t>
            </a:r>
            <a:endParaRPr lang="ru-RU" sz="2800" b="1" i="1" dirty="0">
              <a:latin typeface="+mn-lt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6035563" cy="45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F:\МО 13.12.2017 г\Сообщения на МО\Формы взаимодействия\ФОТО для презентации\Выпуск\DSCN983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564" y="692696"/>
            <a:ext cx="47974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МО 13.12.2017 г\Сообщения на МО\Формы взаимодействия\ФОТО для презентации\Утренник папы\фото 47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564" y="3258000"/>
            <a:ext cx="47974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ЕНТ\МО 13.12.2017 г. Взаимодействие с семьёй\Фото\Перевести\IMG_046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60486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ДЛЯ НВ\P101079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12" y="692696"/>
            <a:ext cx="893738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1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r>
              <a:rPr lang="ru-RU" sz="2800" b="1" i="1" dirty="0" smtClean="0">
                <a:latin typeface="+mn-lt"/>
              </a:rPr>
              <a:t>Участие родителей в выставках, конкурсах, проектах</a:t>
            </a:r>
            <a:endParaRPr lang="ru-RU" sz="2800" b="1" i="1" dirty="0">
              <a:latin typeface="+mn-lt"/>
            </a:endParaRPr>
          </a:p>
        </p:txBody>
      </p:sp>
      <p:pic>
        <p:nvPicPr>
          <p:cNvPr id="4" name="Объект 3" descr="D:\ДОКУМЕНТ\МО 13.12.2017 г. Взаимодействие с семьёй\МО 13.12.2017 г\Сообщения на МО\Формы взаимодействия\ФОТО для презентации\Фото в ворде\Выставка Что нам осень подарила\DSC0162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53" y="869833"/>
            <a:ext cx="82809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\МО 13.12.2017 г. Взаимодействие с семьёй\Фото\DSC03695.JPG"/>
          <p:cNvPicPr/>
          <p:nvPr/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95834" y="1540213"/>
            <a:ext cx="5802974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0MSDCF\DSC036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00120" y="1495790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0MSDCF\DSC0363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18124" y="1525013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0MSDCF\DSC0362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23018" y="1462391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ЕНТ\МО 13.12.2017 г. Взаимодействие с семьёй\Фото\Перевести\DSC0362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80" y="841944"/>
            <a:ext cx="8623138" cy="582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8112"/>
          </a:xfrm>
        </p:spPr>
        <p:txBody>
          <a:bodyPr/>
          <a:lstStyle/>
          <a:p>
            <a:r>
              <a:rPr lang="ru-RU" sz="2800" b="1" i="1" dirty="0" smtClean="0">
                <a:latin typeface="+mn-lt"/>
              </a:rPr>
              <a:t>Создание предметной среды</a:t>
            </a:r>
            <a:endParaRPr lang="ru-RU" sz="2800" b="1" i="1" dirty="0">
              <a:latin typeface="+mn-lt"/>
            </a:endParaRPr>
          </a:p>
        </p:txBody>
      </p:sp>
      <p:pic>
        <p:nvPicPr>
          <p:cNvPr id="4" name="Объект 3" descr="D:\ДОКУМЕНТ\МО 13.12.2017 г. Взаимодействие с семьёй\Фото\DSC0367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66646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\МО 13.12.2017 г. Взаимодействие с семьёй\Фото\DSC0367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620946"/>
            <a:ext cx="4800000" cy="37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\МО 13.12.2017 г. Взаимодействие с семьёй\Фото\DSC0367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511786" y="2564962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\МО 13.12.2017 г. Взаимодействие с семьёй\Фото\DSC0367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5519639" cy="405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ЕНТ\МО 13.12.2017 г. Взаимодействие с семьёй\Фото\DSC0368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282" y="1629000"/>
            <a:ext cx="47974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4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2800" b="1" i="1" dirty="0" smtClean="0">
                <a:latin typeface="+mn-lt"/>
              </a:rPr>
              <a:t>Участие родителей в субботниках</a:t>
            </a:r>
            <a:endParaRPr lang="ru-RU" sz="2800" b="1" i="1" dirty="0">
              <a:latin typeface="+mn-lt"/>
            </a:endParaRPr>
          </a:p>
        </p:txBody>
      </p:sp>
      <p:pic>
        <p:nvPicPr>
          <p:cNvPr id="5" name="Рисунок 4" descr="F:\МО 13.12.2017 г\Сообщения на МО\Формы взаимодействия\ФОТО для презентации\Субботник\ykaBg5XOR9I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797425" cy="359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О 13.12.2017 г\Сообщения на МО\Формы взаимодействия\ФОТО для презентации\Уборка листвы\9stOgAym4a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270" y="3140968"/>
            <a:ext cx="2698115" cy="359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837" y="1600200"/>
            <a:ext cx="5734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6984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+mn-lt"/>
              </a:rPr>
              <a:t>   Сайт  ДОУ  </a:t>
            </a:r>
            <a:endParaRPr lang="ru-RU" sz="2800" b="1" i="1" dirty="0">
              <a:latin typeface="+mn-lt"/>
            </a:endParaRPr>
          </a:p>
        </p:txBody>
      </p:sp>
      <p:pic>
        <p:nvPicPr>
          <p:cNvPr id="3" name="Рисунок 2" descr="D:\ДОКУМЕНТ\МО 13.12.2017 г. Взаимодействие с семьёй\Фото\DSC03711.JPG"/>
          <p:cNvPicPr/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85862" y="1446971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7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8676456" cy="194421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	</a:t>
            </a:r>
            <a:br>
              <a:rPr lang="ru-RU" sz="2400" dirty="0" smtClean="0"/>
            </a:br>
            <a:r>
              <a:rPr lang="ru-RU" sz="2800" b="1" i="1" dirty="0" smtClean="0">
                <a:latin typeface="+mn-lt"/>
              </a:rPr>
              <a:t>Доверяйте родителям: будьте </a:t>
            </a:r>
            <a:r>
              <a:rPr lang="ru-RU" sz="2800" b="1" i="1" dirty="0">
                <a:latin typeface="+mn-lt"/>
              </a:rPr>
              <a:t>терпеливы и корректны, уверены </a:t>
            </a:r>
            <a:r>
              <a:rPr lang="ru-RU" sz="2800" b="1" i="1" dirty="0" smtClean="0">
                <a:latin typeface="+mn-lt"/>
              </a:rPr>
              <a:t>и последовательны.</a:t>
            </a:r>
            <a:r>
              <a:rPr lang="ru-RU" sz="2800" b="1" i="1" dirty="0">
                <a:latin typeface="+mn-lt"/>
              </a:rPr>
              <a:t/>
            </a:r>
            <a:br>
              <a:rPr lang="ru-RU" sz="2800" b="1" i="1" dirty="0">
                <a:latin typeface="+mn-lt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Никто из нас – учителей, воспитателей, родителей – не является маленьким человеком, от которого мало что зависит. Не надо унижать себя, ибо от нас зависит очень многое: мы есть основная сила в мире образования, и потому судьбы наших детей в наших руках»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2800" b="1" i="1" dirty="0" smtClean="0"/>
              <a:t>         («</a:t>
            </a:r>
            <a:r>
              <a:rPr lang="ru-RU" sz="2800" b="1" i="1" dirty="0"/>
              <a:t>Манифест гуманной педагогики</a:t>
            </a:r>
            <a:r>
              <a:rPr lang="ru-RU" sz="2800" b="1" i="1" dirty="0" smtClean="0"/>
              <a:t>»)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38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76672"/>
            <a:ext cx="70922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+mn-lt"/>
              </a:rPr>
              <a:t>Методическая </a:t>
            </a:r>
            <a:r>
              <a:rPr lang="ru-RU" sz="2800" b="1" i="1" dirty="0" smtClean="0">
                <a:latin typeface="+mn-lt"/>
              </a:rPr>
              <a:t>литература. </a:t>
            </a:r>
            <a:endParaRPr lang="ru-RU" dirty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Взаимодействие детского сада и семьи в условиях освоения ФГОС (компакт-диск) - издательство "Учитель", 2015;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Инновационные формы взаимодействия ДОО с семьёй (компакт-диск) - издательство "Учитель", 2015;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262626"/>
                </a:solidFill>
                <a:latin typeface="Times New Roman"/>
                <a:ea typeface="Times New Roman"/>
              </a:rPr>
              <a:t>Метенова Н.М. Родительские собрания, Методика проведения. 2011, 64 с.;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Свирская Л. Работа с семьёй: необязательные инструкции: Методическое пособие для работников дошкольных образовательных учреждений. - М.: ЛИНКА-ПРЕСС, 2007. - 176 с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 smtClean="0">
              <a:solidFill>
                <a:srgbClr val="262626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 err="1" smtClean="0">
                <a:solidFill>
                  <a:srgbClr val="262626"/>
                </a:solidFill>
                <a:latin typeface="Times New Roman"/>
                <a:ea typeface="Times New Roman"/>
              </a:rPr>
              <a:t>Тавбуридзе</a:t>
            </a:r>
            <a:r>
              <a:rPr lang="ru-RU" sz="2400" dirty="0" smtClean="0">
                <a:solidFill>
                  <a:srgbClr val="262626"/>
                </a:solidFill>
                <a:latin typeface="Times New Roman"/>
                <a:ea typeface="Times New Roman"/>
              </a:rPr>
              <a:t> Е.А. Организация и содержание работы с родителями. – М.: Школьная пресса, 2008, 80 с.</a:t>
            </a:r>
          </a:p>
          <a:p>
            <a:pPr lvl="0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sz="2400" dirty="0" smtClean="0">
              <a:latin typeface="+mn-lt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6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492896"/>
            <a:ext cx="6192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131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57362064"/>
              </p:ext>
            </p:extLst>
          </p:nvPr>
        </p:nvGraphicFramePr>
        <p:xfrm>
          <a:off x="2123728" y="260648"/>
          <a:ext cx="66967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66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Беседа с врачом - офтальмологом</a:t>
            </a:r>
          </a:p>
        </p:txBody>
      </p:sp>
      <p:pic>
        <p:nvPicPr>
          <p:cNvPr id="3" name="Рисунок 2" descr="F:\DCIM\100MSDCF\DSC0360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000" y="1196752"/>
            <a:ext cx="67204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7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2068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иагностическое обследование ребёнка с нарушениями зрения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ОКУМЕНТ\МО 13.12.2017 г. Взаимодействие с семьёй\МО 13.12.2017 г\Сообщения на МО\Формы взаимодействия\ФОТО для презентации\Лепка котик, ёжик\DSC03720.JPG"/>
          <p:cNvPicPr/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44167" y="1868760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\МО 13.12.2017 г. Взаимодействие с семьёй\МО 13.12.2017 г\Сообщения на МО\Формы взаимодействия\ФОТО для презентации\Лепка котик, ёжик\DSC03722.JPG"/>
          <p:cNvPicPr/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00092" y="2516832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3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Консультационная помощь специалистов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D:\ДОКУМЕНТ\МО 13.12.2017 г. Взаимодействие с семьёй\Фото\DSC03667.JPG"/>
          <p:cNvPicPr>
            <a:picLocks noGrp="1"/>
          </p:cNvPicPr>
          <p:nvPr>
            <p:ph idx="1"/>
          </p:nvPr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73125" y="1461357"/>
            <a:ext cx="3913584" cy="28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\МО 13.12.2017 г. Взаимодействие с семьёй\Фото\DSC03694.JPG"/>
          <p:cNvPicPr/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483769" y="1482292"/>
            <a:ext cx="3888431" cy="27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\МО 13.12.2017 г. Взаимодействие с семьёй\Фото\DSC03697.JPG"/>
          <p:cNvPicPr/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432754" y="1344111"/>
            <a:ext cx="3885941" cy="30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ЕНТ\МО 13.12.2017 г. Взаимодействие с семьёй\Фото\DSC0369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47974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6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Шпаргалки заботливым родителям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 descr="D:\ДОКУМЕНТ\МО 13.12.2017 г. Взаимодействие с семьёй\Фото\Шпаргалки родителям\DSC0374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764704"/>
            <a:ext cx="2975956" cy="431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\МО 13.12.2017 г. Взаимодействие с семьёй\Фото\Шпаргалки родителям\DSC0373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572" y="2420888"/>
            <a:ext cx="301485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\МО 13.12.2017 г. Взаимодействие с семьёй\Фото\Шпаргалки родителям\DSC0374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2" y="764704"/>
            <a:ext cx="299734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3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зучение, обобщение и распространение положительного семейного опыта</a:t>
            </a:r>
          </a:p>
        </p:txBody>
      </p:sp>
      <p:pic>
        <p:nvPicPr>
          <p:cNvPr id="4" name="Рисунок 3" descr="D:\ДОКУМЕНТ\МО 13.12.2017 г. Взаимодействие с семьёй\Фото\DSC03709.JPG"/>
          <p:cNvPicPr/>
          <p:nvPr/>
        </p:nvPicPr>
        <p:blipFill>
          <a:blip r:embed="rId3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80915" y="2213271"/>
            <a:ext cx="3474248" cy="194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ашний\Desktop\Семья буклет\DSC0376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170" y="2184540"/>
            <a:ext cx="3312368" cy="249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машний\Desktop\Семья буклет\DSC0377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925" y="3613990"/>
            <a:ext cx="4060571" cy="2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домашний\Desktop\сегодня\опыт плакат\DSC0373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131" y="1448055"/>
            <a:ext cx="7090365" cy="52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1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-675456"/>
            <a:ext cx="7380312" cy="80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1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85AA1"/>
      </a:accent1>
      <a:accent2>
        <a:srgbClr val="ED1175"/>
      </a:accent2>
      <a:accent3>
        <a:srgbClr val="880A3A"/>
      </a:accent3>
      <a:accent4>
        <a:srgbClr val="10C9EE"/>
      </a:accent4>
      <a:accent5>
        <a:srgbClr val="F85AA1"/>
      </a:accent5>
      <a:accent6>
        <a:srgbClr val="ED1175"/>
      </a:accent6>
      <a:hlink>
        <a:srgbClr val="880A3A"/>
      </a:hlink>
      <a:folHlink>
        <a:srgbClr val="B8B8B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299</Words>
  <Application>Microsoft Office PowerPoint</Application>
  <PresentationFormat>Экран (4:3)</PresentationFormat>
  <Paragraphs>54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1_Office Theme</vt:lpstr>
      <vt:lpstr>Формы  взаимодействия тифлопедагога с семьей  ребенка с ОВЗ</vt:lpstr>
      <vt:lpstr>    «Образовательные организации оказывают помощь родителям (законным представителям)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развития»  (ФЗ "Об образовании в Российской Федерации" от 29.12.2012  №273 ст. 44  п. 2)    </vt:lpstr>
      <vt:lpstr>Презентация PowerPoint</vt:lpstr>
      <vt:lpstr>Презентация PowerPoint</vt:lpstr>
      <vt:lpstr>Презентация PowerPoint</vt:lpstr>
      <vt:lpstr>Консультационная помощь специалистов</vt:lpstr>
      <vt:lpstr>Шпаргалки заботливым родителям</vt:lpstr>
      <vt:lpstr>Презентация PowerPoint</vt:lpstr>
      <vt:lpstr>Презентация PowerPoint</vt:lpstr>
      <vt:lpstr>Презентация PowerPoint</vt:lpstr>
      <vt:lpstr>Родительский клуб «Мы и наши дети»</vt:lpstr>
      <vt:lpstr>Беседы за «Круглым столом»</vt:lpstr>
      <vt:lpstr>Презентация PowerPoint</vt:lpstr>
      <vt:lpstr>Результаты анкетирования на тему:  "Взаимодействие педагогов ДОУ и родителей"</vt:lpstr>
      <vt:lpstr>Наглядная информация для родителей</vt:lpstr>
      <vt:lpstr>Презентация PowerPoint</vt:lpstr>
      <vt:lpstr>  Подгрупповые, индивидуальные занятия с участием родителей  "Для успешной реализации Программы должны быть обеспечены  психолого-педагогические условия: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деятельность".                                                (ФГОС пункт 3.2.1.)</vt:lpstr>
      <vt:lpstr>Привлечение родителей к выполнению домашних заданий</vt:lpstr>
      <vt:lpstr>Дни открытых дверей</vt:lpstr>
      <vt:lpstr>Семинар – практикум с участием родителей </vt:lpstr>
      <vt:lpstr>Презентация PowerPoint</vt:lpstr>
      <vt:lpstr>Утренник, спортивный досуг, развлечения</vt:lpstr>
      <vt:lpstr>Участие родителей в выставках, конкурсах, проектах</vt:lpstr>
      <vt:lpstr>Создание предметной среды</vt:lpstr>
      <vt:lpstr>Участие родителей в субботниках</vt:lpstr>
      <vt:lpstr>Презентация PowerPoint</vt:lpstr>
      <vt:lpstr>     Доверяйте родителям: будьте терпеливы и корректны, уверены и последовательны.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Irina</cp:lastModifiedBy>
  <cp:revision>309</cp:revision>
  <dcterms:created xsi:type="dcterms:W3CDTF">2012-04-26T17:06:14Z</dcterms:created>
  <dcterms:modified xsi:type="dcterms:W3CDTF">2018-01-09T17:08:38Z</dcterms:modified>
</cp:coreProperties>
</file>